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307" r:id="rId6"/>
    <p:sldId id="257" r:id="rId7"/>
    <p:sldId id="272" r:id="rId8"/>
    <p:sldId id="310" r:id="rId9"/>
    <p:sldId id="311" r:id="rId10"/>
    <p:sldId id="287" r:id="rId11"/>
    <p:sldId id="303" r:id="rId12"/>
    <p:sldId id="304" r:id="rId13"/>
    <p:sldId id="309" r:id="rId14"/>
    <p:sldId id="288" r:id="rId15"/>
    <p:sldId id="290" r:id="rId16"/>
    <p:sldId id="299" r:id="rId17"/>
    <p:sldId id="294" r:id="rId18"/>
    <p:sldId id="291" r:id="rId19"/>
    <p:sldId id="292" r:id="rId20"/>
    <p:sldId id="308" r:id="rId21"/>
    <p:sldId id="285" r:id="rId22"/>
    <p:sldId id="286" r:id="rId23"/>
    <p:sldId id="260" r:id="rId24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173" autoAdjust="0"/>
  </p:normalViewPr>
  <p:slideViewPr>
    <p:cSldViewPr snapToGrid="0">
      <p:cViewPr>
        <p:scale>
          <a:sx n="72" d="100"/>
          <a:sy n="72" d="100"/>
        </p:scale>
        <p:origin x="423" y="-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727560" y="36802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35004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43772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14788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72756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43772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14788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727560" y="160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600000" y="180000"/>
            <a:ext cx="839052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27560" y="160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35004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727560" y="36802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635004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43772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14788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72756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443772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814788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727560" y="160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600000" y="180000"/>
            <a:ext cx="839052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635004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727560" y="36802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635004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43772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814788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72756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443772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814788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1B4587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0" y="180000"/>
            <a:ext cx="839052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35004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240000" y="158400"/>
            <a:ext cx="89521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</a:p>
        </p:txBody>
      </p:sp>
      <p:pic>
        <p:nvPicPr>
          <p:cNvPr id="2" name="Picture 1"/>
          <p:cNvPicPr/>
          <p:nvPr/>
        </p:nvPicPr>
        <p:blipFill>
          <a:blip r:embed="rId14"/>
          <a:stretch>
            <a:fillRect/>
          </a:stretch>
        </p:blipFill>
        <p:spPr>
          <a:xfrm>
            <a:off x="180000" y="180000"/>
            <a:ext cx="2914200" cy="83556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27560" y="160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</a:p>
        </p:txBody>
      </p:sp>
      <p:pic>
        <p:nvPicPr>
          <p:cNvPr id="41" name="Picture 40"/>
          <p:cNvPicPr/>
          <p:nvPr/>
        </p:nvPicPr>
        <p:blipFill>
          <a:blip r:embed="rId14"/>
          <a:stretch>
            <a:fillRect/>
          </a:stretch>
        </p:blipFill>
        <p:spPr>
          <a:xfrm>
            <a:off x="180360" y="180360"/>
            <a:ext cx="2914200" cy="83556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564000" y="115200"/>
            <a:ext cx="85921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47560" y="162000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</a:p>
        </p:txBody>
      </p:sp>
      <p:pic>
        <p:nvPicPr>
          <p:cNvPr id="80" name="Picture 79"/>
          <p:cNvPicPr/>
          <p:nvPr/>
        </p:nvPicPr>
        <p:blipFill>
          <a:blip r:embed="rId14"/>
          <a:stretch>
            <a:fillRect/>
          </a:stretch>
        </p:blipFill>
        <p:spPr>
          <a:xfrm>
            <a:off x="180360" y="180360"/>
            <a:ext cx="2914200" cy="83556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360" y="180360"/>
            <a:ext cx="2914199" cy="8355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3938" y="392815"/>
            <a:ext cx="11784123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1B4587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ih.gov.in/sih2022P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" TargetMode="External"/><Relationship Id="rId7" Type="http://schemas.openxmlformats.org/officeDocument/2006/relationships/hyperlink" Target="https://link.springer.com/article/10.1023/A:1010933404324" TargetMode="External"/><Relationship Id="rId2" Type="http://schemas.openxmlformats.org/officeDocument/2006/relationships/hyperlink" Target="https://www.researchgate.net/figur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ubmed.ncbi.nlm.nih.gov/2305711/" TargetMode="External"/><Relationship Id="rId5" Type="http://schemas.openxmlformats.org/officeDocument/2006/relationships/hyperlink" Target="https://nutritionalassessment.mumc.nl/en/nutritional-assessment" TargetMode="External"/><Relationship Id="rId4" Type="http://schemas.openxmlformats.org/officeDocument/2006/relationships/hyperlink" Target="https://www.ncbi.nlm.nih.gov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91236" y="1572840"/>
            <a:ext cx="11797048" cy="136251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IN" sz="2800" b="1" strike="noStrike" spc="-1" dirty="0">
                <a:solidFill>
                  <a:srgbClr val="000000"/>
                </a:solidFill>
                <a:latin typeface="Arial" panose="020B0604020202020204"/>
              </a:rPr>
              <a:t>Mobile Application For Diet Recall</a:t>
            </a:r>
          </a:p>
        </p:txBody>
      </p:sp>
      <p:sp>
        <p:nvSpPr>
          <p:cNvPr id="118" name="CustomShape 2"/>
          <p:cNvSpPr/>
          <p:nvPr/>
        </p:nvSpPr>
        <p:spPr>
          <a:xfrm>
            <a:off x="3178440" y="396000"/>
            <a:ext cx="8881560" cy="47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1C4587"/>
                </a:solidFill>
                <a:latin typeface="Arial" panose="020B0604020202020204"/>
                <a:ea typeface="Arial" panose="020B0604020202020204"/>
              </a:rPr>
              <a:t>KIET Group of Institutions, Ghaziabad</a:t>
            </a:r>
            <a:endParaRPr lang="en-IN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509760" y="2465640"/>
            <a:ext cx="11160000" cy="338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spcBef>
                <a:spcPts val="360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Group ID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:		20</a:t>
            </a:r>
            <a:endParaRPr lang="en-US" spc="-1" dirty="0">
              <a:solidFill>
                <a:srgbClr val="000000"/>
              </a:solidFill>
              <a:latin typeface="Calibri" panose="020F0502020204030204"/>
              <a:ea typeface="Calibri" panose="020F0502020204030204"/>
            </a:endParaRPr>
          </a:p>
          <a:p>
            <a:pPr>
              <a:spcBef>
                <a:spcPts val="360"/>
              </a:spcBef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  <a:latin typeface="Calibri" panose="020F0502020204030204"/>
              </a:rPr>
              <a:t>Refer:</a:t>
            </a:r>
            <a:r>
              <a:rPr lang="en-US" spc="-1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Calibri" panose="020F0502020204030204"/>
                <a:hlinkClick r:id="rId2"/>
              </a:rPr>
              <a:t>https://sih.gov.in/sih2022PS</a:t>
            </a:r>
            <a:endParaRPr lang="en-IN" sz="18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Calibri" panose="020F0502020204030204"/>
                <a:ea typeface="DejaVu Sans"/>
              </a:rPr>
              <a:t>Group Member:   Amay Jaiswal		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Semester	: 8th		Department: CS</a:t>
            </a:r>
            <a:endParaRPr lang="en-IN" sz="18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Calibri" panose="020F0502020204030204"/>
                <a:ea typeface="DejaVu Sans"/>
              </a:rPr>
              <a:t>Group Member:   Shreya Bhadauriya</a:t>
            </a:r>
            <a:r>
              <a:rPr lang="en-US" sz="180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 panose="020F0502020204030204"/>
                <a:ea typeface="DejaVu Sans"/>
              </a:rPr>
              <a:t>		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Semester	: 8th		Department: CS</a:t>
            </a:r>
            <a:endParaRPr lang="en-IN" sz="18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Calibri" panose="020F0502020204030204"/>
                <a:ea typeface="DejaVu Sans"/>
              </a:rPr>
              <a:t>Group Member:   Anshu Tomar		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Semester	: 8th		Department: CS</a:t>
            </a:r>
            <a:endParaRPr lang="en-IN" sz="18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Calibri" panose="020F0502020204030204"/>
                <a:ea typeface="DejaVu Sans"/>
              </a:rPr>
              <a:t>Group Member:   Abhay Solanki		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Semester	: 8th		Department: CS</a:t>
            </a:r>
            <a:endParaRPr lang="en-IN" sz="18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Name of Guide		: Dr. Harsh Khatter</a:t>
            </a:r>
            <a:endParaRPr lang="en-IN" sz="18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Date of Presentation	: </a:t>
            </a:r>
            <a:r>
              <a:rPr lang="en-US" b="1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26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 May 2025</a:t>
            </a:r>
            <a:endParaRPr lang="en-IN" sz="18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216000" y="6550560"/>
            <a:ext cx="2514240" cy="3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2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10994040" y="6356520"/>
            <a:ext cx="347040" cy="35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51D2646A-3058-4677-AD42-FB53A28AC298}" type="slidenum">
              <a:rPr lang="en-US" sz="1200" b="0" strike="noStrike" spc="-1">
                <a:solidFill>
                  <a:srgbClr val="888888"/>
                </a:solidFill>
                <a:latin typeface="Arial" panose="020B0604020202020204"/>
                <a:ea typeface="Arial" panose="020B0604020202020204"/>
              </a:rPr>
              <a:t>1</a:t>
            </a:fld>
            <a:endParaRPr lang="en-IN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30972-8329-2C1B-0770-C2623677C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70526-EF2F-1548-0BBC-A84F646C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428" y="863050"/>
            <a:ext cx="5724938" cy="941266"/>
          </a:xfrm>
        </p:spPr>
        <p:txBody>
          <a:bodyPr/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Exercise Plan Generator &amp; Meal Planner</a:t>
            </a:r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D95EF3-5D5E-2C37-046C-131076806DE4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885159" y="1458068"/>
            <a:ext cx="10421682" cy="49829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Exercise Plan Generator</a:t>
            </a:r>
          </a:p>
          <a:p>
            <a:endParaRPr lang="en-US" sz="18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Exercise Plan Generator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designed to create a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structured and effective 6-day workout plan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users. It ensures workouts are well-balanced and suited to individual fitness levels.</a:t>
            </a:r>
            <a:endParaRPr lang="en-US" sz="18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Assigns different workout types each day: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Push, Pull, Legs, Core, Cardio.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Adjustments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Sets &amp; Reps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Adjusted based on user intensity level.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Beginners: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sets, 10 reps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Intermediate: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 sets, 12 reps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Advanced: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 sets, 15 reps</a:t>
            </a:r>
          </a:p>
          <a:p>
            <a:pPr marL="457200" lvl="1"/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Meal Planner</a:t>
            </a:r>
          </a:p>
          <a:p>
            <a:endParaRPr lang="en-US" sz="18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Meal Planner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generates a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personalized daily meal plan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based on the user’s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calorie intake and macronutrient needs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It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total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daily calorie requirement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calculated using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BMR and activity level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Generates a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meal plan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based on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calories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macronutrient ratios.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Distributes calories into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Breakfast (25%)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Lunch (35%)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Dinner (30%)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Snacks (10%)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b="1" dirty="0"/>
              <a:t>Nutrition Database</a:t>
            </a:r>
            <a:r>
              <a:rPr lang="en-US" sz="1400" dirty="0"/>
              <a:t> is used to </a:t>
            </a:r>
            <a:r>
              <a:rPr lang="en-US" sz="1400" b="1" dirty="0"/>
              <a:t>randomly select food items</a:t>
            </a:r>
            <a:r>
              <a:rPr lang="en-US" sz="1400" dirty="0"/>
              <a:t> that match the required calories and macronutrient breakdown.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Portion sizes</a:t>
            </a:r>
            <a:r>
              <a:rPr lang="en-US" sz="1400" dirty="0"/>
              <a:t> are adjusted to ensure the meal plan meets the </a:t>
            </a:r>
            <a:r>
              <a:rPr lang="en-US" sz="1400" b="1" dirty="0"/>
              <a:t>exact calorie requirement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system avoids </a:t>
            </a:r>
            <a:r>
              <a:rPr lang="en-US" sz="1400" b="1" dirty="0"/>
              <a:t>repeating the same food items</a:t>
            </a:r>
            <a:r>
              <a:rPr lang="en-US" sz="1400" dirty="0"/>
              <a:t> within a single day to ensure variety.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46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89BF5-B269-FB31-74F3-860DF31EA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>
            <a:extLst>
              <a:ext uri="{FF2B5EF4-FFF2-40B4-BE49-F238E27FC236}">
                <a16:creationId xmlns:a16="http://schemas.microsoft.com/office/drawing/2014/main" id="{3FDD21DC-3E94-0B58-B546-511BBB85D4E2}"/>
              </a:ext>
            </a:extLst>
          </p:cNvPr>
          <p:cNvSpPr/>
          <p:nvPr/>
        </p:nvSpPr>
        <p:spPr>
          <a:xfrm>
            <a:off x="816840" y="1135980"/>
            <a:ext cx="10350720" cy="71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2400" b="1" dirty="0"/>
              <a:t>FastAPI-Based Web Application</a:t>
            </a:r>
            <a:endParaRPr lang="en-IN" sz="2400" b="1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" name="CustomShape 2">
            <a:extLst>
              <a:ext uri="{FF2B5EF4-FFF2-40B4-BE49-F238E27FC236}">
                <a16:creationId xmlns:a16="http://schemas.microsoft.com/office/drawing/2014/main" id="{FFA0A329-77C8-7579-9A28-EFDDB0819226}"/>
              </a:ext>
            </a:extLst>
          </p:cNvPr>
          <p:cNvSpPr/>
          <p:nvPr/>
        </p:nvSpPr>
        <p:spPr>
          <a:xfrm>
            <a:off x="3178440" y="396000"/>
            <a:ext cx="8881560" cy="47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1C4587"/>
                </a:solidFill>
                <a:latin typeface="Arial" panose="020B0604020202020204"/>
                <a:ea typeface="Arial" panose="020B0604020202020204"/>
              </a:rPr>
              <a:t>KIET Group of Institutions, Ghaziabad</a:t>
            </a:r>
            <a:endParaRPr lang="en-IN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" name="CustomShape 3">
            <a:extLst>
              <a:ext uri="{FF2B5EF4-FFF2-40B4-BE49-F238E27FC236}">
                <a16:creationId xmlns:a16="http://schemas.microsoft.com/office/drawing/2014/main" id="{1EC9C234-DB7C-789A-886A-0C50CACDDBD9}"/>
              </a:ext>
            </a:extLst>
          </p:cNvPr>
          <p:cNvSpPr/>
          <p:nvPr/>
        </p:nvSpPr>
        <p:spPr>
          <a:xfrm>
            <a:off x="360000" y="2547000"/>
            <a:ext cx="11160000" cy="338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spcBef>
                <a:spcPts val="360"/>
              </a:spcBef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0" name="CustomShape 4">
            <a:extLst>
              <a:ext uri="{FF2B5EF4-FFF2-40B4-BE49-F238E27FC236}">
                <a16:creationId xmlns:a16="http://schemas.microsoft.com/office/drawing/2014/main" id="{82042384-5B92-32A3-5F40-6281A5DE6B61}"/>
              </a:ext>
            </a:extLst>
          </p:cNvPr>
          <p:cNvSpPr/>
          <p:nvPr/>
        </p:nvSpPr>
        <p:spPr>
          <a:xfrm>
            <a:off x="216000" y="6550560"/>
            <a:ext cx="2514240" cy="3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2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1" name="CustomShape 5">
            <a:extLst>
              <a:ext uri="{FF2B5EF4-FFF2-40B4-BE49-F238E27FC236}">
                <a16:creationId xmlns:a16="http://schemas.microsoft.com/office/drawing/2014/main" id="{B8519781-203A-4914-177B-AF2DD545E3AB}"/>
              </a:ext>
            </a:extLst>
          </p:cNvPr>
          <p:cNvSpPr/>
          <p:nvPr/>
        </p:nvSpPr>
        <p:spPr>
          <a:xfrm>
            <a:off x="10994040" y="6356520"/>
            <a:ext cx="347040" cy="35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51D2646A-3058-4677-AD42-FB53A28AC298}" type="slidenum">
              <a:rPr lang="en-US" sz="1200" b="0" strike="noStrike" spc="-1">
                <a:solidFill>
                  <a:srgbClr val="888888"/>
                </a:solidFill>
                <a:latin typeface="Arial" panose="020B0604020202020204"/>
                <a:ea typeface="Arial" panose="020B0604020202020204"/>
              </a:rPr>
              <a:t>11</a:t>
            </a:fld>
            <a:endParaRPr lang="en-IN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8BC523-46D3-4C87-EE07-9960EC9636B4}"/>
              </a:ext>
            </a:extLst>
          </p:cNvPr>
          <p:cNvSpPr txBox="1"/>
          <p:nvPr/>
        </p:nvSpPr>
        <p:spPr>
          <a:xfrm>
            <a:off x="267235" y="1661444"/>
            <a:ext cx="11792766" cy="5292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provide a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 and efficient backend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our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diet recall mobile application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we developed a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API using FastAPI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This allows users to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 their details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receive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personalized diet and workout plans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real-time. The API processes user data, applies machine learning models, and returns customized 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recommendations.</a:t>
            </a:r>
          </a:p>
          <a:p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User Input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API accepts user details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Age, weight, height, gender, activity level, and fitness goal (gain weight or lose weight).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inputs are sent to the FastAPI backend through a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 request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Preprocessing with Machine Learning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user’s data is first passed through a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 pipeline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includes: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Standardizing numeric values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(age, weight, height) using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StandardScaler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Encoding categorical values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(gender, activity level, goal) using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OneHotEncoder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ensures the data is in the right format for our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trained machine learning models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Predictions Using Trained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API loads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pre-trained machine learning models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predicts: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Daily Caloric Needs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How many calories the user should consume.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Macronutrient Breakdown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The right ratio of protein, fat, and carbs.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Exercise Intensity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The difficulty level of recommended workouts.</a:t>
            </a:r>
          </a:p>
          <a:p>
            <a:pPr lvl="1"/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Meal &amp; Workout Plan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the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predicted calorie intake and macronutrients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personalized meal plan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created using the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meal planner module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 workout plan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also generated using the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exercise planner module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ensuring the exercises match the user’s fitness level.</a:t>
            </a: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400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107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89BF5-B269-FB31-74F3-860DF31EA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>
            <a:extLst>
              <a:ext uri="{FF2B5EF4-FFF2-40B4-BE49-F238E27FC236}">
                <a16:creationId xmlns:a16="http://schemas.microsoft.com/office/drawing/2014/main" id="{3FDD21DC-3E94-0B58-B546-511BBB85D4E2}"/>
              </a:ext>
            </a:extLst>
          </p:cNvPr>
          <p:cNvSpPr/>
          <p:nvPr/>
        </p:nvSpPr>
        <p:spPr>
          <a:xfrm>
            <a:off x="816840" y="941940"/>
            <a:ext cx="10350720" cy="71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IN" sz="2800" b="1" strike="noStrike" spc="-1" dirty="0">
                <a:solidFill>
                  <a:srgbClr val="000000"/>
                </a:solidFill>
                <a:latin typeface="Arial" panose="020B0604020202020204"/>
              </a:rPr>
              <a:t>USP Of Our Project</a:t>
            </a:r>
          </a:p>
        </p:txBody>
      </p:sp>
      <p:sp>
        <p:nvSpPr>
          <p:cNvPr id="118" name="CustomShape 2">
            <a:extLst>
              <a:ext uri="{FF2B5EF4-FFF2-40B4-BE49-F238E27FC236}">
                <a16:creationId xmlns:a16="http://schemas.microsoft.com/office/drawing/2014/main" id="{FFA0A329-77C8-7579-9A28-EFDDB0819226}"/>
              </a:ext>
            </a:extLst>
          </p:cNvPr>
          <p:cNvSpPr/>
          <p:nvPr/>
        </p:nvSpPr>
        <p:spPr>
          <a:xfrm>
            <a:off x="3178440" y="396000"/>
            <a:ext cx="8881560" cy="47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1C4587"/>
                </a:solidFill>
                <a:latin typeface="Arial" panose="020B0604020202020204"/>
                <a:ea typeface="Arial" panose="020B0604020202020204"/>
              </a:rPr>
              <a:t>KIET Group of Institutions, Ghaziabad</a:t>
            </a:r>
            <a:endParaRPr lang="en-IN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" name="CustomShape 3">
            <a:extLst>
              <a:ext uri="{FF2B5EF4-FFF2-40B4-BE49-F238E27FC236}">
                <a16:creationId xmlns:a16="http://schemas.microsoft.com/office/drawing/2014/main" id="{1EC9C234-DB7C-789A-886A-0C50CACDDBD9}"/>
              </a:ext>
            </a:extLst>
          </p:cNvPr>
          <p:cNvSpPr/>
          <p:nvPr/>
        </p:nvSpPr>
        <p:spPr>
          <a:xfrm>
            <a:off x="360000" y="2547000"/>
            <a:ext cx="11160000" cy="338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spcBef>
                <a:spcPts val="360"/>
              </a:spcBef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0" name="CustomShape 4">
            <a:extLst>
              <a:ext uri="{FF2B5EF4-FFF2-40B4-BE49-F238E27FC236}">
                <a16:creationId xmlns:a16="http://schemas.microsoft.com/office/drawing/2014/main" id="{82042384-5B92-32A3-5F40-6281A5DE6B61}"/>
              </a:ext>
            </a:extLst>
          </p:cNvPr>
          <p:cNvSpPr/>
          <p:nvPr/>
        </p:nvSpPr>
        <p:spPr>
          <a:xfrm>
            <a:off x="216000" y="6550560"/>
            <a:ext cx="2514240" cy="3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2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1" name="CustomShape 5">
            <a:extLst>
              <a:ext uri="{FF2B5EF4-FFF2-40B4-BE49-F238E27FC236}">
                <a16:creationId xmlns:a16="http://schemas.microsoft.com/office/drawing/2014/main" id="{B8519781-203A-4914-177B-AF2DD545E3AB}"/>
              </a:ext>
            </a:extLst>
          </p:cNvPr>
          <p:cNvSpPr/>
          <p:nvPr/>
        </p:nvSpPr>
        <p:spPr>
          <a:xfrm>
            <a:off x="10994040" y="6356520"/>
            <a:ext cx="347040" cy="35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51D2646A-3058-4677-AD42-FB53A28AC298}" type="slidenum">
              <a:rPr lang="en-US" sz="1200" b="0" strike="noStrike" spc="-1">
                <a:solidFill>
                  <a:srgbClr val="888888"/>
                </a:solidFill>
                <a:latin typeface="Arial" panose="020B0604020202020204"/>
                <a:ea typeface="Arial" panose="020B0604020202020204"/>
              </a:rPr>
              <a:t>12</a:t>
            </a:fld>
            <a:endParaRPr lang="en-IN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8BC523-46D3-4C87-EE07-9960EC9636B4}"/>
              </a:ext>
            </a:extLst>
          </p:cNvPr>
          <p:cNvSpPr txBox="1"/>
          <p:nvPr/>
        </p:nvSpPr>
        <p:spPr>
          <a:xfrm>
            <a:off x="112643" y="1468227"/>
            <a:ext cx="11947357" cy="620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700" b="1" dirty="0">
                <a:solidFill>
                  <a:srgbClr val="FF0000"/>
                </a:solidFill>
              </a:rPr>
              <a:t> ML-Based Personalization:</a:t>
            </a:r>
            <a:br>
              <a:rPr lang="en-US" sz="1700" dirty="0"/>
            </a:br>
            <a:r>
              <a:rPr lang="en-US" sz="1700" dirty="0"/>
              <a:t>Unlike static fitness apps, our app dynamically personalizes both meal and workout plans using trained machine learning models on synthetic fitness data.</a:t>
            </a:r>
          </a:p>
          <a:p>
            <a:pPr marL="342900" indent="-342900">
              <a:buFont typeface="+mj-lt"/>
              <a:buAutoNum type="arabicPeriod"/>
            </a:pPr>
            <a:endParaRPr lang="en-US" sz="1700" dirty="0"/>
          </a:p>
          <a:p>
            <a:pPr>
              <a:buFont typeface="+mj-lt"/>
              <a:buAutoNum type="arabicPeriod"/>
            </a:pPr>
            <a:r>
              <a:rPr lang="en-US" sz="1700" b="1" dirty="0">
                <a:solidFill>
                  <a:srgbClr val="FF0000"/>
                </a:solidFill>
              </a:rPr>
              <a:t> Fast API-Powered Real-Time Engine:</a:t>
            </a:r>
            <a:br>
              <a:rPr lang="en-US" sz="1700" dirty="0"/>
            </a:br>
            <a:r>
              <a:rPr lang="en-US" sz="1700" dirty="0"/>
              <a:t>Our backend is not just storing data — it processes user inputs in real-time using a Fast API-based API to deliver instant recommendations.</a:t>
            </a:r>
          </a:p>
          <a:p>
            <a:pPr marL="342900" indent="-342900">
              <a:buFont typeface="+mj-lt"/>
              <a:buAutoNum type="arabicPeriod"/>
            </a:pPr>
            <a:endParaRPr lang="en-US" sz="1700" dirty="0"/>
          </a:p>
          <a:p>
            <a:pPr>
              <a:buFont typeface="+mj-lt"/>
              <a:buAutoNum type="arabicPeriod"/>
            </a:pPr>
            <a:r>
              <a:rPr lang="en-US" sz="1700" b="1" dirty="0">
                <a:solidFill>
                  <a:srgbClr val="FF0000"/>
                </a:solidFill>
              </a:rPr>
              <a:t> Goal-Centric Approach:</a:t>
            </a:r>
            <a:br>
              <a:rPr lang="en-US" sz="1700" dirty="0"/>
            </a:br>
            <a:r>
              <a:rPr lang="en-US" sz="1700" dirty="0"/>
              <a:t>Whether the user wants to gain or lose weight, our system recalculates calorie needs, macro ratios, and workout intensity — making it genuinely customized.</a:t>
            </a:r>
          </a:p>
          <a:p>
            <a:pPr marL="342900" indent="-342900">
              <a:buFont typeface="+mj-lt"/>
              <a:buAutoNum type="arabicPeriod"/>
            </a:pPr>
            <a:endParaRPr lang="en-US" sz="1700" dirty="0"/>
          </a:p>
          <a:p>
            <a:pPr>
              <a:buFont typeface="+mj-lt"/>
              <a:buAutoNum type="arabicPeriod"/>
            </a:pPr>
            <a:r>
              <a:rPr lang="en-US" sz="1700" b="1" dirty="0">
                <a:solidFill>
                  <a:srgbClr val="FF0000"/>
                </a:solidFill>
              </a:rPr>
              <a:t> Automated Meal &amp; Workout Generator:</a:t>
            </a:r>
            <a:br>
              <a:rPr lang="en-US" sz="1700" dirty="0"/>
            </a:br>
            <a:r>
              <a:rPr lang="en-US" sz="1700" dirty="0"/>
              <a:t>No manual selection required — our system intelligently creates 6-day workout plans and balanced meals with calorie distribution throughout the day.</a:t>
            </a:r>
          </a:p>
          <a:p>
            <a:pPr marL="342900" indent="-342900">
              <a:buFont typeface="+mj-lt"/>
              <a:buAutoNum type="arabicPeriod"/>
            </a:pPr>
            <a:endParaRPr lang="en-US" sz="1700" dirty="0"/>
          </a:p>
          <a:p>
            <a:pPr>
              <a:buFont typeface="+mj-lt"/>
              <a:buAutoNum type="arabicPeriod"/>
            </a:pPr>
            <a:r>
              <a:rPr lang="en-US" sz="1700" b="1" dirty="0">
                <a:solidFill>
                  <a:srgbClr val="FF0000"/>
                </a:solidFill>
              </a:rPr>
              <a:t> Built-In Recipe Support:</a:t>
            </a:r>
            <a:br>
              <a:rPr lang="en-US" sz="1700" dirty="0"/>
            </a:br>
            <a:r>
              <a:rPr lang="en-US" sz="1700" dirty="0"/>
              <a:t>We go beyond just nutrition facts — our recipe database helps users with </a:t>
            </a:r>
            <a:r>
              <a:rPr lang="en-US" sz="1700" b="1" dirty="0"/>
              <a:t>"what to cook"</a:t>
            </a:r>
            <a:r>
              <a:rPr lang="en-US" sz="1700" dirty="0"/>
              <a:t>, adding </a:t>
            </a:r>
            <a:r>
              <a:rPr lang="en-US" sz="1700" b="1" dirty="0"/>
              <a:t>practical usability</a:t>
            </a:r>
            <a:r>
              <a:rPr lang="en-US" sz="1700" dirty="0"/>
              <a:t> for healthy eating.</a:t>
            </a:r>
            <a:endParaRPr lang="en-US" sz="1700" spc="-1" dirty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700" spc="-1" dirty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700" spc="-1" dirty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700" spc="-1" dirty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700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0923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E0DDD-7CE4-E64A-372D-A12496E39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>
            <a:extLst>
              <a:ext uri="{FF2B5EF4-FFF2-40B4-BE49-F238E27FC236}">
                <a16:creationId xmlns:a16="http://schemas.microsoft.com/office/drawing/2014/main" id="{5F39BBCD-E18F-0D8A-3440-2A310C8025BC}"/>
              </a:ext>
            </a:extLst>
          </p:cNvPr>
          <p:cNvSpPr/>
          <p:nvPr/>
        </p:nvSpPr>
        <p:spPr>
          <a:xfrm>
            <a:off x="914400" y="1052640"/>
            <a:ext cx="10350720" cy="71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endParaRPr lang="en-IN" sz="2800" b="1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" name="CustomShape 2">
            <a:extLst>
              <a:ext uri="{FF2B5EF4-FFF2-40B4-BE49-F238E27FC236}">
                <a16:creationId xmlns:a16="http://schemas.microsoft.com/office/drawing/2014/main" id="{00E8ACCE-5CE3-4468-792E-99649AE210FB}"/>
              </a:ext>
            </a:extLst>
          </p:cNvPr>
          <p:cNvSpPr/>
          <p:nvPr/>
        </p:nvSpPr>
        <p:spPr>
          <a:xfrm>
            <a:off x="3178440" y="396000"/>
            <a:ext cx="8881560" cy="47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1C4587"/>
                </a:solidFill>
                <a:latin typeface="Arial" panose="020B0604020202020204"/>
                <a:ea typeface="Arial" panose="020B0604020202020204"/>
              </a:rPr>
              <a:t>KIET Group of Institutions, Ghaziabad</a:t>
            </a:r>
            <a:endParaRPr lang="en-IN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" name="CustomShape 3">
            <a:extLst>
              <a:ext uri="{FF2B5EF4-FFF2-40B4-BE49-F238E27FC236}">
                <a16:creationId xmlns:a16="http://schemas.microsoft.com/office/drawing/2014/main" id="{56B77CDA-B9BA-806F-61D4-C3956B49785A}"/>
              </a:ext>
            </a:extLst>
          </p:cNvPr>
          <p:cNvSpPr/>
          <p:nvPr/>
        </p:nvSpPr>
        <p:spPr>
          <a:xfrm>
            <a:off x="360000" y="2547000"/>
            <a:ext cx="11160000" cy="338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spcBef>
                <a:spcPts val="360"/>
              </a:spcBef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0" name="CustomShape 4">
            <a:extLst>
              <a:ext uri="{FF2B5EF4-FFF2-40B4-BE49-F238E27FC236}">
                <a16:creationId xmlns:a16="http://schemas.microsoft.com/office/drawing/2014/main" id="{C5CA461C-1DEA-5DDD-38A9-E2840C1DC38A}"/>
              </a:ext>
            </a:extLst>
          </p:cNvPr>
          <p:cNvSpPr/>
          <p:nvPr/>
        </p:nvSpPr>
        <p:spPr>
          <a:xfrm>
            <a:off x="216000" y="6550560"/>
            <a:ext cx="2514240" cy="3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2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1" name="CustomShape 5">
            <a:extLst>
              <a:ext uri="{FF2B5EF4-FFF2-40B4-BE49-F238E27FC236}">
                <a16:creationId xmlns:a16="http://schemas.microsoft.com/office/drawing/2014/main" id="{CE257522-6A1E-4E7E-5E63-44A6DF8134F6}"/>
              </a:ext>
            </a:extLst>
          </p:cNvPr>
          <p:cNvSpPr/>
          <p:nvPr/>
        </p:nvSpPr>
        <p:spPr>
          <a:xfrm>
            <a:off x="10994040" y="6356520"/>
            <a:ext cx="347040" cy="35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51D2646A-3058-4677-AD42-FB53A28AC298}" type="slidenum">
              <a:rPr lang="en-US" sz="1200" b="0" strike="noStrike" spc="-1">
                <a:solidFill>
                  <a:srgbClr val="888888"/>
                </a:solidFill>
                <a:latin typeface="Arial" panose="020B0604020202020204"/>
                <a:ea typeface="Arial" panose="020B0604020202020204"/>
              </a:rPr>
              <a:t>13</a:t>
            </a:fld>
            <a:endParaRPr lang="en-IN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304C2B-EF38-66D5-0259-2967394DF67F}"/>
              </a:ext>
            </a:extLst>
          </p:cNvPr>
          <p:cNvSpPr txBox="1"/>
          <p:nvPr/>
        </p:nvSpPr>
        <p:spPr>
          <a:xfrm>
            <a:off x="560969" y="3339584"/>
            <a:ext cx="878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Workflow Diagram</a:t>
            </a:r>
            <a:endParaRPr lang="en-US" sz="3200" b="1" dirty="0"/>
          </a:p>
        </p:txBody>
      </p:sp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9E6E92AF-6511-5E92-8DA4-133CF39E8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887" y="247650"/>
            <a:ext cx="1681163" cy="64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8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7898" y="6422504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09889" y="987129"/>
            <a:ext cx="25647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10" dirty="0">
                <a:solidFill>
                  <a:srgbClr val="000000"/>
                </a:solidFill>
                <a:latin typeface="Arial MT"/>
                <a:cs typeface="Arial MT"/>
              </a:rPr>
              <a:t>TECH</a:t>
            </a:r>
            <a:r>
              <a:rPr sz="3200" b="0" spc="-8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200" b="0" spc="-55" dirty="0">
                <a:solidFill>
                  <a:srgbClr val="000000"/>
                </a:solidFill>
                <a:latin typeface="Arial MT"/>
                <a:cs typeface="Arial MT"/>
              </a:rPr>
              <a:t>STACK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83039" y="6240415"/>
            <a:ext cx="440972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dirty="0"/>
              <a:t>Uvicorn (FastAPI server) </a:t>
            </a:r>
            <a:r>
              <a:rPr lang="en-US" sz="2000" b="1" spc="-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Deployment) </a:t>
            </a:r>
            <a:endParaRPr sz="2000" b="1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34162" y="412255"/>
            <a:ext cx="4142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B4587"/>
                </a:solidFill>
                <a:latin typeface="Arial" panose="020B0604020202020204"/>
                <a:cs typeface="Arial" panose="020B0604020202020204"/>
              </a:rPr>
              <a:t>KIET</a:t>
            </a:r>
            <a:r>
              <a:rPr sz="1800" b="1" spc="-25" dirty="0">
                <a:solidFill>
                  <a:srgbClr val="1B458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1B4587"/>
                </a:solidFill>
                <a:latin typeface="Arial" panose="020B0604020202020204"/>
                <a:cs typeface="Arial" panose="020B0604020202020204"/>
              </a:rPr>
              <a:t>Group</a:t>
            </a:r>
            <a:r>
              <a:rPr sz="1800" b="1" spc="-25" dirty="0">
                <a:solidFill>
                  <a:srgbClr val="1B458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1B4587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800" b="1" spc="-20" dirty="0">
                <a:solidFill>
                  <a:srgbClr val="1B458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1B4587"/>
                </a:solidFill>
                <a:latin typeface="Arial" panose="020B0604020202020204"/>
                <a:cs typeface="Arial" panose="020B0604020202020204"/>
              </a:rPr>
              <a:t>Institutions,</a:t>
            </a:r>
            <a:r>
              <a:rPr sz="1800" b="1" spc="-25" dirty="0">
                <a:solidFill>
                  <a:srgbClr val="1B458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1B4587"/>
                </a:solidFill>
                <a:latin typeface="Arial" panose="020B0604020202020204"/>
                <a:cs typeface="Arial" panose="020B0604020202020204"/>
              </a:rPr>
              <a:t>Ghaziabad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19412" y="2468740"/>
            <a:ext cx="4577715" cy="3654425"/>
            <a:chOff x="3619412" y="2468740"/>
            <a:chExt cx="4577715" cy="3654425"/>
          </a:xfrm>
        </p:grpSpPr>
        <p:sp>
          <p:nvSpPr>
            <p:cNvPr id="7" name="object 7"/>
            <p:cNvSpPr/>
            <p:nvPr/>
          </p:nvSpPr>
          <p:spPr>
            <a:xfrm>
              <a:off x="7109784" y="2489171"/>
              <a:ext cx="645795" cy="0"/>
            </a:xfrm>
            <a:custGeom>
              <a:avLst/>
              <a:gdLst/>
              <a:ahLst/>
              <a:cxnLst/>
              <a:rect l="l" t="t" r="r" b="b"/>
              <a:pathLst>
                <a:path w="645795">
                  <a:moveTo>
                    <a:pt x="645554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97AB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55339" y="247350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2" y="31337"/>
                  </a:moveTo>
                  <a:lnTo>
                    <a:pt x="7015" y="31337"/>
                  </a:lnTo>
                  <a:lnTo>
                    <a:pt x="0" y="24321"/>
                  </a:lnTo>
                  <a:lnTo>
                    <a:pt x="0" y="7014"/>
                  </a:lnTo>
                  <a:lnTo>
                    <a:pt x="7015" y="0"/>
                  </a:lnTo>
                  <a:lnTo>
                    <a:pt x="24322" y="0"/>
                  </a:lnTo>
                  <a:lnTo>
                    <a:pt x="31337" y="7014"/>
                  </a:lnTo>
                  <a:lnTo>
                    <a:pt x="31337" y="15668"/>
                  </a:lnTo>
                  <a:lnTo>
                    <a:pt x="31337" y="24321"/>
                  </a:lnTo>
                  <a:lnTo>
                    <a:pt x="24322" y="31337"/>
                  </a:lnTo>
                  <a:close/>
                </a:path>
              </a:pathLst>
            </a:custGeom>
            <a:solidFill>
              <a:srgbClr val="97AB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55339" y="247350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337" y="15668"/>
                  </a:moveTo>
                  <a:lnTo>
                    <a:pt x="31337" y="24321"/>
                  </a:lnTo>
                  <a:lnTo>
                    <a:pt x="24322" y="31337"/>
                  </a:lnTo>
                  <a:lnTo>
                    <a:pt x="15668" y="31337"/>
                  </a:lnTo>
                  <a:lnTo>
                    <a:pt x="7015" y="31337"/>
                  </a:lnTo>
                  <a:lnTo>
                    <a:pt x="0" y="24321"/>
                  </a:lnTo>
                  <a:lnTo>
                    <a:pt x="0" y="15668"/>
                  </a:lnTo>
                  <a:lnTo>
                    <a:pt x="0" y="7014"/>
                  </a:lnTo>
                  <a:lnTo>
                    <a:pt x="7015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4"/>
                  </a:lnTo>
                  <a:lnTo>
                    <a:pt x="31337" y="15668"/>
                  </a:lnTo>
                  <a:close/>
                </a:path>
              </a:pathLst>
            </a:custGeom>
            <a:ln w="9524">
              <a:solidFill>
                <a:srgbClr val="97AB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5511" y="2489017"/>
              <a:ext cx="3457575" cy="1061720"/>
            </a:xfrm>
            <a:custGeom>
              <a:avLst/>
              <a:gdLst/>
              <a:ahLst/>
              <a:cxnLst/>
              <a:rect l="l" t="t" r="r" b="b"/>
              <a:pathLst>
                <a:path w="3457575" h="1061720">
                  <a:moveTo>
                    <a:pt x="3456978" y="0"/>
                  </a:moveTo>
                  <a:lnTo>
                    <a:pt x="3114473" y="1061099"/>
                  </a:lnTo>
                </a:path>
                <a:path w="3457575" h="1061720">
                  <a:moveTo>
                    <a:pt x="0" y="198074"/>
                  </a:moveTo>
                  <a:lnTo>
                    <a:pt x="1183100" y="198074"/>
                  </a:lnTo>
                </a:path>
              </a:pathLst>
            </a:custGeom>
            <a:ln w="9524">
              <a:solidFill>
                <a:srgbClr val="97AB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4174" y="26714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2" y="31336"/>
                  </a:moveTo>
                  <a:lnTo>
                    <a:pt x="7015" y="31336"/>
                  </a:lnTo>
                  <a:lnTo>
                    <a:pt x="0" y="24321"/>
                  </a:lnTo>
                  <a:lnTo>
                    <a:pt x="0" y="15668"/>
                  </a:lnTo>
                  <a:lnTo>
                    <a:pt x="0" y="7014"/>
                  </a:lnTo>
                  <a:lnTo>
                    <a:pt x="7015" y="0"/>
                  </a:lnTo>
                  <a:lnTo>
                    <a:pt x="24322" y="0"/>
                  </a:lnTo>
                  <a:lnTo>
                    <a:pt x="31337" y="7014"/>
                  </a:lnTo>
                  <a:lnTo>
                    <a:pt x="31337" y="24321"/>
                  </a:lnTo>
                  <a:lnTo>
                    <a:pt x="24322" y="31336"/>
                  </a:lnTo>
                  <a:close/>
                </a:path>
              </a:pathLst>
            </a:custGeom>
            <a:solidFill>
              <a:srgbClr val="97AB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24174" y="26714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668"/>
                  </a:moveTo>
                  <a:lnTo>
                    <a:pt x="0" y="7014"/>
                  </a:lnTo>
                  <a:lnTo>
                    <a:pt x="7015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4"/>
                  </a:lnTo>
                  <a:lnTo>
                    <a:pt x="31337" y="15668"/>
                  </a:lnTo>
                  <a:lnTo>
                    <a:pt x="31337" y="24321"/>
                  </a:lnTo>
                  <a:lnTo>
                    <a:pt x="24322" y="31336"/>
                  </a:lnTo>
                  <a:lnTo>
                    <a:pt x="15668" y="31336"/>
                  </a:lnTo>
                  <a:lnTo>
                    <a:pt x="7015" y="31336"/>
                  </a:lnTo>
                  <a:lnTo>
                    <a:pt x="0" y="24321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97AB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01361" y="2686938"/>
              <a:ext cx="1445260" cy="1787525"/>
            </a:xfrm>
            <a:custGeom>
              <a:avLst/>
              <a:gdLst/>
              <a:ahLst/>
              <a:cxnLst/>
              <a:rect l="l" t="t" r="r" b="b"/>
              <a:pathLst>
                <a:path w="1445260" h="1787525">
                  <a:moveTo>
                    <a:pt x="832411" y="0"/>
                  </a:moveTo>
                  <a:lnTo>
                    <a:pt x="1445011" y="1061099"/>
                  </a:lnTo>
                </a:path>
                <a:path w="1445260" h="1787525">
                  <a:moveTo>
                    <a:pt x="0" y="1787353"/>
                  </a:moveTo>
                  <a:lnTo>
                    <a:pt x="985400" y="1787353"/>
                  </a:lnTo>
                </a:path>
              </a:pathLst>
            </a:custGeom>
            <a:ln w="9524">
              <a:solidFill>
                <a:srgbClr val="97AB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70024" y="44586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322" y="31337"/>
                  </a:moveTo>
                  <a:lnTo>
                    <a:pt x="7015" y="31337"/>
                  </a:lnTo>
                  <a:lnTo>
                    <a:pt x="0" y="24322"/>
                  </a:lnTo>
                  <a:lnTo>
                    <a:pt x="0" y="15668"/>
                  </a:lnTo>
                  <a:lnTo>
                    <a:pt x="0" y="7015"/>
                  </a:lnTo>
                  <a:lnTo>
                    <a:pt x="7015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24322"/>
                  </a:lnTo>
                  <a:lnTo>
                    <a:pt x="24322" y="31337"/>
                  </a:lnTo>
                  <a:close/>
                </a:path>
              </a:pathLst>
            </a:custGeom>
            <a:solidFill>
              <a:srgbClr val="97AB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70024" y="4458624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668"/>
                  </a:moveTo>
                  <a:lnTo>
                    <a:pt x="0" y="7015"/>
                  </a:lnTo>
                  <a:lnTo>
                    <a:pt x="7015" y="0"/>
                  </a:lnTo>
                  <a:lnTo>
                    <a:pt x="15668" y="0"/>
                  </a:lnTo>
                  <a:lnTo>
                    <a:pt x="24322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2" y="31337"/>
                  </a:lnTo>
                  <a:lnTo>
                    <a:pt x="15668" y="31337"/>
                  </a:lnTo>
                  <a:lnTo>
                    <a:pt x="7015" y="31337"/>
                  </a:lnTo>
                  <a:lnTo>
                    <a:pt x="0" y="24322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97AB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3586" y="2728743"/>
              <a:ext cx="2624699" cy="26247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00476" y="3225518"/>
              <a:ext cx="771511" cy="70519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726110" y="3533939"/>
              <a:ext cx="320040" cy="321310"/>
            </a:xfrm>
            <a:custGeom>
              <a:avLst/>
              <a:gdLst/>
              <a:ahLst/>
              <a:cxnLst/>
              <a:rect l="l" t="t" r="r" b="b"/>
              <a:pathLst>
                <a:path w="320040" h="321310">
                  <a:moveTo>
                    <a:pt x="319443" y="129247"/>
                  </a:moveTo>
                  <a:lnTo>
                    <a:pt x="317868" y="127673"/>
                  </a:lnTo>
                  <a:lnTo>
                    <a:pt x="315950" y="127673"/>
                  </a:lnTo>
                  <a:lnTo>
                    <a:pt x="315302" y="127673"/>
                  </a:lnTo>
                  <a:lnTo>
                    <a:pt x="4902" y="306666"/>
                  </a:lnTo>
                  <a:lnTo>
                    <a:pt x="0" y="312902"/>
                  </a:lnTo>
                  <a:lnTo>
                    <a:pt x="0" y="318922"/>
                  </a:lnTo>
                  <a:lnTo>
                    <a:pt x="1104" y="320725"/>
                  </a:lnTo>
                  <a:lnTo>
                    <a:pt x="3390" y="320725"/>
                  </a:lnTo>
                  <a:lnTo>
                    <a:pt x="4140" y="320433"/>
                  </a:lnTo>
                  <a:lnTo>
                    <a:pt x="4902" y="319849"/>
                  </a:lnTo>
                  <a:lnTo>
                    <a:pt x="313905" y="141439"/>
                  </a:lnTo>
                  <a:lnTo>
                    <a:pt x="316699" y="140030"/>
                  </a:lnTo>
                  <a:lnTo>
                    <a:pt x="319443" y="135839"/>
                  </a:lnTo>
                  <a:lnTo>
                    <a:pt x="319443" y="129247"/>
                  </a:lnTo>
                  <a:close/>
                </a:path>
                <a:path w="320040" h="321310">
                  <a:moveTo>
                    <a:pt x="319443" y="86728"/>
                  </a:moveTo>
                  <a:lnTo>
                    <a:pt x="317931" y="85331"/>
                  </a:lnTo>
                  <a:lnTo>
                    <a:pt x="316001" y="85331"/>
                  </a:lnTo>
                  <a:lnTo>
                    <a:pt x="315366" y="85331"/>
                  </a:lnTo>
                  <a:lnTo>
                    <a:pt x="314604" y="85509"/>
                  </a:lnTo>
                  <a:lnTo>
                    <a:pt x="313905" y="85852"/>
                  </a:lnTo>
                  <a:lnTo>
                    <a:pt x="4902" y="264325"/>
                  </a:lnTo>
                  <a:lnTo>
                    <a:pt x="2108" y="265722"/>
                  </a:lnTo>
                  <a:lnTo>
                    <a:pt x="0" y="269862"/>
                  </a:lnTo>
                  <a:lnTo>
                    <a:pt x="0" y="276631"/>
                  </a:lnTo>
                  <a:lnTo>
                    <a:pt x="1168" y="278028"/>
                  </a:lnTo>
                  <a:lnTo>
                    <a:pt x="3505" y="278028"/>
                  </a:lnTo>
                  <a:lnTo>
                    <a:pt x="4140" y="277863"/>
                  </a:lnTo>
                  <a:lnTo>
                    <a:pt x="4902" y="277507"/>
                  </a:lnTo>
                  <a:lnTo>
                    <a:pt x="313905" y="99034"/>
                  </a:lnTo>
                  <a:lnTo>
                    <a:pt x="316699" y="97637"/>
                  </a:lnTo>
                  <a:lnTo>
                    <a:pt x="319443" y="93497"/>
                  </a:lnTo>
                  <a:lnTo>
                    <a:pt x="319443" y="86728"/>
                  </a:lnTo>
                  <a:close/>
                </a:path>
                <a:path w="320040" h="321310">
                  <a:moveTo>
                    <a:pt x="319443" y="44437"/>
                  </a:moveTo>
                  <a:lnTo>
                    <a:pt x="317982" y="42697"/>
                  </a:lnTo>
                  <a:lnTo>
                    <a:pt x="316115" y="42697"/>
                  </a:lnTo>
                  <a:lnTo>
                    <a:pt x="315417" y="42697"/>
                  </a:lnTo>
                  <a:lnTo>
                    <a:pt x="314667" y="42926"/>
                  </a:lnTo>
                  <a:lnTo>
                    <a:pt x="313905" y="43510"/>
                  </a:lnTo>
                  <a:lnTo>
                    <a:pt x="4902" y="221983"/>
                  </a:lnTo>
                  <a:lnTo>
                    <a:pt x="2108" y="223380"/>
                  </a:lnTo>
                  <a:lnTo>
                    <a:pt x="0" y="227520"/>
                  </a:lnTo>
                  <a:lnTo>
                    <a:pt x="0" y="234111"/>
                  </a:lnTo>
                  <a:lnTo>
                    <a:pt x="1168" y="235686"/>
                  </a:lnTo>
                  <a:lnTo>
                    <a:pt x="3556" y="235686"/>
                  </a:lnTo>
                  <a:lnTo>
                    <a:pt x="313905" y="56692"/>
                  </a:lnTo>
                  <a:lnTo>
                    <a:pt x="319443" y="50457"/>
                  </a:lnTo>
                  <a:lnTo>
                    <a:pt x="319443" y="44437"/>
                  </a:lnTo>
                  <a:close/>
                </a:path>
                <a:path w="320040" h="321310">
                  <a:moveTo>
                    <a:pt x="319443" y="1866"/>
                  </a:moveTo>
                  <a:lnTo>
                    <a:pt x="317754" y="0"/>
                  </a:lnTo>
                  <a:lnTo>
                    <a:pt x="315658" y="0"/>
                  </a:lnTo>
                  <a:lnTo>
                    <a:pt x="315074" y="0"/>
                  </a:lnTo>
                  <a:lnTo>
                    <a:pt x="314490" y="177"/>
                  </a:lnTo>
                  <a:lnTo>
                    <a:pt x="313905" y="469"/>
                  </a:lnTo>
                  <a:lnTo>
                    <a:pt x="4902" y="179578"/>
                  </a:lnTo>
                  <a:lnTo>
                    <a:pt x="2108" y="180987"/>
                  </a:lnTo>
                  <a:lnTo>
                    <a:pt x="0" y="185178"/>
                  </a:lnTo>
                  <a:lnTo>
                    <a:pt x="0" y="191363"/>
                  </a:lnTo>
                  <a:lnTo>
                    <a:pt x="1282" y="193230"/>
                  </a:lnTo>
                  <a:lnTo>
                    <a:pt x="3733" y="193230"/>
                  </a:lnTo>
                  <a:lnTo>
                    <a:pt x="4318" y="193116"/>
                  </a:lnTo>
                  <a:lnTo>
                    <a:pt x="4902" y="192824"/>
                  </a:lnTo>
                  <a:lnTo>
                    <a:pt x="313905" y="13652"/>
                  </a:lnTo>
                  <a:lnTo>
                    <a:pt x="316699" y="12255"/>
                  </a:lnTo>
                  <a:lnTo>
                    <a:pt x="319443" y="8102"/>
                  </a:lnTo>
                  <a:lnTo>
                    <a:pt x="319443" y="1866"/>
                  </a:lnTo>
                  <a:close/>
                </a:path>
              </a:pathLst>
            </a:custGeom>
            <a:solidFill>
              <a:srgbClr val="5742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43510" y="3622598"/>
              <a:ext cx="283845" cy="167005"/>
            </a:xfrm>
            <a:custGeom>
              <a:avLst/>
              <a:gdLst/>
              <a:ahLst/>
              <a:cxnLst/>
              <a:rect l="l" t="t" r="r" b="b"/>
              <a:pathLst>
                <a:path w="283845" h="167004">
                  <a:moveTo>
                    <a:pt x="28460" y="27051"/>
                  </a:moveTo>
                  <a:lnTo>
                    <a:pt x="9626" y="0"/>
                  </a:lnTo>
                  <a:lnTo>
                    <a:pt x="7759" y="0"/>
                  </a:lnTo>
                  <a:lnTo>
                    <a:pt x="3149" y="0"/>
                  </a:lnTo>
                  <a:lnTo>
                    <a:pt x="0" y="3962"/>
                  </a:lnTo>
                  <a:lnTo>
                    <a:pt x="0" y="10375"/>
                  </a:lnTo>
                  <a:lnTo>
                    <a:pt x="18427" y="37147"/>
                  </a:lnTo>
                  <a:lnTo>
                    <a:pt x="25260" y="37147"/>
                  </a:lnTo>
                  <a:lnTo>
                    <a:pt x="28460" y="33528"/>
                  </a:lnTo>
                  <a:lnTo>
                    <a:pt x="28460" y="27051"/>
                  </a:lnTo>
                  <a:close/>
                </a:path>
                <a:path w="283845" h="167004">
                  <a:moveTo>
                    <a:pt x="113207" y="70104"/>
                  </a:moveTo>
                  <a:lnTo>
                    <a:pt x="94373" y="43383"/>
                  </a:lnTo>
                  <a:lnTo>
                    <a:pt x="92557" y="43383"/>
                  </a:lnTo>
                  <a:lnTo>
                    <a:pt x="87947" y="43383"/>
                  </a:lnTo>
                  <a:lnTo>
                    <a:pt x="84747" y="47002"/>
                  </a:lnTo>
                  <a:lnTo>
                    <a:pt x="84747" y="53416"/>
                  </a:lnTo>
                  <a:lnTo>
                    <a:pt x="103174" y="80187"/>
                  </a:lnTo>
                  <a:lnTo>
                    <a:pt x="109994" y="80187"/>
                  </a:lnTo>
                  <a:lnTo>
                    <a:pt x="113207" y="76568"/>
                  </a:lnTo>
                  <a:lnTo>
                    <a:pt x="113207" y="70104"/>
                  </a:lnTo>
                  <a:close/>
                </a:path>
                <a:path w="283845" h="167004">
                  <a:moveTo>
                    <a:pt x="197891" y="113144"/>
                  </a:moveTo>
                  <a:lnTo>
                    <a:pt x="179463" y="86436"/>
                  </a:lnTo>
                  <a:lnTo>
                    <a:pt x="177533" y="86436"/>
                  </a:lnTo>
                  <a:lnTo>
                    <a:pt x="172643" y="86436"/>
                  </a:lnTo>
                  <a:lnTo>
                    <a:pt x="169430" y="90043"/>
                  </a:lnTo>
                  <a:lnTo>
                    <a:pt x="169430" y="96520"/>
                  </a:lnTo>
                  <a:lnTo>
                    <a:pt x="188506" y="123698"/>
                  </a:lnTo>
                  <a:lnTo>
                    <a:pt x="194856" y="123698"/>
                  </a:lnTo>
                  <a:lnTo>
                    <a:pt x="197891" y="119964"/>
                  </a:lnTo>
                  <a:lnTo>
                    <a:pt x="197891" y="113144"/>
                  </a:lnTo>
                  <a:close/>
                </a:path>
                <a:path w="283845" h="167004">
                  <a:moveTo>
                    <a:pt x="283337" y="156946"/>
                  </a:moveTo>
                  <a:lnTo>
                    <a:pt x="263855" y="129705"/>
                  </a:lnTo>
                  <a:lnTo>
                    <a:pt x="261874" y="129705"/>
                  </a:lnTo>
                  <a:lnTo>
                    <a:pt x="257213" y="129705"/>
                  </a:lnTo>
                  <a:lnTo>
                    <a:pt x="254177" y="133502"/>
                  </a:lnTo>
                  <a:lnTo>
                    <a:pt x="254177" y="140258"/>
                  </a:lnTo>
                  <a:lnTo>
                    <a:pt x="273367" y="166738"/>
                  </a:lnTo>
                  <a:lnTo>
                    <a:pt x="280009" y="166738"/>
                  </a:lnTo>
                  <a:lnTo>
                    <a:pt x="283337" y="163182"/>
                  </a:lnTo>
                  <a:lnTo>
                    <a:pt x="283337" y="1569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12282" y="3235785"/>
              <a:ext cx="547896" cy="3735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36453" y="3932178"/>
              <a:ext cx="1510886" cy="87597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014549" y="4265854"/>
              <a:ext cx="932815" cy="591185"/>
            </a:xfrm>
            <a:custGeom>
              <a:avLst/>
              <a:gdLst/>
              <a:ahLst/>
              <a:cxnLst/>
              <a:rect l="l" t="t" r="r" b="b"/>
              <a:pathLst>
                <a:path w="932815" h="591185">
                  <a:moveTo>
                    <a:pt x="0" y="590727"/>
                  </a:moveTo>
                  <a:lnTo>
                    <a:pt x="0" y="542291"/>
                  </a:lnTo>
                  <a:lnTo>
                    <a:pt x="932785" y="0"/>
                  </a:lnTo>
                  <a:lnTo>
                    <a:pt x="932785" y="48435"/>
                  </a:lnTo>
                  <a:lnTo>
                    <a:pt x="0" y="590727"/>
                  </a:lnTo>
                  <a:close/>
                </a:path>
              </a:pathLst>
            </a:custGeom>
            <a:solidFill>
              <a:srgbClr val="5742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94273" y="3250190"/>
              <a:ext cx="977090" cy="160639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465951" y="3301457"/>
              <a:ext cx="875665" cy="1122045"/>
            </a:xfrm>
            <a:custGeom>
              <a:avLst/>
              <a:gdLst/>
              <a:ahLst/>
              <a:cxnLst/>
              <a:rect l="l" t="t" r="r" b="b"/>
              <a:pathLst>
                <a:path w="875664" h="1122045">
                  <a:moveTo>
                    <a:pt x="0" y="1121749"/>
                  </a:moveTo>
                  <a:lnTo>
                    <a:pt x="2123" y="507837"/>
                  </a:lnTo>
                  <a:lnTo>
                    <a:pt x="875206" y="0"/>
                  </a:lnTo>
                  <a:lnTo>
                    <a:pt x="873790" y="613912"/>
                  </a:lnTo>
                  <a:lnTo>
                    <a:pt x="0" y="1121749"/>
                  </a:lnTo>
                  <a:close/>
                </a:path>
              </a:pathLst>
            </a:custGeom>
            <a:solidFill>
              <a:srgbClr val="A1FF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96395" y="3225590"/>
              <a:ext cx="974967" cy="56612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560047" y="4009466"/>
              <a:ext cx="1029969" cy="630555"/>
            </a:xfrm>
            <a:custGeom>
              <a:avLst/>
              <a:gdLst/>
              <a:ahLst/>
              <a:cxnLst/>
              <a:rect l="l" t="t" r="r" b="b"/>
              <a:pathLst>
                <a:path w="1029970" h="630554">
                  <a:moveTo>
                    <a:pt x="77990" y="464997"/>
                  </a:moveTo>
                  <a:lnTo>
                    <a:pt x="39344" y="441820"/>
                  </a:lnTo>
                  <a:lnTo>
                    <a:pt x="0" y="464299"/>
                  </a:lnTo>
                  <a:lnTo>
                    <a:pt x="39344" y="486765"/>
                  </a:lnTo>
                  <a:lnTo>
                    <a:pt x="77990" y="464997"/>
                  </a:lnTo>
                  <a:close/>
                </a:path>
                <a:path w="1029970" h="630554">
                  <a:moveTo>
                    <a:pt x="132791" y="433387"/>
                  </a:moveTo>
                  <a:lnTo>
                    <a:pt x="93446" y="410197"/>
                  </a:lnTo>
                  <a:lnTo>
                    <a:pt x="54800" y="432676"/>
                  </a:lnTo>
                  <a:lnTo>
                    <a:pt x="94157" y="455853"/>
                  </a:lnTo>
                  <a:lnTo>
                    <a:pt x="132791" y="433387"/>
                  </a:lnTo>
                  <a:close/>
                </a:path>
                <a:path w="1029970" h="630554">
                  <a:moveTo>
                    <a:pt x="187540" y="401116"/>
                  </a:moveTo>
                  <a:lnTo>
                    <a:pt x="148196" y="378637"/>
                  </a:lnTo>
                  <a:lnTo>
                    <a:pt x="109613" y="401116"/>
                  </a:lnTo>
                  <a:lnTo>
                    <a:pt x="148894" y="424243"/>
                  </a:lnTo>
                  <a:lnTo>
                    <a:pt x="187540" y="401116"/>
                  </a:lnTo>
                  <a:close/>
                </a:path>
                <a:path w="1029970" h="630554">
                  <a:moveTo>
                    <a:pt x="194564" y="469188"/>
                  </a:moveTo>
                  <a:lnTo>
                    <a:pt x="155917" y="446062"/>
                  </a:lnTo>
                  <a:lnTo>
                    <a:pt x="116624" y="468541"/>
                  </a:lnTo>
                  <a:lnTo>
                    <a:pt x="155917" y="491020"/>
                  </a:lnTo>
                  <a:lnTo>
                    <a:pt x="194564" y="469188"/>
                  </a:lnTo>
                  <a:close/>
                </a:path>
                <a:path w="1029970" h="630554">
                  <a:moveTo>
                    <a:pt x="242354" y="370192"/>
                  </a:moveTo>
                  <a:lnTo>
                    <a:pt x="202996" y="347014"/>
                  </a:lnTo>
                  <a:lnTo>
                    <a:pt x="164363" y="369493"/>
                  </a:lnTo>
                  <a:lnTo>
                    <a:pt x="203708" y="392671"/>
                  </a:lnTo>
                  <a:lnTo>
                    <a:pt x="242354" y="370192"/>
                  </a:lnTo>
                  <a:close/>
                </a:path>
                <a:path w="1029970" h="630554">
                  <a:moveTo>
                    <a:pt x="249377" y="437629"/>
                  </a:moveTo>
                  <a:lnTo>
                    <a:pt x="210731" y="414439"/>
                  </a:lnTo>
                  <a:lnTo>
                    <a:pt x="171373" y="436918"/>
                  </a:lnTo>
                  <a:lnTo>
                    <a:pt x="210731" y="459397"/>
                  </a:lnTo>
                  <a:lnTo>
                    <a:pt x="249377" y="437629"/>
                  </a:lnTo>
                  <a:close/>
                </a:path>
                <a:path w="1029970" h="630554">
                  <a:moveTo>
                    <a:pt x="257098" y="504355"/>
                  </a:moveTo>
                  <a:lnTo>
                    <a:pt x="217754" y="481876"/>
                  </a:lnTo>
                  <a:lnTo>
                    <a:pt x="207251" y="488188"/>
                  </a:lnTo>
                  <a:lnTo>
                    <a:pt x="179108" y="504355"/>
                  </a:lnTo>
                  <a:lnTo>
                    <a:pt x="163004" y="513499"/>
                  </a:lnTo>
                  <a:lnTo>
                    <a:pt x="101168" y="477621"/>
                  </a:lnTo>
                  <a:lnTo>
                    <a:pt x="61823" y="500100"/>
                  </a:lnTo>
                  <a:lnTo>
                    <a:pt x="124358" y="535978"/>
                  </a:lnTo>
                  <a:lnTo>
                    <a:pt x="142582" y="547179"/>
                  </a:lnTo>
                  <a:lnTo>
                    <a:pt x="163004" y="558457"/>
                  </a:lnTo>
                  <a:lnTo>
                    <a:pt x="217754" y="526834"/>
                  </a:lnTo>
                  <a:lnTo>
                    <a:pt x="246545" y="510667"/>
                  </a:lnTo>
                  <a:lnTo>
                    <a:pt x="257098" y="504355"/>
                  </a:lnTo>
                  <a:close/>
                </a:path>
                <a:path w="1029970" h="630554">
                  <a:moveTo>
                    <a:pt x="264121" y="571779"/>
                  </a:moveTo>
                  <a:lnTo>
                    <a:pt x="224764" y="549313"/>
                  </a:lnTo>
                  <a:lnTo>
                    <a:pt x="186131" y="571779"/>
                  </a:lnTo>
                  <a:lnTo>
                    <a:pt x="225475" y="594258"/>
                  </a:lnTo>
                  <a:lnTo>
                    <a:pt x="264121" y="571779"/>
                  </a:lnTo>
                  <a:close/>
                </a:path>
                <a:path w="1029970" h="630554">
                  <a:moveTo>
                    <a:pt x="297154" y="338582"/>
                  </a:moveTo>
                  <a:lnTo>
                    <a:pt x="257810" y="315391"/>
                  </a:lnTo>
                  <a:lnTo>
                    <a:pt x="219163" y="337870"/>
                  </a:lnTo>
                  <a:lnTo>
                    <a:pt x="257810" y="361048"/>
                  </a:lnTo>
                  <a:lnTo>
                    <a:pt x="297154" y="338582"/>
                  </a:lnTo>
                  <a:close/>
                </a:path>
                <a:path w="1029970" h="630554">
                  <a:moveTo>
                    <a:pt x="304177" y="406006"/>
                  </a:moveTo>
                  <a:lnTo>
                    <a:pt x="264820" y="382828"/>
                  </a:lnTo>
                  <a:lnTo>
                    <a:pt x="226187" y="405295"/>
                  </a:lnTo>
                  <a:lnTo>
                    <a:pt x="265531" y="428485"/>
                  </a:lnTo>
                  <a:lnTo>
                    <a:pt x="304177" y="406006"/>
                  </a:lnTo>
                  <a:close/>
                </a:path>
                <a:path w="1029970" h="630554">
                  <a:moveTo>
                    <a:pt x="311200" y="472732"/>
                  </a:moveTo>
                  <a:lnTo>
                    <a:pt x="272554" y="450253"/>
                  </a:lnTo>
                  <a:lnTo>
                    <a:pt x="233210" y="472732"/>
                  </a:lnTo>
                  <a:lnTo>
                    <a:pt x="272554" y="495211"/>
                  </a:lnTo>
                  <a:lnTo>
                    <a:pt x="311200" y="472732"/>
                  </a:lnTo>
                  <a:close/>
                </a:path>
                <a:path w="1029970" h="630554">
                  <a:moveTo>
                    <a:pt x="318922" y="540156"/>
                  </a:moveTo>
                  <a:lnTo>
                    <a:pt x="279577" y="517690"/>
                  </a:lnTo>
                  <a:lnTo>
                    <a:pt x="240931" y="540156"/>
                  </a:lnTo>
                  <a:lnTo>
                    <a:pt x="279577" y="562635"/>
                  </a:lnTo>
                  <a:lnTo>
                    <a:pt x="318922" y="540156"/>
                  </a:lnTo>
                  <a:close/>
                </a:path>
                <a:path w="1029970" h="630554">
                  <a:moveTo>
                    <a:pt x="325945" y="607593"/>
                  </a:moveTo>
                  <a:lnTo>
                    <a:pt x="287299" y="585114"/>
                  </a:lnTo>
                  <a:lnTo>
                    <a:pt x="247954" y="607593"/>
                  </a:lnTo>
                  <a:lnTo>
                    <a:pt x="287299" y="630072"/>
                  </a:lnTo>
                  <a:lnTo>
                    <a:pt x="325945" y="607593"/>
                  </a:lnTo>
                  <a:close/>
                </a:path>
                <a:path w="1029970" h="630554">
                  <a:moveTo>
                    <a:pt x="351904" y="306959"/>
                  </a:moveTo>
                  <a:lnTo>
                    <a:pt x="312610" y="284480"/>
                  </a:lnTo>
                  <a:lnTo>
                    <a:pt x="273977" y="306959"/>
                  </a:lnTo>
                  <a:lnTo>
                    <a:pt x="312610" y="329425"/>
                  </a:lnTo>
                  <a:lnTo>
                    <a:pt x="351904" y="306959"/>
                  </a:lnTo>
                  <a:close/>
                </a:path>
                <a:path w="1029970" h="630554">
                  <a:moveTo>
                    <a:pt x="358927" y="373672"/>
                  </a:moveTo>
                  <a:lnTo>
                    <a:pt x="319633" y="351205"/>
                  </a:lnTo>
                  <a:lnTo>
                    <a:pt x="280987" y="373672"/>
                  </a:lnTo>
                  <a:lnTo>
                    <a:pt x="320344" y="396862"/>
                  </a:lnTo>
                  <a:lnTo>
                    <a:pt x="358927" y="373672"/>
                  </a:lnTo>
                  <a:close/>
                </a:path>
                <a:path w="1029970" h="630554">
                  <a:moveTo>
                    <a:pt x="365950" y="441820"/>
                  </a:moveTo>
                  <a:lnTo>
                    <a:pt x="327355" y="418630"/>
                  </a:lnTo>
                  <a:lnTo>
                    <a:pt x="288010" y="441109"/>
                  </a:lnTo>
                  <a:lnTo>
                    <a:pt x="327355" y="463588"/>
                  </a:lnTo>
                  <a:lnTo>
                    <a:pt x="365950" y="441820"/>
                  </a:lnTo>
                  <a:close/>
                </a:path>
                <a:path w="1029970" h="630554">
                  <a:moveTo>
                    <a:pt x="373672" y="508546"/>
                  </a:moveTo>
                  <a:lnTo>
                    <a:pt x="334378" y="486067"/>
                  </a:lnTo>
                  <a:lnTo>
                    <a:pt x="295744" y="508546"/>
                  </a:lnTo>
                  <a:lnTo>
                    <a:pt x="334378" y="531025"/>
                  </a:lnTo>
                  <a:lnTo>
                    <a:pt x="373672" y="508546"/>
                  </a:lnTo>
                  <a:close/>
                </a:path>
                <a:path w="1029970" h="630554">
                  <a:moveTo>
                    <a:pt x="380695" y="575970"/>
                  </a:moveTo>
                  <a:lnTo>
                    <a:pt x="341401" y="553491"/>
                  </a:lnTo>
                  <a:lnTo>
                    <a:pt x="302755" y="575970"/>
                  </a:lnTo>
                  <a:lnTo>
                    <a:pt x="342112" y="598449"/>
                  </a:lnTo>
                  <a:lnTo>
                    <a:pt x="380695" y="575970"/>
                  </a:lnTo>
                  <a:close/>
                </a:path>
                <a:path w="1029970" h="630554">
                  <a:moveTo>
                    <a:pt x="406704" y="275336"/>
                  </a:moveTo>
                  <a:lnTo>
                    <a:pt x="367360" y="252857"/>
                  </a:lnTo>
                  <a:lnTo>
                    <a:pt x="328714" y="275336"/>
                  </a:lnTo>
                  <a:lnTo>
                    <a:pt x="367360" y="297815"/>
                  </a:lnTo>
                  <a:lnTo>
                    <a:pt x="406704" y="275336"/>
                  </a:lnTo>
                  <a:close/>
                </a:path>
                <a:path w="1029970" h="630554">
                  <a:moveTo>
                    <a:pt x="413727" y="342760"/>
                  </a:moveTo>
                  <a:lnTo>
                    <a:pt x="374383" y="320294"/>
                  </a:lnTo>
                  <a:lnTo>
                    <a:pt x="335737" y="342061"/>
                  </a:lnTo>
                  <a:lnTo>
                    <a:pt x="375094" y="365239"/>
                  </a:lnTo>
                  <a:lnTo>
                    <a:pt x="413727" y="342760"/>
                  </a:lnTo>
                  <a:close/>
                </a:path>
                <a:path w="1029970" h="630554">
                  <a:moveTo>
                    <a:pt x="420751" y="410197"/>
                  </a:moveTo>
                  <a:lnTo>
                    <a:pt x="382104" y="387007"/>
                  </a:lnTo>
                  <a:lnTo>
                    <a:pt x="342823" y="409486"/>
                  </a:lnTo>
                  <a:lnTo>
                    <a:pt x="382104" y="432676"/>
                  </a:lnTo>
                  <a:lnTo>
                    <a:pt x="420751" y="410197"/>
                  </a:lnTo>
                  <a:close/>
                </a:path>
                <a:path w="1029970" h="630554">
                  <a:moveTo>
                    <a:pt x="427774" y="476923"/>
                  </a:moveTo>
                  <a:lnTo>
                    <a:pt x="389128" y="454444"/>
                  </a:lnTo>
                  <a:lnTo>
                    <a:pt x="349834" y="476923"/>
                  </a:lnTo>
                  <a:lnTo>
                    <a:pt x="389128" y="499402"/>
                  </a:lnTo>
                  <a:lnTo>
                    <a:pt x="427774" y="476923"/>
                  </a:lnTo>
                  <a:close/>
                </a:path>
                <a:path w="1029970" h="630554">
                  <a:moveTo>
                    <a:pt x="435495" y="544347"/>
                  </a:moveTo>
                  <a:lnTo>
                    <a:pt x="396151" y="521868"/>
                  </a:lnTo>
                  <a:lnTo>
                    <a:pt x="357568" y="544347"/>
                  </a:lnTo>
                  <a:lnTo>
                    <a:pt x="396862" y="566826"/>
                  </a:lnTo>
                  <a:lnTo>
                    <a:pt x="435495" y="544347"/>
                  </a:lnTo>
                  <a:close/>
                </a:path>
                <a:path w="1029970" h="630554">
                  <a:moveTo>
                    <a:pt x="460806" y="243763"/>
                  </a:moveTo>
                  <a:lnTo>
                    <a:pt x="422160" y="221297"/>
                  </a:lnTo>
                  <a:lnTo>
                    <a:pt x="382816" y="243065"/>
                  </a:lnTo>
                  <a:lnTo>
                    <a:pt x="422160" y="266242"/>
                  </a:lnTo>
                  <a:lnTo>
                    <a:pt x="460806" y="243763"/>
                  </a:lnTo>
                  <a:close/>
                </a:path>
                <a:path w="1029970" h="630554">
                  <a:moveTo>
                    <a:pt x="468541" y="311200"/>
                  </a:moveTo>
                  <a:lnTo>
                    <a:pt x="429183" y="288010"/>
                  </a:lnTo>
                  <a:lnTo>
                    <a:pt x="390550" y="310489"/>
                  </a:lnTo>
                  <a:lnTo>
                    <a:pt x="429183" y="333679"/>
                  </a:lnTo>
                  <a:lnTo>
                    <a:pt x="468541" y="311200"/>
                  </a:lnTo>
                  <a:close/>
                </a:path>
                <a:path w="1029970" h="630554">
                  <a:moveTo>
                    <a:pt x="475564" y="378637"/>
                  </a:moveTo>
                  <a:lnTo>
                    <a:pt x="436206" y="355447"/>
                  </a:lnTo>
                  <a:lnTo>
                    <a:pt x="397560" y="377926"/>
                  </a:lnTo>
                  <a:lnTo>
                    <a:pt x="436918" y="401116"/>
                  </a:lnTo>
                  <a:lnTo>
                    <a:pt x="475564" y="378637"/>
                  </a:lnTo>
                  <a:close/>
                </a:path>
                <a:path w="1029970" h="630554">
                  <a:moveTo>
                    <a:pt x="482574" y="446062"/>
                  </a:moveTo>
                  <a:lnTo>
                    <a:pt x="443941" y="422884"/>
                  </a:lnTo>
                  <a:lnTo>
                    <a:pt x="404583" y="445363"/>
                  </a:lnTo>
                  <a:lnTo>
                    <a:pt x="443941" y="467829"/>
                  </a:lnTo>
                  <a:lnTo>
                    <a:pt x="482574" y="446062"/>
                  </a:lnTo>
                  <a:close/>
                </a:path>
                <a:path w="1029970" h="630554">
                  <a:moveTo>
                    <a:pt x="490308" y="512787"/>
                  </a:moveTo>
                  <a:lnTo>
                    <a:pt x="450951" y="490308"/>
                  </a:lnTo>
                  <a:lnTo>
                    <a:pt x="412318" y="512787"/>
                  </a:lnTo>
                  <a:lnTo>
                    <a:pt x="451662" y="535266"/>
                  </a:lnTo>
                  <a:lnTo>
                    <a:pt x="490308" y="512787"/>
                  </a:lnTo>
                  <a:close/>
                </a:path>
                <a:path w="1029970" h="630554">
                  <a:moveTo>
                    <a:pt x="515556" y="212153"/>
                  </a:moveTo>
                  <a:lnTo>
                    <a:pt x="476973" y="189674"/>
                  </a:lnTo>
                  <a:lnTo>
                    <a:pt x="437629" y="212153"/>
                  </a:lnTo>
                  <a:lnTo>
                    <a:pt x="476973" y="234632"/>
                  </a:lnTo>
                  <a:lnTo>
                    <a:pt x="515556" y="212153"/>
                  </a:lnTo>
                  <a:close/>
                </a:path>
                <a:path w="1029970" h="630554">
                  <a:moveTo>
                    <a:pt x="523290" y="279577"/>
                  </a:moveTo>
                  <a:lnTo>
                    <a:pt x="483997" y="257098"/>
                  </a:lnTo>
                  <a:lnTo>
                    <a:pt x="445350" y="279577"/>
                  </a:lnTo>
                  <a:lnTo>
                    <a:pt x="483997" y="302056"/>
                  </a:lnTo>
                  <a:lnTo>
                    <a:pt x="523290" y="279577"/>
                  </a:lnTo>
                  <a:close/>
                </a:path>
                <a:path w="1029970" h="630554">
                  <a:moveTo>
                    <a:pt x="530301" y="347014"/>
                  </a:moveTo>
                  <a:lnTo>
                    <a:pt x="491020" y="323824"/>
                  </a:lnTo>
                  <a:lnTo>
                    <a:pt x="452374" y="346303"/>
                  </a:lnTo>
                  <a:lnTo>
                    <a:pt x="491718" y="369493"/>
                  </a:lnTo>
                  <a:lnTo>
                    <a:pt x="530301" y="347014"/>
                  </a:lnTo>
                  <a:close/>
                </a:path>
                <a:path w="1029970" h="630554">
                  <a:moveTo>
                    <a:pt x="537387" y="414439"/>
                  </a:moveTo>
                  <a:lnTo>
                    <a:pt x="498741" y="391261"/>
                  </a:lnTo>
                  <a:lnTo>
                    <a:pt x="459397" y="413740"/>
                  </a:lnTo>
                  <a:lnTo>
                    <a:pt x="498741" y="436206"/>
                  </a:lnTo>
                  <a:lnTo>
                    <a:pt x="537387" y="414439"/>
                  </a:lnTo>
                  <a:close/>
                </a:path>
                <a:path w="1029970" h="630554">
                  <a:moveTo>
                    <a:pt x="570369" y="180530"/>
                  </a:moveTo>
                  <a:lnTo>
                    <a:pt x="531723" y="158051"/>
                  </a:lnTo>
                  <a:lnTo>
                    <a:pt x="492429" y="180530"/>
                  </a:lnTo>
                  <a:lnTo>
                    <a:pt x="531723" y="203009"/>
                  </a:lnTo>
                  <a:lnTo>
                    <a:pt x="570369" y="180530"/>
                  </a:lnTo>
                  <a:close/>
                </a:path>
                <a:path w="1029970" h="630554">
                  <a:moveTo>
                    <a:pt x="578091" y="247954"/>
                  </a:moveTo>
                  <a:lnTo>
                    <a:pt x="538746" y="225475"/>
                  </a:lnTo>
                  <a:lnTo>
                    <a:pt x="500164" y="247954"/>
                  </a:lnTo>
                  <a:lnTo>
                    <a:pt x="538746" y="270433"/>
                  </a:lnTo>
                  <a:lnTo>
                    <a:pt x="578091" y="247954"/>
                  </a:lnTo>
                  <a:close/>
                </a:path>
                <a:path w="1029970" h="630554">
                  <a:moveTo>
                    <a:pt x="585114" y="315391"/>
                  </a:moveTo>
                  <a:lnTo>
                    <a:pt x="545757" y="292912"/>
                  </a:lnTo>
                  <a:lnTo>
                    <a:pt x="507174" y="314680"/>
                  </a:lnTo>
                  <a:lnTo>
                    <a:pt x="546468" y="337870"/>
                  </a:lnTo>
                  <a:lnTo>
                    <a:pt x="585114" y="315391"/>
                  </a:lnTo>
                  <a:close/>
                </a:path>
                <a:path w="1029970" h="630554">
                  <a:moveTo>
                    <a:pt x="592137" y="382828"/>
                  </a:moveTo>
                  <a:lnTo>
                    <a:pt x="553491" y="359638"/>
                  </a:lnTo>
                  <a:lnTo>
                    <a:pt x="514197" y="382117"/>
                  </a:lnTo>
                  <a:lnTo>
                    <a:pt x="553491" y="405295"/>
                  </a:lnTo>
                  <a:lnTo>
                    <a:pt x="592137" y="382828"/>
                  </a:lnTo>
                  <a:close/>
                </a:path>
                <a:path w="1029970" h="630554">
                  <a:moveTo>
                    <a:pt x="625170" y="148907"/>
                  </a:moveTo>
                  <a:lnTo>
                    <a:pt x="585825" y="126428"/>
                  </a:lnTo>
                  <a:lnTo>
                    <a:pt x="547179" y="148907"/>
                  </a:lnTo>
                  <a:lnTo>
                    <a:pt x="586524" y="171386"/>
                  </a:lnTo>
                  <a:lnTo>
                    <a:pt x="625170" y="148907"/>
                  </a:lnTo>
                  <a:close/>
                </a:path>
                <a:path w="1029970" h="630554">
                  <a:moveTo>
                    <a:pt x="632193" y="216331"/>
                  </a:moveTo>
                  <a:lnTo>
                    <a:pt x="593547" y="193865"/>
                  </a:lnTo>
                  <a:lnTo>
                    <a:pt x="554202" y="215633"/>
                  </a:lnTo>
                  <a:lnTo>
                    <a:pt x="593547" y="238810"/>
                  </a:lnTo>
                  <a:lnTo>
                    <a:pt x="632193" y="216331"/>
                  </a:lnTo>
                  <a:close/>
                </a:path>
                <a:path w="1029970" h="630554">
                  <a:moveTo>
                    <a:pt x="639914" y="283768"/>
                  </a:moveTo>
                  <a:lnTo>
                    <a:pt x="600570" y="260578"/>
                  </a:lnTo>
                  <a:lnTo>
                    <a:pt x="561924" y="283768"/>
                  </a:lnTo>
                  <a:lnTo>
                    <a:pt x="600570" y="306247"/>
                  </a:lnTo>
                  <a:lnTo>
                    <a:pt x="639914" y="283768"/>
                  </a:lnTo>
                  <a:close/>
                </a:path>
                <a:path w="1029970" h="630554">
                  <a:moveTo>
                    <a:pt x="646938" y="350494"/>
                  </a:moveTo>
                  <a:lnTo>
                    <a:pt x="607593" y="328015"/>
                  </a:lnTo>
                  <a:lnTo>
                    <a:pt x="568947" y="350494"/>
                  </a:lnTo>
                  <a:lnTo>
                    <a:pt x="608291" y="373672"/>
                  </a:lnTo>
                  <a:lnTo>
                    <a:pt x="646938" y="350494"/>
                  </a:lnTo>
                  <a:close/>
                </a:path>
                <a:path w="1029970" h="630554">
                  <a:moveTo>
                    <a:pt x="679983" y="117284"/>
                  </a:moveTo>
                  <a:lnTo>
                    <a:pt x="640626" y="94805"/>
                  </a:lnTo>
                  <a:lnTo>
                    <a:pt x="601980" y="117284"/>
                  </a:lnTo>
                  <a:lnTo>
                    <a:pt x="641337" y="139763"/>
                  </a:lnTo>
                  <a:lnTo>
                    <a:pt x="679983" y="117284"/>
                  </a:lnTo>
                  <a:close/>
                </a:path>
                <a:path w="1029970" h="630554">
                  <a:moveTo>
                    <a:pt x="686993" y="184721"/>
                  </a:moveTo>
                  <a:lnTo>
                    <a:pt x="648360" y="162242"/>
                  </a:lnTo>
                  <a:lnTo>
                    <a:pt x="609003" y="184721"/>
                  </a:lnTo>
                  <a:lnTo>
                    <a:pt x="648360" y="207187"/>
                  </a:lnTo>
                  <a:lnTo>
                    <a:pt x="686993" y="184721"/>
                  </a:lnTo>
                  <a:close/>
                </a:path>
                <a:path w="1029970" h="630554">
                  <a:moveTo>
                    <a:pt x="694728" y="252145"/>
                  </a:moveTo>
                  <a:lnTo>
                    <a:pt x="655370" y="229666"/>
                  </a:lnTo>
                  <a:lnTo>
                    <a:pt x="616737" y="252145"/>
                  </a:lnTo>
                  <a:lnTo>
                    <a:pt x="655370" y="274624"/>
                  </a:lnTo>
                  <a:lnTo>
                    <a:pt x="694728" y="252145"/>
                  </a:lnTo>
                  <a:close/>
                </a:path>
                <a:path w="1029970" h="630554">
                  <a:moveTo>
                    <a:pt x="701751" y="319582"/>
                  </a:moveTo>
                  <a:lnTo>
                    <a:pt x="662393" y="296456"/>
                  </a:lnTo>
                  <a:lnTo>
                    <a:pt x="623747" y="318935"/>
                  </a:lnTo>
                  <a:lnTo>
                    <a:pt x="663105" y="342061"/>
                  </a:lnTo>
                  <a:lnTo>
                    <a:pt x="701751" y="319582"/>
                  </a:lnTo>
                  <a:close/>
                </a:path>
                <a:path w="1029970" h="630554">
                  <a:moveTo>
                    <a:pt x="734720" y="85725"/>
                  </a:moveTo>
                  <a:lnTo>
                    <a:pt x="695375" y="63246"/>
                  </a:lnTo>
                  <a:lnTo>
                    <a:pt x="656793" y="85725"/>
                  </a:lnTo>
                  <a:lnTo>
                    <a:pt x="696087" y="108204"/>
                  </a:lnTo>
                  <a:lnTo>
                    <a:pt x="734720" y="85725"/>
                  </a:lnTo>
                  <a:close/>
                </a:path>
                <a:path w="1029970" h="630554">
                  <a:moveTo>
                    <a:pt x="741743" y="153149"/>
                  </a:moveTo>
                  <a:lnTo>
                    <a:pt x="703097" y="130670"/>
                  </a:lnTo>
                  <a:lnTo>
                    <a:pt x="663816" y="153149"/>
                  </a:lnTo>
                  <a:lnTo>
                    <a:pt x="703097" y="175628"/>
                  </a:lnTo>
                  <a:lnTo>
                    <a:pt x="741743" y="153149"/>
                  </a:lnTo>
                  <a:close/>
                </a:path>
                <a:path w="1029970" h="630554">
                  <a:moveTo>
                    <a:pt x="749477" y="220586"/>
                  </a:moveTo>
                  <a:lnTo>
                    <a:pt x="710120" y="198107"/>
                  </a:lnTo>
                  <a:lnTo>
                    <a:pt x="671537" y="220586"/>
                  </a:lnTo>
                  <a:lnTo>
                    <a:pt x="710120" y="243065"/>
                  </a:lnTo>
                  <a:lnTo>
                    <a:pt x="749477" y="220586"/>
                  </a:lnTo>
                  <a:close/>
                </a:path>
                <a:path w="1029970" h="630554">
                  <a:moveTo>
                    <a:pt x="756500" y="288010"/>
                  </a:moveTo>
                  <a:lnTo>
                    <a:pt x="717207" y="265544"/>
                  </a:lnTo>
                  <a:lnTo>
                    <a:pt x="678561" y="287312"/>
                  </a:lnTo>
                  <a:lnTo>
                    <a:pt x="717854" y="310489"/>
                  </a:lnTo>
                  <a:lnTo>
                    <a:pt x="756500" y="288010"/>
                  </a:lnTo>
                  <a:close/>
                </a:path>
                <a:path w="1029970" h="630554">
                  <a:moveTo>
                    <a:pt x="789533" y="54102"/>
                  </a:moveTo>
                  <a:lnTo>
                    <a:pt x="750176" y="31623"/>
                  </a:lnTo>
                  <a:lnTo>
                    <a:pt x="711542" y="54102"/>
                  </a:lnTo>
                  <a:lnTo>
                    <a:pt x="750176" y="76581"/>
                  </a:lnTo>
                  <a:lnTo>
                    <a:pt x="789533" y="54102"/>
                  </a:lnTo>
                  <a:close/>
                </a:path>
                <a:path w="1029970" h="630554">
                  <a:moveTo>
                    <a:pt x="796556" y="121526"/>
                  </a:moveTo>
                  <a:lnTo>
                    <a:pt x="757199" y="99060"/>
                  </a:lnTo>
                  <a:lnTo>
                    <a:pt x="718553" y="121526"/>
                  </a:lnTo>
                  <a:lnTo>
                    <a:pt x="757910" y="144005"/>
                  </a:lnTo>
                  <a:lnTo>
                    <a:pt x="796556" y="121526"/>
                  </a:lnTo>
                  <a:close/>
                </a:path>
                <a:path w="1029970" h="630554">
                  <a:moveTo>
                    <a:pt x="803567" y="188963"/>
                  </a:moveTo>
                  <a:lnTo>
                    <a:pt x="764933" y="166484"/>
                  </a:lnTo>
                  <a:lnTo>
                    <a:pt x="725576" y="188963"/>
                  </a:lnTo>
                  <a:lnTo>
                    <a:pt x="764933" y="211442"/>
                  </a:lnTo>
                  <a:lnTo>
                    <a:pt x="803567" y="188963"/>
                  </a:lnTo>
                  <a:close/>
                </a:path>
                <a:path w="1029970" h="630554">
                  <a:moveTo>
                    <a:pt x="811301" y="256400"/>
                  </a:moveTo>
                  <a:lnTo>
                    <a:pt x="771944" y="233210"/>
                  </a:lnTo>
                  <a:lnTo>
                    <a:pt x="733310" y="256400"/>
                  </a:lnTo>
                  <a:lnTo>
                    <a:pt x="771944" y="278866"/>
                  </a:lnTo>
                  <a:lnTo>
                    <a:pt x="811301" y="256400"/>
                  </a:lnTo>
                  <a:close/>
                </a:path>
                <a:path w="1029970" h="630554">
                  <a:moveTo>
                    <a:pt x="844334" y="22479"/>
                  </a:moveTo>
                  <a:lnTo>
                    <a:pt x="804989" y="0"/>
                  </a:lnTo>
                  <a:lnTo>
                    <a:pt x="766343" y="22479"/>
                  </a:lnTo>
                  <a:lnTo>
                    <a:pt x="804989" y="44958"/>
                  </a:lnTo>
                  <a:lnTo>
                    <a:pt x="844334" y="22479"/>
                  </a:lnTo>
                  <a:close/>
                </a:path>
                <a:path w="1029970" h="630554">
                  <a:moveTo>
                    <a:pt x="851357" y="89916"/>
                  </a:moveTo>
                  <a:lnTo>
                    <a:pt x="812012" y="67437"/>
                  </a:lnTo>
                  <a:lnTo>
                    <a:pt x="773366" y="89916"/>
                  </a:lnTo>
                  <a:lnTo>
                    <a:pt x="812711" y="112382"/>
                  </a:lnTo>
                  <a:lnTo>
                    <a:pt x="851357" y="89916"/>
                  </a:lnTo>
                  <a:close/>
                </a:path>
                <a:path w="1029970" h="630554">
                  <a:moveTo>
                    <a:pt x="858380" y="157340"/>
                  </a:moveTo>
                  <a:lnTo>
                    <a:pt x="819734" y="134861"/>
                  </a:lnTo>
                  <a:lnTo>
                    <a:pt x="780389" y="157340"/>
                  </a:lnTo>
                  <a:lnTo>
                    <a:pt x="819734" y="179819"/>
                  </a:lnTo>
                  <a:lnTo>
                    <a:pt x="858380" y="157340"/>
                  </a:lnTo>
                  <a:close/>
                </a:path>
                <a:path w="1029970" h="630554">
                  <a:moveTo>
                    <a:pt x="866101" y="224777"/>
                  </a:moveTo>
                  <a:lnTo>
                    <a:pt x="826757" y="202298"/>
                  </a:lnTo>
                  <a:lnTo>
                    <a:pt x="788111" y="224777"/>
                  </a:lnTo>
                  <a:lnTo>
                    <a:pt x="826757" y="247256"/>
                  </a:lnTo>
                  <a:lnTo>
                    <a:pt x="866101" y="224777"/>
                  </a:lnTo>
                  <a:close/>
                </a:path>
                <a:path w="1029970" h="630554">
                  <a:moveTo>
                    <a:pt x="873137" y="292201"/>
                  </a:moveTo>
                  <a:lnTo>
                    <a:pt x="833780" y="269722"/>
                  </a:lnTo>
                  <a:lnTo>
                    <a:pt x="814844" y="280289"/>
                  </a:lnTo>
                  <a:lnTo>
                    <a:pt x="795134" y="291503"/>
                  </a:lnTo>
                  <a:lnTo>
                    <a:pt x="778979" y="300647"/>
                  </a:lnTo>
                  <a:lnTo>
                    <a:pt x="740333" y="323126"/>
                  </a:lnTo>
                  <a:lnTo>
                    <a:pt x="724928" y="332270"/>
                  </a:lnTo>
                  <a:lnTo>
                    <a:pt x="685584" y="354736"/>
                  </a:lnTo>
                  <a:lnTo>
                    <a:pt x="670128" y="363880"/>
                  </a:lnTo>
                  <a:lnTo>
                    <a:pt x="630770" y="386359"/>
                  </a:lnTo>
                  <a:lnTo>
                    <a:pt x="615315" y="395452"/>
                  </a:lnTo>
                  <a:lnTo>
                    <a:pt x="575970" y="417931"/>
                  </a:lnTo>
                  <a:lnTo>
                    <a:pt x="560514" y="427075"/>
                  </a:lnTo>
                  <a:lnTo>
                    <a:pt x="521931" y="449554"/>
                  </a:lnTo>
                  <a:lnTo>
                    <a:pt x="467118" y="481164"/>
                  </a:lnTo>
                  <a:lnTo>
                    <a:pt x="505764" y="503643"/>
                  </a:lnTo>
                  <a:lnTo>
                    <a:pt x="560514" y="472020"/>
                  </a:lnTo>
                  <a:lnTo>
                    <a:pt x="599859" y="449554"/>
                  </a:lnTo>
                  <a:lnTo>
                    <a:pt x="615315" y="440397"/>
                  </a:lnTo>
                  <a:lnTo>
                    <a:pt x="653961" y="418630"/>
                  </a:lnTo>
                  <a:lnTo>
                    <a:pt x="670128" y="408838"/>
                  </a:lnTo>
                  <a:lnTo>
                    <a:pt x="708774" y="387007"/>
                  </a:lnTo>
                  <a:lnTo>
                    <a:pt x="724928" y="377926"/>
                  </a:lnTo>
                  <a:lnTo>
                    <a:pt x="763511" y="355447"/>
                  </a:lnTo>
                  <a:lnTo>
                    <a:pt x="779678" y="346303"/>
                  </a:lnTo>
                  <a:lnTo>
                    <a:pt x="818324" y="323126"/>
                  </a:lnTo>
                  <a:lnTo>
                    <a:pt x="834491" y="314680"/>
                  </a:lnTo>
                  <a:lnTo>
                    <a:pt x="853427" y="303479"/>
                  </a:lnTo>
                  <a:lnTo>
                    <a:pt x="873137" y="292201"/>
                  </a:lnTo>
                  <a:close/>
                </a:path>
                <a:path w="1029970" h="630554">
                  <a:moveTo>
                    <a:pt x="906106" y="58293"/>
                  </a:moveTo>
                  <a:lnTo>
                    <a:pt x="866813" y="35814"/>
                  </a:lnTo>
                  <a:lnTo>
                    <a:pt x="828167" y="58293"/>
                  </a:lnTo>
                  <a:lnTo>
                    <a:pt x="867460" y="80772"/>
                  </a:lnTo>
                  <a:lnTo>
                    <a:pt x="906106" y="58293"/>
                  </a:lnTo>
                  <a:close/>
                </a:path>
                <a:path w="1029970" h="630554">
                  <a:moveTo>
                    <a:pt x="913130" y="125717"/>
                  </a:moveTo>
                  <a:lnTo>
                    <a:pt x="874547" y="103238"/>
                  </a:lnTo>
                  <a:lnTo>
                    <a:pt x="835190" y="125717"/>
                  </a:lnTo>
                  <a:lnTo>
                    <a:pt x="874547" y="148196"/>
                  </a:lnTo>
                  <a:lnTo>
                    <a:pt x="913130" y="125717"/>
                  </a:lnTo>
                  <a:close/>
                </a:path>
                <a:path w="1029970" h="630554">
                  <a:moveTo>
                    <a:pt x="920851" y="193154"/>
                  </a:moveTo>
                  <a:lnTo>
                    <a:pt x="881570" y="170675"/>
                  </a:lnTo>
                  <a:lnTo>
                    <a:pt x="842924" y="192443"/>
                  </a:lnTo>
                  <a:lnTo>
                    <a:pt x="881570" y="215633"/>
                  </a:lnTo>
                  <a:lnTo>
                    <a:pt x="920851" y="193154"/>
                  </a:lnTo>
                  <a:close/>
                </a:path>
                <a:path w="1029970" h="630554">
                  <a:moveTo>
                    <a:pt x="967930" y="94157"/>
                  </a:moveTo>
                  <a:lnTo>
                    <a:pt x="928585" y="71678"/>
                  </a:lnTo>
                  <a:lnTo>
                    <a:pt x="889939" y="94157"/>
                  </a:lnTo>
                  <a:lnTo>
                    <a:pt x="929284" y="116636"/>
                  </a:lnTo>
                  <a:lnTo>
                    <a:pt x="967930" y="94157"/>
                  </a:lnTo>
                  <a:close/>
                </a:path>
                <a:path w="1029970" h="630554">
                  <a:moveTo>
                    <a:pt x="974953" y="161594"/>
                  </a:moveTo>
                  <a:lnTo>
                    <a:pt x="936307" y="139115"/>
                  </a:lnTo>
                  <a:lnTo>
                    <a:pt x="897013" y="161594"/>
                  </a:lnTo>
                  <a:lnTo>
                    <a:pt x="936307" y="184073"/>
                  </a:lnTo>
                  <a:lnTo>
                    <a:pt x="974953" y="161594"/>
                  </a:lnTo>
                  <a:close/>
                </a:path>
                <a:path w="1029970" h="630554">
                  <a:moveTo>
                    <a:pt x="1029766" y="129971"/>
                  </a:moveTo>
                  <a:lnTo>
                    <a:pt x="991120" y="107492"/>
                  </a:lnTo>
                  <a:lnTo>
                    <a:pt x="951763" y="129971"/>
                  </a:lnTo>
                  <a:lnTo>
                    <a:pt x="991120" y="152450"/>
                  </a:lnTo>
                  <a:lnTo>
                    <a:pt x="1029766" y="129971"/>
                  </a:lnTo>
                  <a:close/>
                </a:path>
              </a:pathLst>
            </a:custGeom>
            <a:solidFill>
              <a:srgbClr val="31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09995" y="4152761"/>
              <a:ext cx="242294" cy="13975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46581" y="4328685"/>
              <a:ext cx="472026" cy="27008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542339" y="3786801"/>
              <a:ext cx="141605" cy="81280"/>
            </a:xfrm>
            <a:custGeom>
              <a:avLst/>
              <a:gdLst/>
              <a:ahLst/>
              <a:cxnLst/>
              <a:rect l="l" t="t" r="r" b="b"/>
              <a:pathLst>
                <a:path w="141604" h="81279">
                  <a:moveTo>
                    <a:pt x="57765" y="81215"/>
                  </a:moveTo>
                  <a:lnTo>
                    <a:pt x="0" y="46986"/>
                  </a:lnTo>
                  <a:lnTo>
                    <a:pt x="82380" y="0"/>
                  </a:lnTo>
                  <a:lnTo>
                    <a:pt x="141224" y="33151"/>
                  </a:lnTo>
                  <a:lnTo>
                    <a:pt x="57765" y="81215"/>
                  </a:lnTo>
                  <a:close/>
                </a:path>
              </a:pathLst>
            </a:custGeom>
            <a:solidFill>
              <a:srgbClr val="3124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17132" y="3510813"/>
              <a:ext cx="466437" cy="66104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99163" y="2594642"/>
              <a:ext cx="776394" cy="63079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07137" y="4828567"/>
              <a:ext cx="776394" cy="63079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320171" y="4450938"/>
              <a:ext cx="841375" cy="8890"/>
            </a:xfrm>
            <a:custGeom>
              <a:avLst/>
              <a:gdLst/>
              <a:ahLst/>
              <a:cxnLst/>
              <a:rect l="l" t="t" r="r" b="b"/>
              <a:pathLst>
                <a:path w="841375" h="8889">
                  <a:moveTo>
                    <a:pt x="840759" y="868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97AB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160840" y="444402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248" y="31514"/>
                  </a:moveTo>
                  <a:lnTo>
                    <a:pt x="6941" y="31335"/>
                  </a:lnTo>
                  <a:lnTo>
                    <a:pt x="0" y="24248"/>
                  </a:lnTo>
                  <a:lnTo>
                    <a:pt x="89" y="15595"/>
                  </a:lnTo>
                  <a:lnTo>
                    <a:pt x="178" y="6942"/>
                  </a:lnTo>
                  <a:lnTo>
                    <a:pt x="7266" y="0"/>
                  </a:lnTo>
                  <a:lnTo>
                    <a:pt x="24572" y="178"/>
                  </a:lnTo>
                  <a:lnTo>
                    <a:pt x="31514" y="7265"/>
                  </a:lnTo>
                  <a:lnTo>
                    <a:pt x="31424" y="15919"/>
                  </a:lnTo>
                  <a:lnTo>
                    <a:pt x="31335" y="24572"/>
                  </a:lnTo>
                  <a:lnTo>
                    <a:pt x="24248" y="31514"/>
                  </a:lnTo>
                  <a:close/>
                </a:path>
              </a:pathLst>
            </a:custGeom>
            <a:solidFill>
              <a:srgbClr val="97AB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60840" y="444402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424" y="15919"/>
                  </a:moveTo>
                  <a:lnTo>
                    <a:pt x="31335" y="24572"/>
                  </a:lnTo>
                  <a:lnTo>
                    <a:pt x="24248" y="31514"/>
                  </a:lnTo>
                  <a:lnTo>
                    <a:pt x="15595" y="31424"/>
                  </a:lnTo>
                  <a:lnTo>
                    <a:pt x="6941" y="31335"/>
                  </a:lnTo>
                  <a:lnTo>
                    <a:pt x="0" y="24248"/>
                  </a:lnTo>
                  <a:lnTo>
                    <a:pt x="89" y="15595"/>
                  </a:lnTo>
                  <a:lnTo>
                    <a:pt x="178" y="6942"/>
                  </a:lnTo>
                  <a:lnTo>
                    <a:pt x="7266" y="0"/>
                  </a:lnTo>
                  <a:lnTo>
                    <a:pt x="15919" y="89"/>
                  </a:lnTo>
                  <a:lnTo>
                    <a:pt x="24572" y="178"/>
                  </a:lnTo>
                  <a:lnTo>
                    <a:pt x="31514" y="7265"/>
                  </a:lnTo>
                  <a:lnTo>
                    <a:pt x="31424" y="15919"/>
                  </a:lnTo>
                  <a:close/>
                </a:path>
              </a:pathLst>
            </a:custGeom>
            <a:ln w="9524">
              <a:solidFill>
                <a:srgbClr val="97AB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74192" y="5324462"/>
              <a:ext cx="22225" cy="762635"/>
            </a:xfrm>
            <a:custGeom>
              <a:avLst/>
              <a:gdLst/>
              <a:ahLst/>
              <a:cxnLst/>
              <a:rect l="l" t="t" r="r" b="b"/>
              <a:pathLst>
                <a:path w="22225" h="762635">
                  <a:moveTo>
                    <a:pt x="21741" y="76210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97AB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80472" y="6086315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7705" y="31818"/>
                  </a:moveTo>
                  <a:lnTo>
                    <a:pt x="493" y="25006"/>
                  </a:lnTo>
                  <a:lnTo>
                    <a:pt x="0" y="7705"/>
                  </a:lnTo>
                  <a:lnTo>
                    <a:pt x="6812" y="493"/>
                  </a:lnTo>
                  <a:lnTo>
                    <a:pt x="24112" y="0"/>
                  </a:lnTo>
                  <a:lnTo>
                    <a:pt x="31324" y="6812"/>
                  </a:lnTo>
                  <a:lnTo>
                    <a:pt x="31818" y="24112"/>
                  </a:lnTo>
                  <a:lnTo>
                    <a:pt x="25005" y="31324"/>
                  </a:lnTo>
                  <a:lnTo>
                    <a:pt x="16355" y="31571"/>
                  </a:lnTo>
                  <a:lnTo>
                    <a:pt x="7705" y="31818"/>
                  </a:lnTo>
                  <a:close/>
                </a:path>
              </a:pathLst>
            </a:custGeom>
            <a:solidFill>
              <a:srgbClr val="97AB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80472" y="6086315"/>
              <a:ext cx="32384" cy="32384"/>
            </a:xfrm>
            <a:custGeom>
              <a:avLst/>
              <a:gdLst/>
              <a:ahLst/>
              <a:cxnLst/>
              <a:rect l="l" t="t" r="r" b="b"/>
              <a:pathLst>
                <a:path w="32385" h="32385">
                  <a:moveTo>
                    <a:pt x="16355" y="31571"/>
                  </a:moveTo>
                  <a:lnTo>
                    <a:pt x="7705" y="31818"/>
                  </a:lnTo>
                  <a:lnTo>
                    <a:pt x="493" y="25006"/>
                  </a:lnTo>
                  <a:lnTo>
                    <a:pt x="246" y="16355"/>
                  </a:lnTo>
                  <a:lnTo>
                    <a:pt x="0" y="7705"/>
                  </a:lnTo>
                  <a:lnTo>
                    <a:pt x="6812" y="493"/>
                  </a:lnTo>
                  <a:lnTo>
                    <a:pt x="15462" y="246"/>
                  </a:lnTo>
                  <a:lnTo>
                    <a:pt x="24112" y="0"/>
                  </a:lnTo>
                  <a:lnTo>
                    <a:pt x="31324" y="6812"/>
                  </a:lnTo>
                  <a:lnTo>
                    <a:pt x="31571" y="15462"/>
                  </a:lnTo>
                  <a:lnTo>
                    <a:pt x="31818" y="24112"/>
                  </a:lnTo>
                  <a:lnTo>
                    <a:pt x="25005" y="31324"/>
                  </a:lnTo>
                  <a:lnTo>
                    <a:pt x="16355" y="31571"/>
                  </a:lnTo>
                  <a:close/>
                </a:path>
              </a:pathLst>
            </a:custGeom>
            <a:ln w="9524">
              <a:solidFill>
                <a:srgbClr val="97AB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396686" y="2537239"/>
            <a:ext cx="332730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latin typeface="Tahoma" panose="020B0604030504040204"/>
                <a:cs typeface="Tahoma" panose="020B0604030504040204"/>
              </a:rPr>
              <a:t>Flutter, Dart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FF0000"/>
                </a:solidFill>
              </a:rPr>
              <a:t>(Frontend)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sz="2400" dirty="0">
              <a:solidFill>
                <a:srgbClr val="FF0000"/>
              </a:solidFill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17076" y="4265854"/>
            <a:ext cx="3682391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/>
              <a:t>Scikit-Learn, Random Forest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(</a:t>
            </a:r>
            <a:r>
              <a:rPr lang="en-IN" sz="2400" b="1" spc="-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M</a:t>
            </a:r>
            <a:r>
              <a:rPr lang="en-US" sz="2400" b="1" spc="-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achine Learning) </a:t>
            </a:r>
            <a:endParaRPr sz="2400" b="1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361674" y="4283973"/>
            <a:ext cx="354076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latin typeface="Verdana" panose="020B0604030504040204"/>
                <a:cs typeface="Verdana" panose="020B0604030504040204"/>
              </a:rPr>
              <a:t>FastAPI, FIREBASE</a:t>
            </a:r>
            <a:r>
              <a:rPr sz="2400" b="1" spc="-65" dirty="0"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(</a:t>
            </a:r>
            <a:r>
              <a:rPr lang="en-US" sz="2400" b="1" spc="-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BACKEND</a:t>
            </a:r>
            <a:r>
              <a:rPr sz="2400" b="1" spc="-5" dirty="0">
                <a:solidFill>
                  <a:srgbClr val="FF000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2400" dirty="0">
              <a:solidFill>
                <a:srgbClr val="FF0000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198002" y="2497123"/>
            <a:ext cx="2980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-5" dirty="0">
                <a:latin typeface="Verdana" panose="020B0604030504040204"/>
                <a:cs typeface="Verdana" panose="020B0604030504040204"/>
              </a:rPr>
              <a:t>N</a:t>
            </a:r>
            <a:r>
              <a:rPr lang="en-US" sz="2400" b="1" spc="-5" dirty="0">
                <a:latin typeface="Verdana" panose="020B0604030504040204"/>
                <a:cs typeface="Verdana" panose="020B0604030504040204"/>
              </a:rPr>
              <a:t>umpy,Pandas</a:t>
            </a:r>
            <a:endParaRPr lang="en-US" sz="2400" dirty="0">
              <a:latin typeface="Verdana" panose="020B0604030504040204"/>
              <a:cs typeface="Verdan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313547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89BF5-B269-FB31-74F3-860DF31EA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>
            <a:extLst>
              <a:ext uri="{FF2B5EF4-FFF2-40B4-BE49-F238E27FC236}">
                <a16:creationId xmlns:a16="http://schemas.microsoft.com/office/drawing/2014/main" id="{3FDD21DC-3E94-0B58-B546-511BBB85D4E2}"/>
              </a:ext>
            </a:extLst>
          </p:cNvPr>
          <p:cNvSpPr/>
          <p:nvPr/>
        </p:nvSpPr>
        <p:spPr>
          <a:xfrm>
            <a:off x="816840" y="1325340"/>
            <a:ext cx="10350720" cy="71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IN" sz="2800" b="1" strike="noStrike" spc="-1" dirty="0">
                <a:solidFill>
                  <a:srgbClr val="000000"/>
                </a:solidFill>
                <a:latin typeface="Arial" panose="020B0604020202020204"/>
              </a:rPr>
              <a:t> Frontend Implementation</a:t>
            </a:r>
          </a:p>
        </p:txBody>
      </p:sp>
      <p:sp>
        <p:nvSpPr>
          <p:cNvPr id="118" name="CustomShape 2">
            <a:extLst>
              <a:ext uri="{FF2B5EF4-FFF2-40B4-BE49-F238E27FC236}">
                <a16:creationId xmlns:a16="http://schemas.microsoft.com/office/drawing/2014/main" id="{FFA0A329-77C8-7579-9A28-EFDDB0819226}"/>
              </a:ext>
            </a:extLst>
          </p:cNvPr>
          <p:cNvSpPr/>
          <p:nvPr/>
        </p:nvSpPr>
        <p:spPr>
          <a:xfrm>
            <a:off x="3178440" y="396000"/>
            <a:ext cx="8881560" cy="47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1C4587"/>
                </a:solidFill>
                <a:latin typeface="Arial" panose="020B0604020202020204"/>
                <a:ea typeface="Arial" panose="020B0604020202020204"/>
              </a:rPr>
              <a:t>KIET Group of Institutions, Ghaziabad</a:t>
            </a:r>
            <a:endParaRPr lang="en-IN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" name="CustomShape 3">
            <a:extLst>
              <a:ext uri="{FF2B5EF4-FFF2-40B4-BE49-F238E27FC236}">
                <a16:creationId xmlns:a16="http://schemas.microsoft.com/office/drawing/2014/main" id="{1EC9C234-DB7C-789A-886A-0C50CACDDBD9}"/>
              </a:ext>
            </a:extLst>
          </p:cNvPr>
          <p:cNvSpPr/>
          <p:nvPr/>
        </p:nvSpPr>
        <p:spPr>
          <a:xfrm>
            <a:off x="360000" y="2547000"/>
            <a:ext cx="11160000" cy="338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spcBef>
                <a:spcPts val="360"/>
              </a:spcBef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0" name="CustomShape 4">
            <a:extLst>
              <a:ext uri="{FF2B5EF4-FFF2-40B4-BE49-F238E27FC236}">
                <a16:creationId xmlns:a16="http://schemas.microsoft.com/office/drawing/2014/main" id="{82042384-5B92-32A3-5F40-6281A5DE6B61}"/>
              </a:ext>
            </a:extLst>
          </p:cNvPr>
          <p:cNvSpPr/>
          <p:nvPr/>
        </p:nvSpPr>
        <p:spPr>
          <a:xfrm>
            <a:off x="216000" y="6550560"/>
            <a:ext cx="2514240" cy="3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2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1" name="CustomShape 5">
            <a:extLst>
              <a:ext uri="{FF2B5EF4-FFF2-40B4-BE49-F238E27FC236}">
                <a16:creationId xmlns:a16="http://schemas.microsoft.com/office/drawing/2014/main" id="{B8519781-203A-4914-177B-AF2DD545E3AB}"/>
              </a:ext>
            </a:extLst>
          </p:cNvPr>
          <p:cNvSpPr/>
          <p:nvPr/>
        </p:nvSpPr>
        <p:spPr>
          <a:xfrm>
            <a:off x="10994040" y="6356520"/>
            <a:ext cx="347040" cy="35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51D2646A-3058-4677-AD42-FB53A28AC298}" type="slidenum">
              <a:rPr lang="en-US" sz="1200" b="0" strike="noStrike" spc="-1">
                <a:solidFill>
                  <a:srgbClr val="888888"/>
                </a:solidFill>
                <a:latin typeface="Arial" panose="020B0604020202020204"/>
                <a:ea typeface="Arial" panose="020B0604020202020204"/>
              </a:rPr>
              <a:t>15</a:t>
            </a:fld>
            <a:endParaRPr lang="en-IN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8BC523-46D3-4C87-EE07-9960EC9636B4}"/>
              </a:ext>
            </a:extLst>
          </p:cNvPr>
          <p:cNvSpPr txBox="1"/>
          <p:nvPr/>
        </p:nvSpPr>
        <p:spPr>
          <a:xfrm>
            <a:off x="360000" y="2004940"/>
            <a:ext cx="3908441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B4672222-C785-EC60-DC95-3E7A283DB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5" y="2140200"/>
            <a:ext cx="2655331" cy="4436671"/>
          </a:xfrm>
          <a:prstGeom prst="rect">
            <a:avLst/>
          </a:prstGeom>
        </p:spPr>
      </p:pic>
      <p:pic>
        <p:nvPicPr>
          <p:cNvPr id="14" name="Picture 13" descr="A cell phone with a screen showing a menu&#10;&#10;Description automatically generated">
            <a:extLst>
              <a:ext uri="{FF2B5EF4-FFF2-40B4-BE49-F238E27FC236}">
                <a16:creationId xmlns:a16="http://schemas.microsoft.com/office/drawing/2014/main" id="{ACFD259B-686C-71B9-D4A7-E13E0C824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996" y="2140200"/>
            <a:ext cx="2511819" cy="4332556"/>
          </a:xfrm>
          <a:prstGeom prst="rect">
            <a:avLst/>
          </a:prstGeom>
        </p:spPr>
      </p:pic>
      <p:pic>
        <p:nvPicPr>
          <p:cNvPr id="16" name="Picture 15" descr="A screen shot of a cell phone&#10;&#10;Description automatically generated">
            <a:extLst>
              <a:ext uri="{FF2B5EF4-FFF2-40B4-BE49-F238E27FC236}">
                <a16:creationId xmlns:a16="http://schemas.microsoft.com/office/drawing/2014/main" id="{21546FB1-5EE3-497B-3210-E2E712A17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660" y="2160030"/>
            <a:ext cx="2655331" cy="43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31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89BF5-B269-FB31-74F3-860DF31EA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>
            <a:extLst>
              <a:ext uri="{FF2B5EF4-FFF2-40B4-BE49-F238E27FC236}">
                <a16:creationId xmlns:a16="http://schemas.microsoft.com/office/drawing/2014/main" id="{3FDD21DC-3E94-0B58-B546-511BBB85D4E2}"/>
              </a:ext>
            </a:extLst>
          </p:cNvPr>
          <p:cNvSpPr/>
          <p:nvPr/>
        </p:nvSpPr>
        <p:spPr>
          <a:xfrm>
            <a:off x="816840" y="1325340"/>
            <a:ext cx="10350720" cy="71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IN" sz="2800" b="1" strike="noStrike" spc="-1" dirty="0">
                <a:solidFill>
                  <a:srgbClr val="000000"/>
                </a:solidFill>
                <a:latin typeface="Arial" panose="020B0604020202020204"/>
              </a:rPr>
              <a:t>Frontend Implementation</a:t>
            </a:r>
          </a:p>
        </p:txBody>
      </p:sp>
      <p:sp>
        <p:nvSpPr>
          <p:cNvPr id="118" name="CustomShape 2">
            <a:extLst>
              <a:ext uri="{FF2B5EF4-FFF2-40B4-BE49-F238E27FC236}">
                <a16:creationId xmlns:a16="http://schemas.microsoft.com/office/drawing/2014/main" id="{FFA0A329-77C8-7579-9A28-EFDDB0819226}"/>
              </a:ext>
            </a:extLst>
          </p:cNvPr>
          <p:cNvSpPr/>
          <p:nvPr/>
        </p:nvSpPr>
        <p:spPr>
          <a:xfrm>
            <a:off x="3178440" y="396000"/>
            <a:ext cx="8881560" cy="47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1C4587"/>
                </a:solidFill>
                <a:latin typeface="Arial" panose="020B0604020202020204"/>
                <a:ea typeface="Arial" panose="020B0604020202020204"/>
              </a:rPr>
              <a:t>KIET Group of Institutions, Ghaziabad</a:t>
            </a:r>
            <a:endParaRPr lang="en-IN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" name="CustomShape 3">
            <a:extLst>
              <a:ext uri="{FF2B5EF4-FFF2-40B4-BE49-F238E27FC236}">
                <a16:creationId xmlns:a16="http://schemas.microsoft.com/office/drawing/2014/main" id="{1EC9C234-DB7C-789A-886A-0C50CACDDBD9}"/>
              </a:ext>
            </a:extLst>
          </p:cNvPr>
          <p:cNvSpPr/>
          <p:nvPr/>
        </p:nvSpPr>
        <p:spPr>
          <a:xfrm>
            <a:off x="360000" y="2547000"/>
            <a:ext cx="11160000" cy="338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spcBef>
                <a:spcPts val="360"/>
              </a:spcBef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0" name="CustomShape 4">
            <a:extLst>
              <a:ext uri="{FF2B5EF4-FFF2-40B4-BE49-F238E27FC236}">
                <a16:creationId xmlns:a16="http://schemas.microsoft.com/office/drawing/2014/main" id="{82042384-5B92-32A3-5F40-6281A5DE6B61}"/>
              </a:ext>
            </a:extLst>
          </p:cNvPr>
          <p:cNvSpPr/>
          <p:nvPr/>
        </p:nvSpPr>
        <p:spPr>
          <a:xfrm>
            <a:off x="216000" y="6550560"/>
            <a:ext cx="2514240" cy="3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2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1" name="CustomShape 5">
            <a:extLst>
              <a:ext uri="{FF2B5EF4-FFF2-40B4-BE49-F238E27FC236}">
                <a16:creationId xmlns:a16="http://schemas.microsoft.com/office/drawing/2014/main" id="{B8519781-203A-4914-177B-AF2DD545E3AB}"/>
              </a:ext>
            </a:extLst>
          </p:cNvPr>
          <p:cNvSpPr/>
          <p:nvPr/>
        </p:nvSpPr>
        <p:spPr>
          <a:xfrm>
            <a:off x="10994040" y="6356520"/>
            <a:ext cx="347040" cy="35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51D2646A-3058-4677-AD42-FB53A28AC298}" type="slidenum">
              <a:rPr lang="en-US" sz="1200" b="0" strike="noStrike" spc="-1">
                <a:solidFill>
                  <a:srgbClr val="888888"/>
                </a:solidFill>
                <a:latin typeface="Arial" panose="020B0604020202020204"/>
                <a:ea typeface="Arial" panose="020B0604020202020204"/>
              </a:rPr>
              <a:t>16</a:t>
            </a:fld>
            <a:endParaRPr lang="en-IN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8BC523-46D3-4C87-EE07-9960EC9636B4}"/>
              </a:ext>
            </a:extLst>
          </p:cNvPr>
          <p:cNvSpPr txBox="1"/>
          <p:nvPr/>
        </p:nvSpPr>
        <p:spPr>
          <a:xfrm>
            <a:off x="360000" y="2004940"/>
            <a:ext cx="3908441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8A6E524A-61DD-AC2C-32AC-C2991E394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025" y="2004940"/>
            <a:ext cx="2630512" cy="4501558"/>
          </a:xfrm>
          <a:prstGeom prst="rect">
            <a:avLst/>
          </a:prstGeom>
        </p:spPr>
      </p:pic>
      <p:pic>
        <p:nvPicPr>
          <p:cNvPr id="6" name="Picture 5" descr="A cell phone with a menu&#10;&#10;Description automatically generated">
            <a:extLst>
              <a:ext uri="{FF2B5EF4-FFF2-40B4-BE49-F238E27FC236}">
                <a16:creationId xmlns:a16="http://schemas.microsoft.com/office/drawing/2014/main" id="{4ADACB9F-38D7-FBE4-E026-CB8548F34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2" y="2065611"/>
            <a:ext cx="2661629" cy="4484949"/>
          </a:xfrm>
          <a:prstGeom prst="rect">
            <a:avLst/>
          </a:prstGeom>
        </p:spPr>
      </p:pic>
      <p:pic>
        <p:nvPicPr>
          <p:cNvPr id="9" name="Picture 8" descr="A screen shot of a phone&#10;&#10;Description automatically generated">
            <a:extLst>
              <a:ext uri="{FF2B5EF4-FFF2-40B4-BE49-F238E27FC236}">
                <a16:creationId xmlns:a16="http://schemas.microsoft.com/office/drawing/2014/main" id="{5BBA0F41-5AC6-774D-C38D-775F9EF4F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04940"/>
            <a:ext cx="2630512" cy="4420913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1D7437-BCE7-6EE0-BB05-2FB9A0E0DD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62"/>
          <a:stretch/>
        </p:blipFill>
        <p:spPr>
          <a:xfrm>
            <a:off x="3155198" y="2036340"/>
            <a:ext cx="2798265" cy="447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72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B00BAB-01D3-704A-7F40-F0B0403DDB8F}"/>
              </a:ext>
            </a:extLst>
          </p:cNvPr>
          <p:cNvSpPr txBox="1">
            <a:spLocks/>
          </p:cNvSpPr>
          <p:nvPr/>
        </p:nvSpPr>
        <p:spPr>
          <a:xfrm>
            <a:off x="1" y="276225"/>
            <a:ext cx="12191999" cy="132556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>
                <a:ea typeface="Calibri" panose="020F0502020204030204" pitchFamily="34" charset="0"/>
                <a:cs typeface="Calibri" panose="020F0502020204030204" pitchFamily="34" charset="0"/>
              </a:rPr>
              <a:t>Patent</a:t>
            </a:r>
            <a:r>
              <a:rPr lang="en-IN" sz="2800" b="1" dirty="0"/>
              <a:t> Status – </a:t>
            </a:r>
            <a:r>
              <a:rPr lang="en-IN" sz="2800" b="1" dirty="0">
                <a:solidFill>
                  <a:schemeClr val="accent1"/>
                </a:solidFill>
              </a:rPr>
              <a:t>Published </a:t>
            </a:r>
          </a:p>
        </p:txBody>
      </p:sp>
      <p:pic>
        <p:nvPicPr>
          <p:cNvPr id="3" name="Picture 2" descr="A close-up of a document&#10;&#10;Description automatically generated">
            <a:extLst>
              <a:ext uri="{FF2B5EF4-FFF2-40B4-BE49-F238E27FC236}">
                <a16:creationId xmlns:a16="http://schemas.microsoft.com/office/drawing/2014/main" id="{0756CEAD-76F9-D324-A2E7-B4FEE40DB8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75"/>
          <a:stretch/>
        </p:blipFill>
        <p:spPr>
          <a:xfrm>
            <a:off x="3380509" y="1238019"/>
            <a:ext cx="5430982" cy="551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15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69A8D-AD11-41C9-2A92-93B60CB57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>
            <a:extLst>
              <a:ext uri="{FF2B5EF4-FFF2-40B4-BE49-F238E27FC236}">
                <a16:creationId xmlns:a16="http://schemas.microsoft.com/office/drawing/2014/main" id="{63864478-636A-1AE3-B17A-7543C0C4CA3F}"/>
              </a:ext>
            </a:extLst>
          </p:cNvPr>
          <p:cNvSpPr/>
          <p:nvPr/>
        </p:nvSpPr>
        <p:spPr>
          <a:xfrm>
            <a:off x="920640" y="1287734"/>
            <a:ext cx="10350720" cy="71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IN" sz="2800" b="1" kern="1200" spc="-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DejaVu Sans"/>
                <a:cs typeface="DejaVu Sans"/>
              </a:rPr>
              <a:t>Conclusion With Result</a:t>
            </a:r>
            <a:endParaRPr lang="en-US" sz="2800" dirty="0">
              <a:effectLst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endParaRPr lang="en-IN" sz="2800" b="1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" name="CustomShape 2">
            <a:extLst>
              <a:ext uri="{FF2B5EF4-FFF2-40B4-BE49-F238E27FC236}">
                <a16:creationId xmlns:a16="http://schemas.microsoft.com/office/drawing/2014/main" id="{FDC9F856-342E-B30C-C3E4-60F1D6E20553}"/>
              </a:ext>
            </a:extLst>
          </p:cNvPr>
          <p:cNvSpPr/>
          <p:nvPr/>
        </p:nvSpPr>
        <p:spPr>
          <a:xfrm>
            <a:off x="3178440" y="396000"/>
            <a:ext cx="8881560" cy="47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1C4587"/>
                </a:solidFill>
                <a:latin typeface="Arial" panose="020B0604020202020204"/>
                <a:ea typeface="Arial" panose="020B0604020202020204"/>
              </a:rPr>
              <a:t>KIET Group of Institutions, Ghaziabad</a:t>
            </a:r>
            <a:endParaRPr lang="en-IN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" name="CustomShape 3">
            <a:extLst>
              <a:ext uri="{FF2B5EF4-FFF2-40B4-BE49-F238E27FC236}">
                <a16:creationId xmlns:a16="http://schemas.microsoft.com/office/drawing/2014/main" id="{0C185734-BEF1-2FE1-7D18-95B772A9DFF0}"/>
              </a:ext>
            </a:extLst>
          </p:cNvPr>
          <p:cNvSpPr/>
          <p:nvPr/>
        </p:nvSpPr>
        <p:spPr>
          <a:xfrm>
            <a:off x="360000" y="2547000"/>
            <a:ext cx="11160000" cy="338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spcBef>
                <a:spcPts val="360"/>
              </a:spcBef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0" name="CustomShape 4">
            <a:extLst>
              <a:ext uri="{FF2B5EF4-FFF2-40B4-BE49-F238E27FC236}">
                <a16:creationId xmlns:a16="http://schemas.microsoft.com/office/drawing/2014/main" id="{B5FB98AC-7922-EE4C-0974-C363C7253BAC}"/>
              </a:ext>
            </a:extLst>
          </p:cNvPr>
          <p:cNvSpPr/>
          <p:nvPr/>
        </p:nvSpPr>
        <p:spPr>
          <a:xfrm>
            <a:off x="216000" y="6550560"/>
            <a:ext cx="2514240" cy="3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2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1" name="CustomShape 5">
            <a:extLst>
              <a:ext uri="{FF2B5EF4-FFF2-40B4-BE49-F238E27FC236}">
                <a16:creationId xmlns:a16="http://schemas.microsoft.com/office/drawing/2014/main" id="{3EF48B40-1E6E-0471-4607-BEABD8740FE4}"/>
              </a:ext>
            </a:extLst>
          </p:cNvPr>
          <p:cNvSpPr/>
          <p:nvPr/>
        </p:nvSpPr>
        <p:spPr>
          <a:xfrm>
            <a:off x="10994040" y="6356520"/>
            <a:ext cx="347040" cy="35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51D2646A-3058-4677-AD42-FB53A28AC298}" type="slidenum">
              <a:rPr lang="en-US" sz="1200" b="0" strike="noStrike" spc="-1">
                <a:solidFill>
                  <a:srgbClr val="888888"/>
                </a:solidFill>
                <a:latin typeface="Arial" panose="020B0604020202020204"/>
                <a:ea typeface="Arial" panose="020B0604020202020204"/>
              </a:rPr>
              <a:t>18</a:t>
            </a:fld>
            <a:endParaRPr lang="en-IN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62C319-0EBF-81B5-7174-6D753EB10245}"/>
              </a:ext>
            </a:extLst>
          </p:cNvPr>
          <p:cNvSpPr txBox="1"/>
          <p:nvPr/>
        </p:nvSpPr>
        <p:spPr>
          <a:xfrm>
            <a:off x="360000" y="1990872"/>
            <a:ext cx="39084417" cy="394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 panose="020F0502020204030204"/>
              </a:rPr>
              <a:t>In conclusion, our project is a success as it achieves its key objectives. </a:t>
            </a: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 panose="020F0502020204030204"/>
              </a:rPr>
              <a:t>Users can easily track their daily food intake, get detailed insights into nutrition, and receive timely reminders for </a:t>
            </a: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 panose="020F0502020204030204"/>
              </a:rPr>
              <a:t>consistency. </a:t>
            </a: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 panose="020F0502020204030204"/>
              </a:rPr>
              <a:t>Setting and tracking fitness goals are made simple, and customized workout plans cater to individual needs.</a:t>
            </a: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 panose="020F0502020204030204"/>
              </a:rPr>
              <a:t>The support and guidance feature, along with a diverse recipe database, enhances the user experience. </a:t>
            </a: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 panose="020F0502020204030204"/>
              </a:rPr>
              <a:t>It provides valuable information on nutrition, workouts, and offers meal recommendations, making it easier </a:t>
            </a: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 panose="020F0502020204030204"/>
              </a:rPr>
              <a:t>for users to adopt a healthier lifestyle.</a:t>
            </a: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  <a:latin typeface="Calibri" panose="020F0502020204030204"/>
              </a:rPr>
              <a:t>Overall, our project bridges technology with personal well-being, empowering users to make informed </a:t>
            </a: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  <a:latin typeface="Calibri" panose="020F0502020204030204"/>
              </a:rPr>
              <a:t>choices for a healthier and more balanced life. </a:t>
            </a: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  <a:latin typeface="Calibri" panose="020F0502020204030204"/>
              </a:rPr>
              <a:t>As we continue refining and improving these features, we aim to have a lasting positive impact on </a:t>
            </a: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  <a:latin typeface="Calibri" panose="020F0502020204030204"/>
              </a:rPr>
              <a:t>users' health and fitness journeys.</a:t>
            </a:r>
          </a:p>
        </p:txBody>
      </p:sp>
    </p:spTree>
    <p:extLst>
      <p:ext uri="{BB962C8B-B14F-4D97-AF65-F5344CB8AC3E}">
        <p14:creationId xmlns:p14="http://schemas.microsoft.com/office/powerpoint/2010/main" val="3072927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544FE-19C0-33D8-6409-FBC39DA53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>
            <a:extLst>
              <a:ext uri="{FF2B5EF4-FFF2-40B4-BE49-F238E27FC236}">
                <a16:creationId xmlns:a16="http://schemas.microsoft.com/office/drawing/2014/main" id="{DAAD4AD5-D4C8-74F7-CFA1-05BA469A9E39}"/>
              </a:ext>
            </a:extLst>
          </p:cNvPr>
          <p:cNvSpPr/>
          <p:nvPr/>
        </p:nvSpPr>
        <p:spPr>
          <a:xfrm>
            <a:off x="764640" y="983085"/>
            <a:ext cx="10350720" cy="71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IN" sz="2800" b="1" strike="noStrike" spc="-1" dirty="0">
                <a:solidFill>
                  <a:srgbClr val="000000"/>
                </a:solidFill>
                <a:latin typeface="Arial" panose="020B0604020202020204"/>
              </a:rPr>
              <a:t>REFERENCES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endParaRPr lang="en-IN" sz="2800" b="1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" name="CustomShape 2">
            <a:extLst>
              <a:ext uri="{FF2B5EF4-FFF2-40B4-BE49-F238E27FC236}">
                <a16:creationId xmlns:a16="http://schemas.microsoft.com/office/drawing/2014/main" id="{A8C1A00D-7CE2-9A2E-9EDA-B3C3AAC076CD}"/>
              </a:ext>
            </a:extLst>
          </p:cNvPr>
          <p:cNvSpPr/>
          <p:nvPr/>
        </p:nvSpPr>
        <p:spPr>
          <a:xfrm>
            <a:off x="3178440" y="396000"/>
            <a:ext cx="8881560" cy="47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1C4587"/>
                </a:solidFill>
                <a:latin typeface="Arial" panose="020B0604020202020204"/>
                <a:ea typeface="Arial" panose="020B0604020202020204"/>
              </a:rPr>
              <a:t>KIET Group of Institutions, Ghaziabad</a:t>
            </a:r>
            <a:endParaRPr lang="en-IN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" name="CustomShape 3">
            <a:extLst>
              <a:ext uri="{FF2B5EF4-FFF2-40B4-BE49-F238E27FC236}">
                <a16:creationId xmlns:a16="http://schemas.microsoft.com/office/drawing/2014/main" id="{E8686A22-DF7F-0FC4-A020-E3F45EACB8BF}"/>
              </a:ext>
            </a:extLst>
          </p:cNvPr>
          <p:cNvSpPr/>
          <p:nvPr/>
        </p:nvSpPr>
        <p:spPr>
          <a:xfrm>
            <a:off x="360000" y="2547000"/>
            <a:ext cx="11160000" cy="338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spcBef>
                <a:spcPts val="360"/>
              </a:spcBef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0" name="CustomShape 4">
            <a:extLst>
              <a:ext uri="{FF2B5EF4-FFF2-40B4-BE49-F238E27FC236}">
                <a16:creationId xmlns:a16="http://schemas.microsoft.com/office/drawing/2014/main" id="{3AFDADD2-D760-C795-BDDA-2C93D8FDA0AC}"/>
              </a:ext>
            </a:extLst>
          </p:cNvPr>
          <p:cNvSpPr/>
          <p:nvPr/>
        </p:nvSpPr>
        <p:spPr>
          <a:xfrm>
            <a:off x="216000" y="6550560"/>
            <a:ext cx="2514240" cy="3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2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1" name="CustomShape 5">
            <a:extLst>
              <a:ext uri="{FF2B5EF4-FFF2-40B4-BE49-F238E27FC236}">
                <a16:creationId xmlns:a16="http://schemas.microsoft.com/office/drawing/2014/main" id="{A56E19DA-A664-1B88-1EA7-A84CAF725098}"/>
              </a:ext>
            </a:extLst>
          </p:cNvPr>
          <p:cNvSpPr/>
          <p:nvPr/>
        </p:nvSpPr>
        <p:spPr>
          <a:xfrm>
            <a:off x="10994040" y="6356520"/>
            <a:ext cx="347040" cy="35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51D2646A-3058-4677-AD42-FB53A28AC298}" type="slidenum">
              <a:rPr lang="en-US" sz="1200" b="0" strike="noStrike" spc="-1">
                <a:solidFill>
                  <a:srgbClr val="888888"/>
                </a:solidFill>
                <a:latin typeface="Arial" panose="020B0604020202020204"/>
                <a:ea typeface="Arial" panose="020B0604020202020204"/>
              </a:rPr>
              <a:t>19</a:t>
            </a:fld>
            <a:endParaRPr lang="en-IN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F22AF-04E2-DAE0-1D63-9ED2B1670806}"/>
              </a:ext>
            </a:extLst>
          </p:cNvPr>
          <p:cNvSpPr txBox="1"/>
          <p:nvPr/>
        </p:nvSpPr>
        <p:spPr>
          <a:xfrm>
            <a:off x="307513" y="1694085"/>
            <a:ext cx="11752487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it-IT" b="1" dirty="0"/>
              <a:t>[1] </a:t>
            </a:r>
            <a:r>
              <a:rPr lang="it-IT" spc="-1" dirty="0">
                <a:solidFill>
                  <a:srgbClr val="000000"/>
                </a:solidFill>
                <a:latin typeface="Calibri" panose="020F0502020204030204"/>
                <a:hlinkClick r:id="rId2"/>
              </a:rPr>
              <a:t>https://www.researchgate.net/figure</a:t>
            </a:r>
            <a:endParaRPr lang="it-IT" spc="-1" dirty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endParaRPr lang="it-IT" spc="-1" dirty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it-IT" b="1" dirty="0"/>
              <a:t>[2]</a:t>
            </a:r>
            <a:r>
              <a:rPr lang="it-IT" b="1" spc="-1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it-IT" spc="-1" dirty="0">
                <a:solidFill>
                  <a:srgbClr val="000000"/>
                </a:solidFill>
                <a:latin typeface="Calibri" panose="020F0502020204030204"/>
                <a:hlinkClick r:id="rId3"/>
              </a:rPr>
              <a:t>https://www.geeksforgeeks.org/</a:t>
            </a:r>
            <a:endParaRPr lang="it-IT" spc="-1" dirty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endParaRPr lang="it-IT" spc="-1" dirty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it-IT" b="1" dirty="0"/>
              <a:t>[3]</a:t>
            </a:r>
            <a:r>
              <a:rPr lang="it-IT" b="1" spc="-1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it-IT" spc="-1" dirty="0">
                <a:solidFill>
                  <a:srgbClr val="000000"/>
                </a:solidFill>
                <a:latin typeface="Calibri" panose="020F0502020204030204"/>
              </a:rPr>
              <a:t>Quora- </a:t>
            </a:r>
            <a:r>
              <a:rPr lang="it-IT" spc="-1" dirty="0">
                <a:solidFill>
                  <a:srgbClr val="000000"/>
                </a:solidFill>
                <a:latin typeface="Calibri" panose="020F0502020204030204"/>
                <a:hlinkClick r:id="rId4"/>
              </a:rPr>
              <a:t>https://www.ncbi.nlm.nih.gov</a:t>
            </a:r>
            <a:endParaRPr lang="it-IT" spc="-1" dirty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endParaRPr lang="it-IT" spc="-1" dirty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it-IT" b="1" dirty="0"/>
              <a:t>[4]</a:t>
            </a:r>
            <a:r>
              <a:rPr lang="it-IT" b="1" spc="-1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it-IT" spc="-1" dirty="0">
                <a:solidFill>
                  <a:srgbClr val="000000"/>
                </a:solidFill>
                <a:latin typeface="Calibri" panose="020F0502020204030204"/>
                <a:hlinkClick r:id="rId5"/>
              </a:rPr>
              <a:t>https://nutritionalassessment.mumc.nl/en/nutritional-assessment</a:t>
            </a:r>
            <a:endParaRPr lang="it-IT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342900" indent="-342900">
              <a:lnSpc>
                <a:spcPct val="90000"/>
              </a:lnSpc>
              <a:spcBef>
                <a:spcPts val="360"/>
              </a:spcBef>
              <a:buFont typeface="+mj-lt"/>
              <a:buAutoNum type="arabicPeriod"/>
              <a:tabLst>
                <a:tab pos="0" algn="l"/>
              </a:tabLst>
            </a:pPr>
            <a:endParaRPr lang="it-IT" spc="-1" dirty="0">
              <a:solidFill>
                <a:srgbClr val="000000"/>
              </a:solidFill>
              <a:latin typeface="Calibri" panose="020F0502020204030204"/>
            </a:endParaRPr>
          </a:p>
          <a:p>
            <a:r>
              <a:rPr lang="en-US" b="1" dirty="0"/>
              <a:t>[5] FastAPI for Backend Development - </a:t>
            </a:r>
            <a:r>
              <a:rPr lang="en-US" dirty="0" err="1"/>
              <a:t>GeeksforGeeks</a:t>
            </a:r>
            <a:r>
              <a:rPr lang="en-US" dirty="0"/>
              <a:t>. </a:t>
            </a:r>
            <a:r>
              <a:rPr lang="en-US" i="1" dirty="0"/>
              <a:t>Introduction to FastAPI Framework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https://www.geeksforgeeks.org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[6] Basal Metabolic Rate Calculation &amp; Nutritional Guidelines - </a:t>
            </a:r>
            <a:r>
              <a:rPr lang="en-US" dirty="0"/>
              <a:t>Mifflin, M.D., St Jeor, S.T. (1990). </a:t>
            </a:r>
            <a:r>
              <a:rPr lang="en-US" i="1" dirty="0"/>
              <a:t>A new predictive equation for resting energy expenditure in healthy individuals</a:t>
            </a:r>
            <a:r>
              <a:rPr lang="en-US" dirty="0"/>
              <a:t>. </a:t>
            </a:r>
            <a:r>
              <a:rPr lang="en-US" i="1" dirty="0"/>
              <a:t>American Journal of Clinical Nutrition</a:t>
            </a:r>
            <a:r>
              <a:rPr lang="en-US" dirty="0"/>
              <a:t>. </a:t>
            </a:r>
            <a:r>
              <a:rPr lang="en-US" dirty="0">
                <a:hlinkClick r:id="rId6"/>
              </a:rPr>
              <a:t>https://pubmed.ncbi.nlm.nih.gov/2305711/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[7] Random Forest Algorithm for Predictions - </a:t>
            </a:r>
            <a:r>
              <a:rPr lang="en-US" dirty="0" err="1"/>
              <a:t>Breiman</a:t>
            </a:r>
            <a:r>
              <a:rPr lang="en-US" dirty="0"/>
              <a:t>, L. (2001). </a:t>
            </a:r>
            <a:r>
              <a:rPr lang="en-US" i="1" dirty="0"/>
              <a:t>Random Forests</a:t>
            </a:r>
            <a:r>
              <a:rPr lang="en-US" dirty="0"/>
              <a:t>. </a:t>
            </a:r>
            <a:r>
              <a:rPr lang="en-US" i="1" dirty="0"/>
              <a:t>Machine Learning Journal</a:t>
            </a:r>
            <a:r>
              <a:rPr lang="en-US" dirty="0"/>
              <a:t>. </a:t>
            </a:r>
            <a:r>
              <a:rPr lang="en-US" dirty="0">
                <a:hlinkClick r:id="rId7"/>
              </a:rPr>
              <a:t>https://link.springer.com/article/10.1023/A:1010933404324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lnSpc>
                <a:spcPct val="90000"/>
              </a:lnSpc>
              <a:spcBef>
                <a:spcPts val="360"/>
              </a:spcBef>
              <a:buFont typeface="+mj-lt"/>
              <a:buAutoNum type="arabicPeriod"/>
              <a:tabLst>
                <a:tab pos="0" algn="l"/>
              </a:tabLst>
            </a:pPr>
            <a:endParaRPr lang="it-IT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342900" indent="-342900">
              <a:lnSpc>
                <a:spcPct val="90000"/>
              </a:lnSpc>
              <a:spcBef>
                <a:spcPts val="360"/>
              </a:spcBef>
              <a:buFont typeface="+mj-lt"/>
              <a:buAutoNum type="arabicPeriod"/>
              <a:tabLst>
                <a:tab pos="0" algn="l"/>
              </a:tabLst>
            </a:pPr>
            <a:endParaRPr lang="it-IT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0214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B18E3598-3E7B-839B-E8D0-6A731D6DBAF4}"/>
              </a:ext>
            </a:extLst>
          </p:cNvPr>
          <p:cNvSpPr/>
          <p:nvPr/>
        </p:nvSpPr>
        <p:spPr>
          <a:xfrm>
            <a:off x="914400" y="1052640"/>
            <a:ext cx="10350720" cy="71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IN" sz="2800" b="1" strike="noStrike" spc="-1" dirty="0">
                <a:solidFill>
                  <a:srgbClr val="000000"/>
                </a:solidFill>
                <a:latin typeface="Arial" panose="020B0604020202020204"/>
              </a:rPr>
              <a:t>Problem Statement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endParaRPr lang="en-IN" sz="2800" b="1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B2BD452B-B114-C636-AC00-D7BDB82663B6}"/>
              </a:ext>
            </a:extLst>
          </p:cNvPr>
          <p:cNvSpPr/>
          <p:nvPr/>
        </p:nvSpPr>
        <p:spPr>
          <a:xfrm>
            <a:off x="3178440" y="396000"/>
            <a:ext cx="8881560" cy="47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1C4587"/>
                </a:solidFill>
                <a:latin typeface="Arial" panose="020B0604020202020204"/>
                <a:ea typeface="Arial" panose="020B0604020202020204"/>
              </a:rPr>
              <a:t>KIET Group of Institutions, Ghaziabad</a:t>
            </a:r>
            <a:endParaRPr lang="en-IN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8D956C51-C5EC-41AC-EA2B-C702D6D083FA}"/>
              </a:ext>
            </a:extLst>
          </p:cNvPr>
          <p:cNvSpPr/>
          <p:nvPr/>
        </p:nvSpPr>
        <p:spPr>
          <a:xfrm>
            <a:off x="360000" y="2547000"/>
            <a:ext cx="11160000" cy="338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spcBef>
                <a:spcPts val="360"/>
              </a:spcBef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72FD994A-2595-5331-773C-05CFB0E5C3B9}"/>
              </a:ext>
            </a:extLst>
          </p:cNvPr>
          <p:cNvSpPr/>
          <p:nvPr/>
        </p:nvSpPr>
        <p:spPr>
          <a:xfrm>
            <a:off x="216000" y="6550560"/>
            <a:ext cx="2514240" cy="3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2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6823362D-A3C5-E17F-E33D-32BDFB88D5C8}"/>
              </a:ext>
            </a:extLst>
          </p:cNvPr>
          <p:cNvSpPr/>
          <p:nvPr/>
        </p:nvSpPr>
        <p:spPr>
          <a:xfrm>
            <a:off x="10994040" y="6356520"/>
            <a:ext cx="347040" cy="35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51D2646A-3058-4677-AD42-FB53A28AC298}" type="slidenum">
              <a:rPr lang="en-US" sz="1200" b="0" strike="noStrike" spc="-1">
                <a:solidFill>
                  <a:srgbClr val="888888"/>
                </a:solidFill>
                <a:latin typeface="Arial" panose="020B0604020202020204"/>
                <a:ea typeface="Arial" panose="020B0604020202020204"/>
              </a:rPr>
              <a:t>2</a:t>
            </a:fld>
            <a:endParaRPr lang="en-IN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4458BB-FD37-1C36-833A-C3AA5C6333B8}"/>
              </a:ext>
            </a:extLst>
          </p:cNvPr>
          <p:cNvSpPr txBox="1"/>
          <p:nvPr/>
        </p:nvSpPr>
        <p:spPr>
          <a:xfrm>
            <a:off x="360001" y="2025748"/>
            <a:ext cx="11699999" cy="374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36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 panose="020F0502020204030204"/>
              </a:rPr>
              <a:t>In today's lifestyle, people often struggle to maintain a healthy routine due to poor diet choices and lack of effective fitness tracking. </a:t>
            </a: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85750" indent="-285750">
              <a:lnSpc>
                <a:spcPct val="90000"/>
              </a:lnSpc>
              <a:spcBef>
                <a:spcPts val="36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 panose="020F0502020204030204"/>
              </a:rPr>
              <a:t>Existing apps focus on either </a:t>
            </a:r>
            <a:r>
              <a:rPr lang="en-US" b="1" spc="-1" dirty="0">
                <a:solidFill>
                  <a:srgbClr val="000000"/>
                </a:solidFill>
                <a:latin typeface="Calibri" panose="020F0502020204030204"/>
              </a:rPr>
              <a:t>diet or exercise,</a:t>
            </a:r>
            <a:r>
              <a:rPr lang="en-US" spc="-1" dirty="0">
                <a:solidFill>
                  <a:srgbClr val="000000"/>
                </a:solidFill>
                <a:latin typeface="Calibri" panose="020F0502020204030204"/>
              </a:rPr>
              <a:t> but there's a need for a comprehensive solution.</a:t>
            </a: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 panose="020F0502020204030204"/>
              </a:rPr>
              <a:t> </a:t>
            </a:r>
          </a:p>
          <a:p>
            <a:pPr marL="285750" indent="-285750">
              <a:lnSpc>
                <a:spcPct val="90000"/>
              </a:lnSpc>
              <a:spcBef>
                <a:spcPts val="36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 panose="020F0502020204030204"/>
              </a:rPr>
              <a:t>Our project aims to create an easy-to-use app that helps users </a:t>
            </a:r>
            <a:r>
              <a:rPr lang="en-US" b="1" spc="-1" dirty="0">
                <a:solidFill>
                  <a:srgbClr val="000000"/>
                </a:solidFill>
                <a:latin typeface="Calibri" panose="020F0502020204030204"/>
              </a:rPr>
              <a:t>track their daily food intake, </a:t>
            </a:r>
            <a:r>
              <a:rPr lang="en-US" spc="-1" dirty="0">
                <a:solidFill>
                  <a:srgbClr val="000000"/>
                </a:solidFill>
                <a:latin typeface="Calibri" panose="020F0502020204030204"/>
              </a:rPr>
              <a:t>understand </a:t>
            </a:r>
            <a:r>
              <a:rPr lang="en-US" b="1" spc="-1" dirty="0">
                <a:solidFill>
                  <a:srgbClr val="000000"/>
                </a:solidFill>
                <a:latin typeface="Calibri" panose="020F0502020204030204"/>
              </a:rPr>
              <a:t>nutritional content, </a:t>
            </a:r>
            <a:r>
              <a:rPr lang="en-US" spc="-1" dirty="0">
                <a:solidFill>
                  <a:srgbClr val="000000"/>
                </a:solidFill>
                <a:latin typeface="Calibri" panose="020F0502020204030204"/>
              </a:rPr>
              <a:t>set and achieve fitness goals, </a:t>
            </a:r>
            <a:r>
              <a:rPr lang="en-US" b="1" spc="-1" dirty="0">
                <a:solidFill>
                  <a:srgbClr val="000000"/>
                </a:solidFill>
                <a:latin typeface="Calibri" panose="020F0502020204030204"/>
              </a:rPr>
              <a:t>plan workouts, </a:t>
            </a:r>
            <a:r>
              <a:rPr lang="en-US" spc="-1" dirty="0">
                <a:solidFill>
                  <a:srgbClr val="000000"/>
                </a:solidFill>
                <a:latin typeface="Calibri" panose="020F0502020204030204"/>
              </a:rPr>
              <a:t>receive reminders, and get personalized support. </a:t>
            </a:r>
          </a:p>
          <a:p>
            <a:pPr marL="285750" indent="-285750">
              <a:lnSpc>
                <a:spcPct val="90000"/>
              </a:lnSpc>
              <a:spcBef>
                <a:spcPts val="36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85750" indent="-285750">
              <a:lnSpc>
                <a:spcPct val="90000"/>
              </a:lnSpc>
              <a:spcBef>
                <a:spcPts val="36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 panose="020F0502020204030204"/>
              </a:rPr>
              <a:t>Current apps often lack features like goal tracking, customized workout plans, and meal recommendations, leaving users without a complete solution for their health and fitness needs. </a:t>
            </a:r>
          </a:p>
          <a:p>
            <a:pPr marL="285750" indent="-285750">
              <a:lnSpc>
                <a:spcPct val="90000"/>
              </a:lnSpc>
              <a:spcBef>
                <a:spcPts val="36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285750" indent="-285750">
              <a:lnSpc>
                <a:spcPct val="90000"/>
              </a:lnSpc>
              <a:spcBef>
                <a:spcPts val="36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Calibri" panose="020F0502020204030204"/>
              </a:rPr>
              <a:t>Our project aims to fill these gaps, providing a holistic tool to support individuals in adopting healthier lifestyles and reaching their fitness goals.</a:t>
            </a:r>
          </a:p>
        </p:txBody>
      </p:sp>
    </p:spTree>
    <p:extLst>
      <p:ext uri="{BB962C8B-B14F-4D97-AF65-F5344CB8AC3E}">
        <p14:creationId xmlns:p14="http://schemas.microsoft.com/office/powerpoint/2010/main" val="2896155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/>
          <p:cNvSpPr/>
          <p:nvPr/>
        </p:nvSpPr>
        <p:spPr>
          <a:xfrm>
            <a:off x="4500000" y="3008520"/>
            <a:ext cx="3232800" cy="76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Thank You</a:t>
            </a:r>
            <a:endParaRPr lang="en-IN" sz="4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3240000" y="396000"/>
            <a:ext cx="8820000" cy="47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1C4587"/>
                </a:solidFill>
                <a:latin typeface="Arial" panose="020B0604020202020204"/>
                <a:ea typeface="Arial" panose="020B0604020202020204"/>
              </a:rPr>
              <a:t>KIET Group of Institutions, Ghaziabad</a:t>
            </a:r>
            <a:endParaRPr lang="en-IN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>
          <a:xfrm>
            <a:off x="4363200" y="976680"/>
            <a:ext cx="535068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Project Objectives</a:t>
            </a:r>
            <a:endParaRPr lang="en-IN" sz="32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3" name="CustomShape 1_1"/>
          <p:cNvSpPr/>
          <p:nvPr/>
        </p:nvSpPr>
        <p:spPr>
          <a:xfrm>
            <a:off x="616225" y="1665000"/>
            <a:ext cx="10588487" cy="469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Our 8 Major Objectives of our project are:-</a:t>
            </a:r>
            <a:endParaRPr lang="en-IN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457200" indent="-3365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AutoNum type="arabicPeriod"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Personalized Meal Plan Generation: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Generate daily meal plans tailored to a user’s BMR, activity level, and fitness goals (weight gain or weight loss) using synthetic data and machine learning. </a:t>
            </a:r>
          </a:p>
          <a:p>
            <a:pPr marL="457200" indent="-3365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AutoNum type="arabicPeriod"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Nutrient Breakdown Insights 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Provide macronutrient (protein, fat, carbs) and calorie distribution analysis for each generated meal plan to guide balanced eating habits.</a:t>
            </a:r>
            <a:endParaRPr lang="en-IN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457200" indent="-3365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AutoNum type="arabicPeriod"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Goal Setting Feature: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Allow users to select their fitness goals (e.g., gain weight or lose weight), which influences their calorie targets and workout intensity levels.</a:t>
            </a:r>
          </a:p>
          <a:p>
            <a:pPr marL="457200" indent="-3365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AutoNum type="arabicPeriod"/>
              <a:tabLst>
                <a:tab pos="0" algn="l"/>
              </a:tabLst>
            </a:pPr>
            <a:r>
              <a:rPr lang="en-US" sz="2400" b="1" strike="noStrike" spc="-1" dirty="0" err="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FastAPI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-Based Recommendation System: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Implement a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FastAPI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-powered backend that handles user input, applies ML models, and returns customized diet and workout plans in real-time.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740000" y="432000"/>
            <a:ext cx="431676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1" strike="noStrike" spc="-1">
                <a:solidFill>
                  <a:srgbClr val="1C4587"/>
                </a:solidFill>
                <a:latin typeface="Arial" panose="020B0604020202020204"/>
                <a:ea typeface="Arial" panose="020B0604020202020204"/>
              </a:rPr>
              <a:t>KIET Group of Institutions, Ghaziabad</a:t>
            </a:r>
            <a:endParaRPr lang="en-IN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188" y="1146412"/>
            <a:ext cx="4936675" cy="532262"/>
          </a:xfrm>
        </p:spPr>
        <p:txBody>
          <a:bodyPr/>
          <a:lstStyle/>
          <a:p>
            <a:r>
              <a:rPr lang="en-US" sz="3200" b="1" spc="-1" dirty="0">
                <a:solidFill>
                  <a:srgbClr val="000000"/>
                </a:solidFill>
                <a:latin typeface="Calibri" panose="020F0502020204030204"/>
                <a:cs typeface="+mn-cs"/>
              </a:rPr>
              <a:t>Project Objectives</a:t>
            </a:r>
            <a:br>
              <a:rPr lang="en-IN" sz="4400" b="0" strike="noStrike" spc="-1" dirty="0">
                <a:solidFill>
                  <a:srgbClr val="000000"/>
                </a:solidFill>
                <a:latin typeface="Arial" panose="020B0604020202020204"/>
              </a:rPr>
            </a:br>
            <a:endParaRPr lang="en-US" dirty="0"/>
          </a:p>
        </p:txBody>
      </p:sp>
      <p:sp>
        <p:nvSpPr>
          <p:cNvPr id="4" name="CustomShape 1_1"/>
          <p:cNvSpPr/>
          <p:nvPr/>
        </p:nvSpPr>
        <p:spPr>
          <a:xfrm>
            <a:off x="735722" y="1566612"/>
            <a:ext cx="10503000" cy="495701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 panose="020F0502020204030204" charset="0"/>
                <a:cs typeface="Calibri" panose="020F0502020204030204" charset="0"/>
              </a:rPr>
              <a:t>5. Custom Workout Plan Generator: </a:t>
            </a:r>
            <a:r>
              <a:rPr lang="en-US" sz="2400" spc="-1" dirty="0">
                <a:solidFill>
                  <a:srgbClr val="000000"/>
                </a:solidFill>
                <a:latin typeface="Calibri" panose="020F0502020204030204"/>
              </a:rPr>
              <a:t>Offer a 6-day workout plan categorized into Push, Pull, Legs, Core, and Cardio based on user’s fitness level and predicted exercise intensity. </a:t>
            </a:r>
          </a:p>
          <a:p>
            <a:pPr marL="0" indent="0">
              <a:buNone/>
            </a:pPr>
            <a:r>
              <a:rPr lang="en-US" sz="2400" b="1" dirty="0">
                <a:latin typeface="Calibri" panose="020F0502020204030204" charset="0"/>
                <a:cs typeface="Calibri" panose="020F0502020204030204" charset="0"/>
              </a:rPr>
              <a:t>6. Integrated Exercise &amp; Nutrition Databases: </a:t>
            </a:r>
            <a:r>
              <a:rPr lang="en-US" sz="2400" spc="-1" dirty="0">
                <a:solidFill>
                  <a:srgbClr val="000000"/>
                </a:solidFill>
                <a:latin typeface="Calibri" panose="020F0502020204030204"/>
              </a:rPr>
              <a:t>Utilize dictionary-based databases for storing exercise routines and food items, facilitating quick access to structured workout and meal options.</a:t>
            </a:r>
          </a:p>
          <a:p>
            <a:pPr>
              <a:spcBef>
                <a:spcPts val="1000"/>
              </a:spcBef>
              <a:tabLst>
                <a:tab pos="0" algn="l"/>
              </a:tabLst>
            </a:pPr>
            <a:r>
              <a:rPr lang="en-US" sz="2400" b="1" dirty="0">
                <a:latin typeface="Calibri" panose="020F0502020204030204" charset="0"/>
                <a:cs typeface="Calibri" panose="020F0502020204030204" charset="0"/>
              </a:rPr>
              <a:t>7. Machine Learning-Based Prediction Models: </a:t>
            </a:r>
            <a:r>
              <a:rPr lang="en-US" sz="2400" spc="-1" dirty="0">
                <a:solidFill>
                  <a:srgbClr val="000000"/>
                </a:solidFill>
                <a:latin typeface="Calibri" panose="020F0502020204030204"/>
              </a:rPr>
              <a:t>Use trained Random Forest Regression models to predict total calorie needs, macro distribution, and workout intensity levels from user attributes.</a:t>
            </a:r>
          </a:p>
          <a:p>
            <a:pPr>
              <a:spcBef>
                <a:spcPts val="1000"/>
              </a:spcBef>
              <a:tabLst>
                <a:tab pos="0" algn="l"/>
              </a:tabLst>
            </a:pPr>
            <a:r>
              <a:rPr lang="en-US" sz="2400" b="1" dirty="0">
                <a:latin typeface="Calibri" panose="020F0502020204030204" charset="0"/>
                <a:cs typeface="Calibri" panose="020F0502020204030204" charset="0"/>
              </a:rPr>
              <a:t>8. Recipe Database for Healthy Meals: </a:t>
            </a:r>
            <a:r>
              <a:rPr lang="en-US" sz="2400" spc="-1" dirty="0">
                <a:solidFill>
                  <a:srgbClr val="000000"/>
                </a:solidFill>
                <a:latin typeface="Calibri" panose="020F0502020204030204"/>
              </a:rPr>
              <a:t>Provide a collection of healthy recipes supporting various diet goals and preferences to enhance user engagement and meal variety.</a:t>
            </a:r>
          </a:p>
          <a:p>
            <a:pPr marL="0" indent="0">
              <a:buNone/>
            </a:pPr>
            <a:endParaRPr lang="en-US" sz="4000" spc="-1" dirty="0">
              <a:solidFill>
                <a:srgbClr val="000000"/>
              </a:solidFill>
              <a:latin typeface="Calibri" panose="020F0502020204030204"/>
            </a:endParaRPr>
          </a:p>
          <a:p>
            <a:pPr marL="0" indent="0">
              <a:buNone/>
            </a:pPr>
            <a:endParaRPr lang="en-US" sz="2800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29CB0-EC50-91D1-B1A7-09F479E39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26C4-464C-D027-2BDB-0620BF3E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0696"/>
            <a:ext cx="12192000" cy="1247978"/>
          </a:xfrm>
        </p:spPr>
        <p:txBody>
          <a:bodyPr/>
          <a:lstStyle/>
          <a:p>
            <a:pPr algn="ctr"/>
            <a:r>
              <a:rPr lang="en-IN" sz="2800" b="1" dirty="0"/>
              <a:t>SDG Mapping Justification</a:t>
            </a:r>
            <a:endParaRPr lang="en-US" sz="2800" b="1" dirty="0"/>
          </a:p>
        </p:txBody>
      </p:sp>
      <p:sp>
        <p:nvSpPr>
          <p:cNvPr id="4" name="CustomShape 1_1">
            <a:extLst>
              <a:ext uri="{FF2B5EF4-FFF2-40B4-BE49-F238E27FC236}">
                <a16:creationId xmlns:a16="http://schemas.microsoft.com/office/drawing/2014/main" id="{3BEC0F89-FF91-A7AC-B086-383C0FED3D86}"/>
              </a:ext>
            </a:extLst>
          </p:cNvPr>
          <p:cNvSpPr/>
          <p:nvPr/>
        </p:nvSpPr>
        <p:spPr>
          <a:xfrm>
            <a:off x="735722" y="1566612"/>
            <a:ext cx="10503000" cy="495701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SDG 3 - Good Health and Well-being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1200"/>
              </a:spcBef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SDG 3?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SDG 3 aims to ensure healthy lives and promote well-being for people of all ages.</a:t>
            </a:r>
          </a:p>
          <a:p>
            <a:pPr rtl="0" fontAlgn="base">
              <a:spcBef>
                <a:spcPts val="1200"/>
              </a:spcBef>
            </a:pP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/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does our app contribute?</a:t>
            </a: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rtl="0" fontAlgn="base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Diet Tracking: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app helps users track their meals and monitor their daily calorie and nutrient intake. This makes it easier for people to make healthier food choices.</a:t>
            </a:r>
          </a:p>
          <a:p>
            <a:pPr marL="742950" lvl="1" indent="-285750" rtl="0" fontAlgn="base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Fitness Goals: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Users can set personalized fitness goals, like weight loss or muscle gain, and follow tailored workout plans that align with their lifestyle.</a:t>
            </a:r>
          </a:p>
          <a:p>
            <a:pPr marL="742950" lvl="1" indent="-285750" rtl="0" fontAlgn="base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Nutritional Awareness: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analyzing food logs, the app provides detailed insights into what users are eating (e.g., proteins, vitamins, minerals). This empowers them to make better choices for long-term health.</a:t>
            </a:r>
          </a:p>
          <a:p>
            <a:pPr marL="742950" lvl="1" indent="-285750" rtl="0" fontAlgn="base">
              <a:spcAft>
                <a:spcPts val="1200"/>
              </a:spcAft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Community Support: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Features like motivational challenges and shared meal plans encourage a healthier lifestyle by building a supportive environment.</a:t>
            </a:r>
          </a:p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is this important?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app contributes to reducing the risks of lifestyle-related diseases like obesity, diabetes, and heart issues. It promotes good health and well-being, which are core goals of SDG 3.</a:t>
            </a:r>
            <a:endParaRPr lang="en-US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77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BAD1D-3FBA-A2B0-E3BD-73A1DA898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AE6F-C6EB-6467-7351-7386BDF12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0696"/>
            <a:ext cx="12192000" cy="1247978"/>
          </a:xfrm>
        </p:spPr>
        <p:txBody>
          <a:bodyPr/>
          <a:lstStyle/>
          <a:p>
            <a:pPr algn="ctr"/>
            <a:r>
              <a:rPr lang="en-IN" sz="2800" b="1" dirty="0"/>
              <a:t>SDG Mapping Justification</a:t>
            </a:r>
            <a:endParaRPr lang="en-US" sz="2800" b="1" dirty="0"/>
          </a:p>
        </p:txBody>
      </p:sp>
      <p:sp>
        <p:nvSpPr>
          <p:cNvPr id="4" name="CustomShape 1_1">
            <a:extLst>
              <a:ext uri="{FF2B5EF4-FFF2-40B4-BE49-F238E27FC236}">
                <a16:creationId xmlns:a16="http://schemas.microsoft.com/office/drawing/2014/main" id="{B15631A1-9E2F-700A-A6E7-04812DF6B635}"/>
              </a:ext>
            </a:extLst>
          </p:cNvPr>
          <p:cNvSpPr/>
          <p:nvPr/>
        </p:nvSpPr>
        <p:spPr>
          <a:xfrm>
            <a:off x="523461" y="1566612"/>
            <a:ext cx="10715261" cy="52913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SDG 13 - Climate Action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1200"/>
              </a:spcBef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SDG 13?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SDG 13 focuses on taking urgent action to combat climate change and its impacts.</a:t>
            </a:r>
          </a:p>
          <a:p>
            <a:pPr rtl="0" fontAlgn="base">
              <a:spcBef>
                <a:spcPts val="1200"/>
              </a:spcBef>
            </a:pP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/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does our app contribute?</a:t>
            </a: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rtl="0" fontAlgn="base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Encouraging Balanced Diets: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promoting awareness of healthy eating, the app can encourage users to include more sustainable food choices, such as plant-based or locally sourced foods, which have a lower carbon footprint.</a:t>
            </a:r>
          </a:p>
          <a:p>
            <a:pPr marL="742950" lvl="1" indent="-285750" rtl="0" fontAlgn="base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Reducing Food Waste: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app can suggest recipes or meal ideas based on available ingredients, helping users reduce food waste, which indirectly supports climate action.</a:t>
            </a:r>
          </a:p>
          <a:p>
            <a:pPr marL="742950" lvl="1" indent="-285750" rtl="0" fontAlgn="base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Educational Value: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When users learn to balance their diets, they often become more aware of the environmental impacts of certain foods, contributing to a more sustainable lifestyle.</a:t>
            </a:r>
          </a:p>
          <a:p>
            <a:pPr lvl="1" rtl="0" fontAlgn="base"/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Aft>
                <a:spcPts val="120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is this important?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app indirectly supports climate action by helping users adopt habits that are better for the planet. For example, reducing meat consumption or wasting less food contributes to a smaller environmental impact.</a:t>
            </a:r>
          </a:p>
        </p:txBody>
      </p:sp>
    </p:spTree>
    <p:extLst>
      <p:ext uri="{BB962C8B-B14F-4D97-AF65-F5344CB8AC3E}">
        <p14:creationId xmlns:p14="http://schemas.microsoft.com/office/powerpoint/2010/main" val="400462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89BF5-B269-FB31-74F3-860DF31EA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>
            <a:extLst>
              <a:ext uri="{FF2B5EF4-FFF2-40B4-BE49-F238E27FC236}">
                <a16:creationId xmlns:a16="http://schemas.microsoft.com/office/drawing/2014/main" id="{3FDD21DC-3E94-0B58-B546-511BBB85D4E2}"/>
              </a:ext>
            </a:extLst>
          </p:cNvPr>
          <p:cNvSpPr/>
          <p:nvPr/>
        </p:nvSpPr>
        <p:spPr>
          <a:xfrm>
            <a:off x="816840" y="928080"/>
            <a:ext cx="10350720" cy="56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2400" b="1" dirty="0"/>
              <a:t>Methodology (Data Generation)</a:t>
            </a:r>
            <a:endParaRPr lang="en-IN" sz="2400" b="1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" name="CustomShape 2">
            <a:extLst>
              <a:ext uri="{FF2B5EF4-FFF2-40B4-BE49-F238E27FC236}">
                <a16:creationId xmlns:a16="http://schemas.microsoft.com/office/drawing/2014/main" id="{FFA0A329-77C8-7579-9A28-EFDDB0819226}"/>
              </a:ext>
            </a:extLst>
          </p:cNvPr>
          <p:cNvSpPr/>
          <p:nvPr/>
        </p:nvSpPr>
        <p:spPr>
          <a:xfrm>
            <a:off x="3178440" y="396000"/>
            <a:ext cx="8881560" cy="47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1C4587"/>
                </a:solidFill>
                <a:latin typeface="Arial" panose="020B0604020202020204"/>
                <a:ea typeface="Arial" panose="020B0604020202020204"/>
              </a:rPr>
              <a:t>KIET Group of Institutions, Ghaziabad</a:t>
            </a:r>
            <a:endParaRPr lang="en-IN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" name="CustomShape 3">
            <a:extLst>
              <a:ext uri="{FF2B5EF4-FFF2-40B4-BE49-F238E27FC236}">
                <a16:creationId xmlns:a16="http://schemas.microsoft.com/office/drawing/2014/main" id="{1EC9C234-DB7C-789A-886A-0C50CACDDBD9}"/>
              </a:ext>
            </a:extLst>
          </p:cNvPr>
          <p:cNvSpPr/>
          <p:nvPr/>
        </p:nvSpPr>
        <p:spPr>
          <a:xfrm>
            <a:off x="360000" y="2547000"/>
            <a:ext cx="11160000" cy="338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spcBef>
                <a:spcPts val="360"/>
              </a:spcBef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0" name="CustomShape 4">
            <a:extLst>
              <a:ext uri="{FF2B5EF4-FFF2-40B4-BE49-F238E27FC236}">
                <a16:creationId xmlns:a16="http://schemas.microsoft.com/office/drawing/2014/main" id="{82042384-5B92-32A3-5F40-6281A5DE6B61}"/>
              </a:ext>
            </a:extLst>
          </p:cNvPr>
          <p:cNvSpPr/>
          <p:nvPr/>
        </p:nvSpPr>
        <p:spPr>
          <a:xfrm>
            <a:off x="216000" y="6550560"/>
            <a:ext cx="2514240" cy="3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2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1" name="CustomShape 5">
            <a:extLst>
              <a:ext uri="{FF2B5EF4-FFF2-40B4-BE49-F238E27FC236}">
                <a16:creationId xmlns:a16="http://schemas.microsoft.com/office/drawing/2014/main" id="{B8519781-203A-4914-177B-AF2DD545E3AB}"/>
              </a:ext>
            </a:extLst>
          </p:cNvPr>
          <p:cNvSpPr/>
          <p:nvPr/>
        </p:nvSpPr>
        <p:spPr>
          <a:xfrm>
            <a:off x="10994040" y="6356520"/>
            <a:ext cx="347040" cy="35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51D2646A-3058-4677-AD42-FB53A28AC298}" type="slidenum">
              <a:rPr lang="en-US" sz="1200" b="0" strike="noStrike" spc="-1">
                <a:solidFill>
                  <a:srgbClr val="888888"/>
                </a:solidFill>
                <a:latin typeface="Arial" panose="020B0604020202020204"/>
                <a:ea typeface="Arial" panose="020B0604020202020204"/>
              </a:rPr>
              <a:t>7</a:t>
            </a:fld>
            <a:endParaRPr lang="en-IN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8BC523-46D3-4C87-EE07-9960EC9636B4}"/>
              </a:ext>
            </a:extLst>
          </p:cNvPr>
          <p:cNvSpPr txBox="1"/>
          <p:nvPr/>
        </p:nvSpPr>
        <p:spPr>
          <a:xfrm>
            <a:off x="360000" y="1592094"/>
            <a:ext cx="11699999" cy="5292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build an effective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diet recall mobile application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we generated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synthetic user data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train our machine 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 models. The dataset includes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10,000 user profiles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each with unique attributes like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age, weight, height, 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gender, activity level, and fitness goals (gain weight or lose weight).</a:t>
            </a: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Basal Metabolic Rate (BMR) Calculation: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use the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Mifflin-St Jeor Equation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estimate the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daily energy requirement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each user: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Males: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BMR = (10 × weight) + (6.25 × height) - (5 × age) + 5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Females: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BMR = (10 × weight) + (6.25 × height) - (5 × age) – 161</a:t>
            </a: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Activity Level Adjustment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Sedentary (×1.2) to Extra Active (×1.9).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Fitness Goal Adjustment: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goal is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weight gain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200 extra calories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added.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goal is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weight loss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500 calories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subtracted.</a:t>
            </a: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Macronutrient Distribution: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Weight Gain: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30% Protein, 25% Fat, 45% Carbs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Weight Loss: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35% Protein, 20% Fat, 45% Carbs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Exercise Intensity Calculation (1-5 Scale):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Sedentary &amp; Light Active Users: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Low intensity (~2)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Moderate Active Users: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Medium intensity (~3)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Very &amp; Extra Active Users: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High intensity (~4)</a:t>
            </a: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400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43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1847-00CE-23BE-2306-4FE43D3FD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0" y="180000"/>
            <a:ext cx="4715739" cy="1144800"/>
          </a:xfrm>
        </p:spPr>
        <p:txBody>
          <a:bodyPr/>
          <a:lstStyle/>
          <a:p>
            <a:pPr algn="ctr"/>
            <a:r>
              <a:rPr lang="en-US" sz="2800" b="1" dirty="0"/>
              <a:t>Model Training</a:t>
            </a:r>
            <a:endParaRPr lang="en-IN" sz="2800" b="1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1FB6EBC-8B53-821E-0D41-28FCDB887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CC5BB7-F1B2-42AE-FD72-7C5BDB1AFC16}"/>
              </a:ext>
            </a:extLst>
          </p:cNvPr>
          <p:cNvSpPr txBox="1"/>
          <p:nvPr/>
        </p:nvSpPr>
        <p:spPr>
          <a:xfrm>
            <a:off x="756841" y="1284272"/>
            <a:ext cx="1057903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make personalized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diet and fitness recommendations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we trained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models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using the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synthetic dataset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 generated. The goal of model training is to predict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daily calorie needs, macronutrient ratios (protein, carbs, fat), and exercise intensity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based on user inputs like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age, weight, height, gender, activity level, and fitness goal.</a:t>
            </a: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Loading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read the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fitness_training_data.csv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 using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pandas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prepare the data for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dataset contains both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numeric and categorical features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need preprocessing before training.</a:t>
            </a: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Data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Numeric Features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(age, weight, height) are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standardized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using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StandardScaler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ensure all values are on the same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Categorical Features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(gender, activity level, goal) are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encoded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into numerical values using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OneHotEncoder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make them understandable for the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use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ColumnTransformer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apply these transformations efficiently.</a:t>
            </a: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Machine Learning Model Training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use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 Regression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train separate models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Calories Prediction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(how many calories the user needs daily).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Macronutrient Ratios Prediction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(how much protein, fat, and carbs the user should consume).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Exercise Intensity Prediction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(how intense the user’s workouts should be).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 Regression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chosen because it handles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both numerical and categorical data well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provides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accurate predictions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Model Saving &amp;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training, the models and preprocessing steps are saved so they can be used for real-time predictions in our mobile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trained models are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integrated with FastAPI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provide instant recommendations based on user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96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F3A0-1B79-2275-3549-15CAE746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227" y="670417"/>
            <a:ext cx="6440555" cy="941266"/>
          </a:xfrm>
        </p:spPr>
        <p:txBody>
          <a:bodyPr/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Exercise &amp; Nutrition Database</a:t>
            </a:r>
            <a:b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C15B97-5C90-6C4C-4C36-9BDAE6447F3D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715866" y="1205444"/>
            <a:ext cx="11235728" cy="5592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Exercise Database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application includes a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comprehensive exercise database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helps users generate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customized workout plans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The exercises are categorized based on different muscle groups to ensure a balanced fitness routine.</a:t>
            </a: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Dictionary-Based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database is stored in a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dictionary format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making it easy to retrieve and organize exercises.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Exercises are classified into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five main categories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based on movement type and targeted muscles: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Push Exercises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Focus on pushing movements (e.g.,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Push-ups, Bench Press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Pull Exercises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Target pulling movements (e.g.,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Pull-ups, Rows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Legs Exercises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Strengthen lower body muscles (e.g.,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Squats, Lunges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 Exercises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Improve core strength (e.g.,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Plank, Crunches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Cardio Exercises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Boost endurance and heart health (e.g.,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Running, Cycling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Nutrition Database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Nutrition Database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an essential part of our application, providing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nutritional information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various food items. It helps users plan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healthy meals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based on their dietary needs.</a:t>
            </a: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Dictionary-Based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food item is stored as a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with its nutritional values (calories, protein, carbs, fats) as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Nutritional Details Stored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Calories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provide total energy,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protein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supports muscle growth,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carbs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fuel daily activities, and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fats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maintain overall health and hormone balance.</a:t>
            </a: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3) Use in Meal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generate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balanced meal plans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user goals (weight gain/loss).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nutritional insights to help users make informed diet choices.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Ensures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portion control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calculating appropriate food quantities.</a:t>
            </a:r>
          </a:p>
        </p:txBody>
      </p:sp>
    </p:spTree>
    <p:extLst>
      <p:ext uri="{BB962C8B-B14F-4D97-AF65-F5344CB8AC3E}">
        <p14:creationId xmlns:p14="http://schemas.microsoft.com/office/powerpoint/2010/main" val="543985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2796</Words>
  <Application>Microsoft Office PowerPoint</Application>
  <PresentationFormat>Widescreen</PresentationFormat>
  <Paragraphs>254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Arial MT</vt:lpstr>
      <vt:lpstr>Calibri</vt:lpstr>
      <vt:lpstr>Symbol</vt:lpstr>
      <vt:lpstr>Tahoma</vt:lpstr>
      <vt:lpstr>Verdana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Project Objectives </vt:lpstr>
      <vt:lpstr>SDG Mapping Justification</vt:lpstr>
      <vt:lpstr>SDG Mapping Justification</vt:lpstr>
      <vt:lpstr>PowerPoint Presentation</vt:lpstr>
      <vt:lpstr>Model Training</vt:lpstr>
      <vt:lpstr> Exercise &amp; Nutrition Database </vt:lpstr>
      <vt:lpstr>Exercise Plan Generator &amp; Meal Planner</vt:lpstr>
      <vt:lpstr>PowerPoint Presentation</vt:lpstr>
      <vt:lpstr>PowerPoint Presentation</vt:lpstr>
      <vt:lpstr>PowerPoint Presentation</vt:lpstr>
      <vt:lpstr>TECH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AMAY JAISWAL</dc:creator>
  <cp:lastModifiedBy>Amay Jaiswal</cp:lastModifiedBy>
  <cp:revision>258</cp:revision>
  <dcterms:created xsi:type="dcterms:W3CDTF">2020-11-28T07:11:00Z</dcterms:created>
  <dcterms:modified xsi:type="dcterms:W3CDTF">2025-05-25T05:48:45Z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13</vt:i4>
  </property>
  <property fmtid="{D5CDD505-2E9C-101B-9397-08002B2CF9AE}" pid="11" name="ContentTypeId">
    <vt:lpwstr>0x0101002F135835C45E4748BEA6BA5A05912315</vt:lpwstr>
  </property>
  <property fmtid="{D5CDD505-2E9C-101B-9397-08002B2CF9AE}" pid="12" name="ICV">
    <vt:lpwstr>952EE77D3FAA4E9D9F6FAB41464C6012</vt:lpwstr>
  </property>
  <property fmtid="{D5CDD505-2E9C-101B-9397-08002B2CF9AE}" pid="13" name="KSOProductBuildVer">
    <vt:lpwstr>1033-11.2.0.11537</vt:lpwstr>
  </property>
</Properties>
</file>