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93AF58-0B7B-4D3D-BC63-D0AD00F8678F}">
          <p14:sldIdLst>
            <p14:sldId id="256"/>
            <p14:sldId id="258"/>
            <p14:sldId id="259"/>
            <p14:sldId id="260"/>
            <p14:sldId id="261"/>
            <p14:sldId id="266"/>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E569-2820-2EFD-FC4C-DD5300708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E36885-C628-3367-CB58-64E5A6619C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694A26-252C-3C76-0F8E-A5C2D4D9117A}"/>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5" name="Footer Placeholder 4">
            <a:extLst>
              <a:ext uri="{FF2B5EF4-FFF2-40B4-BE49-F238E27FC236}">
                <a16:creationId xmlns:a16="http://schemas.microsoft.com/office/drawing/2014/main" id="{7449D487-2F82-DC78-C75E-B89DEA057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F7278-7FBC-C547-3DB9-BF5D1C946EA1}"/>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289597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11B1-62FC-FE2B-EF7B-0CEE732199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AB3C3B-C011-E4B9-6736-B34FCEBD6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4C73F-9E70-8086-B9EF-804A4CC3D7E8}"/>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5" name="Footer Placeholder 4">
            <a:extLst>
              <a:ext uri="{FF2B5EF4-FFF2-40B4-BE49-F238E27FC236}">
                <a16:creationId xmlns:a16="http://schemas.microsoft.com/office/drawing/2014/main" id="{91174C63-FA76-0B0E-AF33-EE35B97C9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635C7-D306-367D-B909-6475E8197CBF}"/>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68136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E8A1E-8A37-5FFD-2DA5-1E576225F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2EE598-4603-77E5-D98F-5176B5164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78683-EB12-0DAD-2D2A-BE4CF79E9645}"/>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5" name="Footer Placeholder 4">
            <a:extLst>
              <a:ext uri="{FF2B5EF4-FFF2-40B4-BE49-F238E27FC236}">
                <a16:creationId xmlns:a16="http://schemas.microsoft.com/office/drawing/2014/main" id="{3DADE15E-CF6C-5CF7-ECA4-2D32BC113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4E565-FFCF-3EA0-8137-AC3F3150B4EF}"/>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44111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0CE0-A796-F08E-E17D-A7F4C043DB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658EC4-C354-A08A-4315-D7E034850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3AF4B-C9A8-C01E-4389-4FD47BF45A25}"/>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5" name="Footer Placeholder 4">
            <a:extLst>
              <a:ext uri="{FF2B5EF4-FFF2-40B4-BE49-F238E27FC236}">
                <a16:creationId xmlns:a16="http://schemas.microsoft.com/office/drawing/2014/main" id="{7373F6F5-9EF1-6FD9-E0F6-9AC3F7C2B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895DC-8C0B-8E44-1200-E3F36F0F0B9D}"/>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9182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489D-DCFC-A673-C8DE-85460A1ABD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9D4DAB-4611-70C5-04B3-0F16F5CF3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02E0F-E608-7C7F-25BF-3DDA4D1765B9}"/>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5" name="Footer Placeholder 4">
            <a:extLst>
              <a:ext uri="{FF2B5EF4-FFF2-40B4-BE49-F238E27FC236}">
                <a16:creationId xmlns:a16="http://schemas.microsoft.com/office/drawing/2014/main" id="{B0071A14-352B-31F7-C592-736F275BB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3903A-67F5-6027-2D2F-D903E97AB808}"/>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138541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238B-5C54-B5EC-7669-DBAE2832D6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6F1A11-5275-D42F-1E59-FE3E1643F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DA5703-8135-AA64-5B2D-372EB5C16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31EB6-AFA0-0D57-7A13-8EDA10B646DA}"/>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6" name="Footer Placeholder 5">
            <a:extLst>
              <a:ext uri="{FF2B5EF4-FFF2-40B4-BE49-F238E27FC236}">
                <a16:creationId xmlns:a16="http://schemas.microsoft.com/office/drawing/2014/main" id="{70CBD26E-CA64-C96D-65BD-2588EA6FF9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6BE45D-D782-63CC-F136-FDCFFA6851ED}"/>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2120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4350-7D3E-F87F-6C4F-1F283ED432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C82BC0-437E-327F-85AC-40262281E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B6991D-CC18-57A4-7C54-E6CD4137E0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687685-AED0-B06A-9C53-17C9B8F76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43B11-8106-9CA4-AA60-0A6114938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EBFA0D-87EC-2559-ADFB-4C6B1C9D5B2C}"/>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8" name="Footer Placeholder 7">
            <a:extLst>
              <a:ext uri="{FF2B5EF4-FFF2-40B4-BE49-F238E27FC236}">
                <a16:creationId xmlns:a16="http://schemas.microsoft.com/office/drawing/2014/main" id="{C0C9E434-910B-EBBF-4211-649C98CA3E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AE483-5166-BF2A-F268-A9FB163C74A6}"/>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183887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BD51-0FE5-8869-39BB-F713D85AD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D064EE-627B-5BC3-69E7-99C49E69A295}"/>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4" name="Footer Placeholder 3">
            <a:extLst>
              <a:ext uri="{FF2B5EF4-FFF2-40B4-BE49-F238E27FC236}">
                <a16:creationId xmlns:a16="http://schemas.microsoft.com/office/drawing/2014/main" id="{0C5DEFA2-7934-CBC3-4DCD-227BB276A3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1F95A3-DEDE-86D1-A585-3DF49DF6321E}"/>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183442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9F76B-1FB0-32E1-C7C3-050C594E93B2}"/>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3" name="Footer Placeholder 2">
            <a:extLst>
              <a:ext uri="{FF2B5EF4-FFF2-40B4-BE49-F238E27FC236}">
                <a16:creationId xmlns:a16="http://schemas.microsoft.com/office/drawing/2014/main" id="{70BE67DB-3B42-EDE9-0EED-82A88261CD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A2FC9E-C600-C05E-9081-00013AD05E5C}"/>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119081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7568-4ECD-A169-AFED-592D14DDC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B2761E-67D0-6169-18EC-3CA7B2816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5EA8AF-EEA8-209F-3EA2-F425DE006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98453-79D2-7DED-301C-8828693E067E}"/>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6" name="Footer Placeholder 5">
            <a:extLst>
              <a:ext uri="{FF2B5EF4-FFF2-40B4-BE49-F238E27FC236}">
                <a16:creationId xmlns:a16="http://schemas.microsoft.com/office/drawing/2014/main" id="{B54B8C03-9AFB-B48F-19C9-8EC96CBB7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00B5DA-4CB5-11B6-1D67-8AFFA15EAA7D}"/>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312975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80B9-E894-924A-4935-B665700B2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FA9877-7CD9-CF2C-6B62-3578A209B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FDA7AA-576E-51E5-5ADA-30D2A0972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D44AD-DBF2-530B-2190-A169E6540F4F}"/>
              </a:ext>
            </a:extLst>
          </p:cNvPr>
          <p:cNvSpPr>
            <a:spLocks noGrp="1"/>
          </p:cNvSpPr>
          <p:nvPr>
            <p:ph type="dt" sz="half" idx="10"/>
          </p:nvPr>
        </p:nvSpPr>
        <p:spPr/>
        <p:txBody>
          <a:bodyPr/>
          <a:lstStyle/>
          <a:p>
            <a:fld id="{E560284F-12EB-4C4E-9F82-DD861E2C0797}" type="datetimeFigureOut">
              <a:rPr lang="en-IN" smtClean="0"/>
              <a:t>18-02-2025</a:t>
            </a:fld>
            <a:endParaRPr lang="en-IN"/>
          </a:p>
        </p:txBody>
      </p:sp>
      <p:sp>
        <p:nvSpPr>
          <p:cNvPr id="6" name="Footer Placeholder 5">
            <a:extLst>
              <a:ext uri="{FF2B5EF4-FFF2-40B4-BE49-F238E27FC236}">
                <a16:creationId xmlns:a16="http://schemas.microsoft.com/office/drawing/2014/main" id="{303EC08A-C3FB-1937-C2DB-B4BF0D6B74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44732-8AE1-EA34-0D4B-40D01925AEC8}"/>
              </a:ext>
            </a:extLst>
          </p:cNvPr>
          <p:cNvSpPr>
            <a:spLocks noGrp="1"/>
          </p:cNvSpPr>
          <p:nvPr>
            <p:ph type="sldNum" sz="quarter" idx="12"/>
          </p:nvPr>
        </p:nvSpPr>
        <p:spPr/>
        <p:txBody>
          <a:bodyPr/>
          <a:lstStyle/>
          <a:p>
            <a:fld id="{1CC601C1-4CCF-48F2-ADA8-E00ECF70D500}" type="slidenum">
              <a:rPr lang="en-IN" smtClean="0"/>
              <a:t>‹#›</a:t>
            </a:fld>
            <a:endParaRPr lang="en-IN"/>
          </a:p>
        </p:txBody>
      </p:sp>
    </p:spTree>
    <p:extLst>
      <p:ext uri="{BB962C8B-B14F-4D97-AF65-F5344CB8AC3E}">
        <p14:creationId xmlns:p14="http://schemas.microsoft.com/office/powerpoint/2010/main" val="133689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707BA-05E8-5CC2-F3EF-97EFFCE0F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2F9BB-9CE1-B24D-7C47-EA8063536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BA835-B143-9B39-F671-FBA62F2C5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0284F-12EB-4C4E-9F82-DD861E2C0797}" type="datetimeFigureOut">
              <a:rPr lang="en-IN" smtClean="0"/>
              <a:t>18-02-2025</a:t>
            </a:fld>
            <a:endParaRPr lang="en-IN"/>
          </a:p>
        </p:txBody>
      </p:sp>
      <p:sp>
        <p:nvSpPr>
          <p:cNvPr id="5" name="Footer Placeholder 4">
            <a:extLst>
              <a:ext uri="{FF2B5EF4-FFF2-40B4-BE49-F238E27FC236}">
                <a16:creationId xmlns:a16="http://schemas.microsoft.com/office/drawing/2014/main" id="{979D78ED-012F-BC96-D6D6-51EA5027B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F8C29B-9F64-8F57-E396-D1A09B4B4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601C1-4CCF-48F2-ADA8-E00ECF70D500}" type="slidenum">
              <a:rPr lang="en-IN" smtClean="0"/>
              <a:t>‹#›</a:t>
            </a:fld>
            <a:endParaRPr lang="en-IN"/>
          </a:p>
        </p:txBody>
      </p:sp>
    </p:spTree>
    <p:extLst>
      <p:ext uri="{BB962C8B-B14F-4D97-AF65-F5344CB8AC3E}">
        <p14:creationId xmlns:p14="http://schemas.microsoft.com/office/powerpoint/2010/main" val="35894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18A3-9068-74E3-60C7-76697CF2D40A}"/>
              </a:ext>
            </a:extLst>
          </p:cNvPr>
          <p:cNvSpPr>
            <a:spLocks noGrp="1"/>
          </p:cNvSpPr>
          <p:nvPr>
            <p:ph type="ctrTitle"/>
          </p:nvPr>
        </p:nvSpPr>
        <p:spPr/>
        <p:txBody>
          <a:bodyPr>
            <a:normAutofit fontScale="90000"/>
          </a:bodyPr>
          <a:lstStyle/>
          <a:p>
            <a:r>
              <a:rPr lang="en-US" b="1" dirty="0"/>
              <a:t>KRISHAK</a:t>
            </a:r>
            <a:br>
              <a:rPr lang="en-US" sz="2700" dirty="0"/>
            </a:br>
            <a:r>
              <a:rPr lang="en-US" sz="3600" dirty="0"/>
              <a:t>An Integrated Agricultural Equipment Sharing and Resource Optimization Platform for Farmers</a:t>
            </a:r>
            <a:br>
              <a:rPr lang="en-US" dirty="0"/>
            </a:br>
            <a:endParaRPr lang="en-IN" dirty="0"/>
          </a:p>
        </p:txBody>
      </p:sp>
      <p:sp>
        <p:nvSpPr>
          <p:cNvPr id="3" name="Subtitle 2">
            <a:extLst>
              <a:ext uri="{FF2B5EF4-FFF2-40B4-BE49-F238E27FC236}">
                <a16:creationId xmlns:a16="http://schemas.microsoft.com/office/drawing/2014/main" id="{1B0A9AE3-1DAD-67A3-4C8A-042B8A51AE2A}"/>
              </a:ext>
            </a:extLst>
          </p:cNvPr>
          <p:cNvSpPr>
            <a:spLocks noGrp="1"/>
          </p:cNvSpPr>
          <p:nvPr>
            <p:ph type="subTitle" idx="1"/>
          </p:nvPr>
        </p:nvSpPr>
        <p:spPr/>
        <p:txBody>
          <a:bodyPr>
            <a:normAutofit/>
          </a:bodyPr>
          <a:lstStyle/>
          <a:p>
            <a:pPr algn="r"/>
            <a:r>
              <a:rPr lang="en-IN" sz="1800" dirty="0"/>
              <a:t>                                          by Tushtee Singh(2100290120176)</a:t>
            </a:r>
          </a:p>
          <a:p>
            <a:pPr algn="r"/>
            <a:r>
              <a:rPr lang="en-IN" sz="1800" dirty="0"/>
              <a:t>Surabhi Agnihotri(2100290120169)</a:t>
            </a:r>
          </a:p>
          <a:p>
            <a:pPr algn="r"/>
            <a:r>
              <a:rPr lang="en-IN" sz="1800" dirty="0"/>
              <a:t>Kushagra Singh (210029020099)</a:t>
            </a:r>
          </a:p>
          <a:p>
            <a:pPr algn="r"/>
            <a:r>
              <a:rPr lang="en-IN" sz="1800" dirty="0"/>
              <a:t>Nancy Srivastava(2100290120109)</a:t>
            </a:r>
          </a:p>
        </p:txBody>
      </p:sp>
      <p:pic>
        <p:nvPicPr>
          <p:cNvPr id="4" name="Image" descr="Image">
            <a:extLst>
              <a:ext uri="{FF2B5EF4-FFF2-40B4-BE49-F238E27FC236}">
                <a16:creationId xmlns:a16="http://schemas.microsoft.com/office/drawing/2014/main" id="{27BB5C20-DC30-A163-7AC6-2F9E67E146A0}"/>
              </a:ext>
            </a:extLst>
          </p:cNvPr>
          <p:cNvPicPr>
            <a:picLocks noChangeAspect="1"/>
          </p:cNvPicPr>
          <p:nvPr/>
        </p:nvPicPr>
        <p:blipFill>
          <a:blip r:embed="rId2"/>
          <a:stretch>
            <a:fillRect/>
          </a:stretch>
        </p:blipFill>
        <p:spPr>
          <a:xfrm>
            <a:off x="310599" y="2989006"/>
            <a:ext cx="6424498" cy="3647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136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A79E6-0F30-3B59-5DF2-8CD8DB5D8A4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D10A5F1-88D2-38AA-31AE-82B9D2410D77}"/>
              </a:ext>
            </a:extLst>
          </p:cNvPr>
          <p:cNvSpPr>
            <a:spLocks noGrp="1"/>
          </p:cNvSpPr>
          <p:nvPr>
            <p:ph type="title"/>
          </p:nvPr>
        </p:nvSpPr>
        <p:spPr/>
        <p:txBody>
          <a:bodyPr/>
          <a:lstStyle/>
          <a:p>
            <a:r>
              <a:rPr lang="en-IN" b="1" dirty="0"/>
              <a:t>Project Abstract</a:t>
            </a:r>
            <a:br>
              <a:rPr lang="en-IN" dirty="0"/>
            </a:br>
            <a:endParaRPr lang="en-IN" dirty="0"/>
          </a:p>
        </p:txBody>
      </p:sp>
      <p:sp>
        <p:nvSpPr>
          <p:cNvPr id="8" name="Content Placeholder 7">
            <a:extLst>
              <a:ext uri="{FF2B5EF4-FFF2-40B4-BE49-F238E27FC236}">
                <a16:creationId xmlns:a16="http://schemas.microsoft.com/office/drawing/2014/main" id="{E5A5DF12-2783-28AE-A261-528FD7800158}"/>
              </a:ext>
            </a:extLst>
          </p:cNvPr>
          <p:cNvSpPr>
            <a:spLocks noGrp="1"/>
          </p:cNvSpPr>
          <p:nvPr>
            <p:ph sz="half" idx="1"/>
          </p:nvPr>
        </p:nvSpPr>
        <p:spPr>
          <a:xfrm>
            <a:off x="838200" y="1825625"/>
            <a:ext cx="3399503" cy="4351338"/>
          </a:xfrm>
        </p:spPr>
        <p:txBody>
          <a:bodyPr>
            <a:normAutofit/>
          </a:bodyPr>
          <a:lstStyle/>
          <a:p>
            <a:r>
              <a:rPr lang="en-US" sz="2200" b="1" dirty="0"/>
              <a:t>Overview</a:t>
            </a:r>
          </a:p>
          <a:p>
            <a:pPr marL="0" indent="0" algn="just">
              <a:buNone/>
            </a:pPr>
            <a:r>
              <a:rPr lang="en-US" sz="1800" dirty="0"/>
              <a:t>Krishak is a web-based </a:t>
            </a:r>
            <a:r>
              <a:rPr lang="en-US" sz="1900" dirty="0"/>
              <a:t>platform designed to help small and medium-sized farmers access affordable agricultural machinery. By integrating technology-driven farm equipment sharing, intelligent scheduling algorithms, and community-driven initiatives, Krishak aims to optimize resource utilization and enhance sustainable farming practices.</a:t>
            </a:r>
          </a:p>
          <a:p>
            <a:endParaRPr lang="en-IN" dirty="0"/>
          </a:p>
        </p:txBody>
      </p:sp>
      <p:sp>
        <p:nvSpPr>
          <p:cNvPr id="9" name="Content Placeholder 8">
            <a:extLst>
              <a:ext uri="{FF2B5EF4-FFF2-40B4-BE49-F238E27FC236}">
                <a16:creationId xmlns:a16="http://schemas.microsoft.com/office/drawing/2014/main" id="{C23864C2-33B1-8CF4-051A-EBCB48321412}"/>
              </a:ext>
            </a:extLst>
          </p:cNvPr>
          <p:cNvSpPr>
            <a:spLocks noGrp="1"/>
          </p:cNvSpPr>
          <p:nvPr>
            <p:ph sz="half" idx="2"/>
          </p:nvPr>
        </p:nvSpPr>
        <p:spPr>
          <a:xfrm>
            <a:off x="4396248" y="1825625"/>
            <a:ext cx="3399503" cy="4351338"/>
          </a:xfrm>
        </p:spPr>
        <p:txBody>
          <a:bodyPr>
            <a:normAutofit/>
          </a:bodyPr>
          <a:lstStyle/>
          <a:p>
            <a:r>
              <a:rPr lang="en-US" sz="2200" b="1" dirty="0"/>
              <a:t>Key Objectives</a:t>
            </a:r>
            <a:endParaRPr lang="en-US" sz="2200" dirty="0"/>
          </a:p>
          <a:p>
            <a:pPr algn="just">
              <a:buFont typeface="Arial" panose="020B0604020202020204" pitchFamily="34" charset="0"/>
              <a:buChar char="•"/>
            </a:pPr>
            <a:r>
              <a:rPr lang="en-US" sz="1800" dirty="0"/>
              <a:t>Provide farmers with affordable access to essential agricultural machinery.</a:t>
            </a:r>
          </a:p>
          <a:p>
            <a:pPr algn="just">
              <a:buFont typeface="Arial" panose="020B0604020202020204" pitchFamily="34" charset="0"/>
              <a:buChar char="•"/>
            </a:pPr>
            <a:r>
              <a:rPr lang="en-US" sz="1800" dirty="0"/>
              <a:t>Improve resource efficiency through optimized scheduling and reduced downtime.</a:t>
            </a:r>
          </a:p>
          <a:p>
            <a:pPr algn="just">
              <a:buFont typeface="Arial" panose="020B0604020202020204" pitchFamily="34" charset="0"/>
              <a:buChar char="•"/>
            </a:pPr>
            <a:r>
              <a:rPr lang="en-US" sz="1800" dirty="0"/>
              <a:t>Foster collaboration among farmers, equipment owners, and service providers to promote sustainable agriculture.</a:t>
            </a:r>
          </a:p>
          <a:p>
            <a:endParaRPr lang="en-IN" dirty="0"/>
          </a:p>
        </p:txBody>
      </p:sp>
      <p:sp>
        <p:nvSpPr>
          <p:cNvPr id="3" name="TextBox 2">
            <a:extLst>
              <a:ext uri="{FF2B5EF4-FFF2-40B4-BE49-F238E27FC236}">
                <a16:creationId xmlns:a16="http://schemas.microsoft.com/office/drawing/2014/main" id="{7755D866-DFD0-813D-DA5A-1D97D2417642}"/>
              </a:ext>
            </a:extLst>
          </p:cNvPr>
          <p:cNvSpPr txBox="1"/>
          <p:nvPr/>
        </p:nvSpPr>
        <p:spPr>
          <a:xfrm>
            <a:off x="7954299" y="1739136"/>
            <a:ext cx="4181168" cy="4031873"/>
          </a:xfrm>
          <a:prstGeom prst="rect">
            <a:avLst/>
          </a:prstGeom>
          <a:noFill/>
        </p:spPr>
        <p:txBody>
          <a:bodyPr wrap="square">
            <a:spAutoFit/>
          </a:bodyPr>
          <a:lstStyle/>
          <a:p>
            <a:r>
              <a:rPr lang="en-US" sz="2200" b="1" dirty="0"/>
              <a:t>Approach</a:t>
            </a:r>
            <a:endParaRPr lang="en-US" sz="2200" dirty="0"/>
          </a:p>
          <a:p>
            <a:r>
              <a:rPr lang="en-US" dirty="0"/>
              <a:t>Krishak is built with </a:t>
            </a:r>
            <a:r>
              <a:rPr lang="en-US" b="1" dirty="0"/>
              <a:t>HTML, CSS, JavaScript</a:t>
            </a:r>
            <a:r>
              <a:rPr lang="en-US" dirty="0"/>
              <a:t> for the front-end, </a:t>
            </a:r>
            <a:r>
              <a:rPr lang="en-US" b="1" dirty="0"/>
              <a:t>Python Flask</a:t>
            </a:r>
            <a:r>
              <a:rPr lang="en-US" dirty="0"/>
              <a:t> for the back-end, and an </a:t>
            </a:r>
            <a:r>
              <a:rPr lang="en-US" b="1" dirty="0"/>
              <a:t>SQL database</a:t>
            </a:r>
            <a:r>
              <a:rPr lang="en-US" dirty="0"/>
              <a:t> for secure data management. It follows an </a:t>
            </a:r>
            <a:r>
              <a:rPr lang="en-US" b="1" dirty="0"/>
              <a:t>agile approach</a:t>
            </a:r>
            <a:r>
              <a:rPr lang="en-US" dirty="0"/>
              <a:t>, ensuring secure authentication, real-time updates, and a user-friendly interface.</a:t>
            </a:r>
          </a:p>
          <a:p>
            <a:r>
              <a:rPr lang="en-US" dirty="0"/>
              <a:t>The platform </a:t>
            </a:r>
            <a:r>
              <a:rPr lang="en-US" b="1" dirty="0"/>
              <a:t>connects farmers with buyers and equipment providers</a:t>
            </a:r>
            <a:r>
              <a:rPr lang="en-US" dirty="0"/>
              <a:t>, enabling </a:t>
            </a:r>
            <a:r>
              <a:rPr lang="en-US" b="1" dirty="0"/>
              <a:t>secure transactions, seamless communication, and scalable growth</a:t>
            </a:r>
            <a:r>
              <a:rPr lang="en-US" dirty="0"/>
              <a:t> through optimized data management and intuitive features.</a:t>
            </a:r>
          </a:p>
        </p:txBody>
      </p:sp>
    </p:spTree>
    <p:extLst>
      <p:ext uri="{BB962C8B-B14F-4D97-AF65-F5344CB8AC3E}">
        <p14:creationId xmlns:p14="http://schemas.microsoft.com/office/powerpoint/2010/main" val="65411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993D3A-3342-78A8-9655-B8D0B84E4A7A}"/>
              </a:ext>
            </a:extLst>
          </p:cNvPr>
          <p:cNvSpPr>
            <a:spLocks noGrp="1"/>
          </p:cNvSpPr>
          <p:nvPr>
            <p:ph type="title"/>
          </p:nvPr>
        </p:nvSpPr>
        <p:spPr/>
        <p:txBody>
          <a:bodyPr/>
          <a:lstStyle/>
          <a:p>
            <a:r>
              <a:rPr lang="en-IN" b="1" dirty="0"/>
              <a:t>Project Goals and Objectives</a:t>
            </a:r>
            <a:br>
              <a:rPr lang="en-IN" dirty="0"/>
            </a:br>
            <a:endParaRPr lang="en-IN" dirty="0"/>
          </a:p>
        </p:txBody>
      </p:sp>
      <p:sp>
        <p:nvSpPr>
          <p:cNvPr id="6" name="Content Placeholder 5">
            <a:extLst>
              <a:ext uri="{FF2B5EF4-FFF2-40B4-BE49-F238E27FC236}">
                <a16:creationId xmlns:a16="http://schemas.microsoft.com/office/drawing/2014/main" id="{3717903E-2C18-22B2-C13B-3AA8F83259EF}"/>
              </a:ext>
            </a:extLst>
          </p:cNvPr>
          <p:cNvSpPr>
            <a:spLocks noGrp="1"/>
          </p:cNvSpPr>
          <p:nvPr>
            <p:ph idx="1"/>
          </p:nvPr>
        </p:nvSpPr>
        <p:spPr/>
        <p:txBody>
          <a:bodyPr>
            <a:normAutofit/>
          </a:bodyPr>
          <a:lstStyle/>
          <a:p>
            <a:pPr marL="0" indent="0" algn="just">
              <a:buNone/>
            </a:pPr>
            <a:r>
              <a:rPr lang="en-US" sz="2200" b="1" dirty="0"/>
              <a:t>1. Accessible Agricultural Equipment</a:t>
            </a:r>
            <a:endParaRPr lang="en-US" sz="2200" dirty="0"/>
          </a:p>
          <a:p>
            <a:pPr marL="0" indent="0" algn="just">
              <a:buNone/>
            </a:pPr>
            <a:r>
              <a:rPr lang="en-US" sz="1800" dirty="0"/>
              <a:t>Establish a platform that enables farmers to rent agricultural machinery at affordable rates, reducing the financial burden of equipment ownership.</a:t>
            </a:r>
          </a:p>
          <a:p>
            <a:pPr marL="0" indent="0" algn="just">
              <a:buNone/>
            </a:pPr>
            <a:r>
              <a:rPr lang="en-US" sz="2400" b="1" dirty="0"/>
              <a:t>2. </a:t>
            </a:r>
            <a:r>
              <a:rPr lang="en-US" sz="2200" b="1" dirty="0"/>
              <a:t>Efficient Resource Utilization</a:t>
            </a:r>
            <a:endParaRPr lang="en-US" sz="2200" dirty="0"/>
          </a:p>
          <a:p>
            <a:pPr marL="0" indent="0" algn="just">
              <a:buNone/>
            </a:pPr>
            <a:r>
              <a:rPr lang="en-US" sz="1800" dirty="0"/>
              <a:t>Develop intelligent scheduling algorithms to optimize farm equipment use, ensuring minimal downtime and increased operational efficiency.</a:t>
            </a:r>
          </a:p>
          <a:p>
            <a:pPr marL="0" indent="0" algn="just">
              <a:buNone/>
            </a:pPr>
            <a:r>
              <a:rPr lang="en-US" sz="2200" b="1" dirty="0"/>
              <a:t>3. Community Empowerment</a:t>
            </a:r>
            <a:endParaRPr lang="en-US" sz="2200" dirty="0"/>
          </a:p>
          <a:p>
            <a:pPr marL="0" indent="0" algn="just">
              <a:buNone/>
            </a:pPr>
            <a:r>
              <a:rPr lang="en-US" sz="1800" dirty="0"/>
              <a:t>Foster collaboration between farmers, equipment owners, and service providers to create a self-sustaining ecosystem for agricultural development.</a:t>
            </a:r>
          </a:p>
          <a:p>
            <a:pPr marL="0" indent="0">
              <a:buNone/>
            </a:pPr>
            <a:endParaRPr lang="en-IN" dirty="0"/>
          </a:p>
        </p:txBody>
      </p:sp>
    </p:spTree>
    <p:extLst>
      <p:ext uri="{BB962C8B-B14F-4D97-AF65-F5344CB8AC3E}">
        <p14:creationId xmlns:p14="http://schemas.microsoft.com/office/powerpoint/2010/main" val="77386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35EF-CAFB-DE7F-0001-0262A870B707}"/>
              </a:ext>
            </a:extLst>
          </p:cNvPr>
          <p:cNvSpPr>
            <a:spLocks noGrp="1"/>
          </p:cNvSpPr>
          <p:nvPr>
            <p:ph type="title"/>
          </p:nvPr>
        </p:nvSpPr>
        <p:spPr/>
        <p:txBody>
          <a:bodyPr>
            <a:normAutofit fontScale="90000"/>
          </a:bodyPr>
          <a:lstStyle/>
          <a:p>
            <a:r>
              <a:rPr lang="en-US" b="1" dirty="0"/>
              <a:t>Alignment with UN Sustainable Development Goals (SDGs)</a:t>
            </a:r>
            <a:br>
              <a:rPr lang="en-US" dirty="0"/>
            </a:br>
            <a:endParaRPr lang="en-IN" dirty="0"/>
          </a:p>
        </p:txBody>
      </p:sp>
      <p:sp>
        <p:nvSpPr>
          <p:cNvPr id="3" name="Content Placeholder 2">
            <a:extLst>
              <a:ext uri="{FF2B5EF4-FFF2-40B4-BE49-F238E27FC236}">
                <a16:creationId xmlns:a16="http://schemas.microsoft.com/office/drawing/2014/main" id="{3BE08118-C306-0597-172C-1518F5580F7E}"/>
              </a:ext>
            </a:extLst>
          </p:cNvPr>
          <p:cNvSpPr>
            <a:spLocks noGrp="1"/>
          </p:cNvSpPr>
          <p:nvPr>
            <p:ph idx="1"/>
          </p:nvPr>
        </p:nvSpPr>
        <p:spPr>
          <a:xfrm>
            <a:off x="838200" y="1337187"/>
            <a:ext cx="10515600" cy="5348748"/>
          </a:xfrm>
        </p:spPr>
        <p:txBody>
          <a:bodyPr>
            <a:normAutofit fontScale="47500" lnSpcReduction="20000"/>
          </a:bodyPr>
          <a:lstStyle/>
          <a:p>
            <a:pPr marL="0" indent="0" algn="just">
              <a:buNone/>
            </a:pPr>
            <a:r>
              <a:rPr lang="en-US" sz="3600" b="1" dirty="0"/>
              <a:t>SDG 8: Decent Work and Economic Growth</a:t>
            </a:r>
            <a:endParaRPr lang="en-US" sz="3600" dirty="0"/>
          </a:p>
          <a:p>
            <a:pPr marL="0" indent="0" algn="just">
              <a:buNone/>
            </a:pPr>
            <a:r>
              <a:rPr lang="en-US" sz="2900" dirty="0"/>
              <a:t>Boosts rural economies by improving access to modern agricultural tools and increasing productivity.</a:t>
            </a:r>
          </a:p>
          <a:p>
            <a:pPr marL="0" indent="0" algn="just">
              <a:buNone/>
            </a:pPr>
            <a:r>
              <a:rPr lang="en-US" sz="2900" dirty="0"/>
              <a:t>Krishak empowers rural economies by providing farmers with access to modern agricultural tools and equipment. This leads to increased productivity, reduces manual labor dependency, and improves income stability. By streamlining transactions between farmers and equipment providers, Krishak enhances financial opportunities and encourages entrepreneurship in the agricultural sector.</a:t>
            </a:r>
          </a:p>
          <a:p>
            <a:pPr marL="0" indent="0" algn="just">
              <a:buNone/>
            </a:pPr>
            <a:r>
              <a:rPr lang="en-US" sz="3600" b="1" dirty="0"/>
              <a:t>SDG 9: Industry, Innovation, and Infrastructure</a:t>
            </a:r>
            <a:endParaRPr lang="en-US" sz="3600" dirty="0"/>
          </a:p>
          <a:p>
            <a:pPr marL="0" indent="0" algn="just">
              <a:buNone/>
            </a:pPr>
            <a:r>
              <a:rPr lang="en-US" sz="2900" dirty="0"/>
              <a:t>Uses technology to drive agricultural innovation and enable efficient farming practices.</a:t>
            </a:r>
          </a:p>
          <a:p>
            <a:pPr marL="0" indent="0" algn="just">
              <a:buNone/>
            </a:pPr>
            <a:r>
              <a:rPr lang="en-US" sz="2900" dirty="0"/>
              <a:t>Krishak leverages technology to modernize agriculture by creating a digital marketplace for farming equipment and services. The platform connects farmers with essential resources, ensuring efficient allocation of tools and machinery. By integrating data-driven insights and real-time updates, Krishak fosters innovation in agricultural practices, leading to improved efficiency and sustainable farming methods.</a:t>
            </a:r>
          </a:p>
          <a:p>
            <a:pPr marL="0" indent="0" algn="just">
              <a:buNone/>
            </a:pPr>
            <a:r>
              <a:rPr lang="en-US" sz="3600" b="1" dirty="0"/>
              <a:t>SDG 12: Responsible Consumption and Production</a:t>
            </a:r>
            <a:endParaRPr lang="en-US" sz="3600" dirty="0"/>
          </a:p>
          <a:p>
            <a:pPr marL="0" indent="0" algn="just">
              <a:buNone/>
            </a:pPr>
            <a:r>
              <a:rPr lang="en-US" sz="2900" dirty="0"/>
              <a:t>Optimizes equipment use to reduce idle time and environmental impact.</a:t>
            </a:r>
          </a:p>
          <a:p>
            <a:pPr marL="0" indent="0" algn="just">
              <a:buNone/>
            </a:pPr>
            <a:r>
              <a:rPr lang="en-US" sz="2900" dirty="0"/>
              <a:t>The platform promotes optimal use of agricultural equipment, reducing unnecessary idle time and wastage. By facilitating shared access to resources, Krishak minimizes the need for excessive machinery purchases, which helps conserve materials and reduce environmental impact. This responsible approach to consumption ensures sustainable production practices in the agricultural sector.</a:t>
            </a:r>
          </a:p>
          <a:p>
            <a:pPr marL="0" indent="0" algn="just">
              <a:buNone/>
            </a:pPr>
            <a:r>
              <a:rPr lang="en-US" sz="3600" b="1" dirty="0"/>
              <a:t>SDG 17: Partnerships for the Goals</a:t>
            </a:r>
            <a:endParaRPr lang="en-US" sz="3600" dirty="0"/>
          </a:p>
          <a:p>
            <a:pPr marL="0" indent="0" algn="just">
              <a:buNone/>
            </a:pPr>
            <a:r>
              <a:rPr lang="en-US" sz="2900" dirty="0"/>
              <a:t>Strengthens collaboration between farmers, equipment owners, and stakeholders to enhance service delivery.</a:t>
            </a:r>
          </a:p>
          <a:p>
            <a:pPr marL="0" indent="0" algn="just">
              <a:buNone/>
            </a:pPr>
            <a:r>
              <a:rPr lang="en-US" sz="2900" dirty="0"/>
              <a:t>Krishak strengthens collaboration between farmers, equipment owners, government agencies, and agricultural stakeholders. By fostering partnerships, the platform creates a well-connected ecosystem that enhances service delivery, promotes knowledge sharing, and supports policy initiatives for sustainable farming. These partnerships ensure that agricultural communities can collectively work toward long-term economic and environmental sustainability.</a:t>
            </a:r>
          </a:p>
          <a:p>
            <a:endParaRPr lang="en-IN" dirty="0"/>
          </a:p>
        </p:txBody>
      </p:sp>
    </p:spTree>
    <p:extLst>
      <p:ext uri="{BB962C8B-B14F-4D97-AF65-F5344CB8AC3E}">
        <p14:creationId xmlns:p14="http://schemas.microsoft.com/office/powerpoint/2010/main" val="31437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DDE8-6F2F-16EC-ECFB-E5ADB59DDCE5}"/>
              </a:ext>
            </a:extLst>
          </p:cNvPr>
          <p:cNvSpPr>
            <a:spLocks noGrp="1"/>
          </p:cNvSpPr>
          <p:nvPr>
            <p:ph type="title"/>
          </p:nvPr>
        </p:nvSpPr>
        <p:spPr/>
        <p:txBody>
          <a:bodyPr/>
          <a:lstStyle/>
          <a:p>
            <a:r>
              <a:rPr lang="en-IN" b="1" dirty="0"/>
              <a:t>Methodology and Approach</a:t>
            </a:r>
            <a:br>
              <a:rPr lang="en-IN" dirty="0"/>
            </a:br>
            <a:endParaRPr lang="en-IN" dirty="0"/>
          </a:p>
        </p:txBody>
      </p:sp>
      <p:sp>
        <p:nvSpPr>
          <p:cNvPr id="3" name="Content Placeholder 2">
            <a:extLst>
              <a:ext uri="{FF2B5EF4-FFF2-40B4-BE49-F238E27FC236}">
                <a16:creationId xmlns:a16="http://schemas.microsoft.com/office/drawing/2014/main" id="{522C6B1B-B956-5E71-B96A-1485DB63D1E8}"/>
              </a:ext>
            </a:extLst>
          </p:cNvPr>
          <p:cNvSpPr>
            <a:spLocks noGrp="1"/>
          </p:cNvSpPr>
          <p:nvPr>
            <p:ph idx="1"/>
          </p:nvPr>
        </p:nvSpPr>
        <p:spPr/>
        <p:txBody>
          <a:bodyPr>
            <a:normAutofit/>
          </a:bodyPr>
          <a:lstStyle/>
          <a:p>
            <a:pPr marL="0" indent="0" algn="just">
              <a:buNone/>
            </a:pPr>
            <a:r>
              <a:rPr lang="en-US" sz="2000" b="1" dirty="0"/>
              <a:t>Agile Development Methodology</a:t>
            </a:r>
            <a:endParaRPr lang="en-US" sz="2000" dirty="0"/>
          </a:p>
          <a:p>
            <a:pPr marL="0" indent="0" algn="just">
              <a:buNone/>
            </a:pPr>
            <a:r>
              <a:rPr lang="en-US" sz="1800" dirty="0"/>
              <a:t>The platform was developed using an iterative approach with continuous feedback and improvements.</a:t>
            </a:r>
          </a:p>
          <a:p>
            <a:pPr marL="0" indent="0" algn="just">
              <a:buNone/>
            </a:pPr>
            <a:r>
              <a:rPr lang="en-US" sz="2000" b="1" dirty="0"/>
              <a:t>Technology Integration</a:t>
            </a:r>
            <a:endParaRPr lang="en-US" sz="2000" dirty="0"/>
          </a:p>
          <a:p>
            <a:pPr marL="0" indent="0" algn="just">
              <a:buNone/>
            </a:pPr>
            <a:r>
              <a:rPr lang="en-US" sz="1800" dirty="0"/>
              <a:t>Implemented a user-friendly web platform with scheduling algorithms and secure payment systems.</a:t>
            </a:r>
          </a:p>
          <a:p>
            <a:pPr marL="0" indent="0" algn="just">
              <a:buNone/>
            </a:pPr>
            <a:r>
              <a:rPr lang="en-US" sz="2000" b="1" dirty="0"/>
              <a:t>Data Analysis</a:t>
            </a:r>
            <a:endParaRPr lang="en-US" sz="2000" dirty="0"/>
          </a:p>
          <a:p>
            <a:pPr marL="0" indent="0" algn="just">
              <a:buNone/>
            </a:pPr>
            <a:r>
              <a:rPr lang="en-US" sz="1800" dirty="0"/>
              <a:t>Assessed the specific needs of farmers regarding equipment and rental demand to optimize service offerings.</a:t>
            </a:r>
          </a:p>
          <a:p>
            <a:pPr marL="0" indent="0" algn="just">
              <a:buNone/>
            </a:pPr>
            <a:r>
              <a:rPr lang="en-US" sz="2000" b="1" dirty="0"/>
              <a:t>Community Engagement</a:t>
            </a:r>
            <a:endParaRPr lang="en-US" sz="2000" dirty="0"/>
          </a:p>
          <a:p>
            <a:pPr marL="0" indent="0" algn="just">
              <a:buNone/>
            </a:pPr>
            <a:r>
              <a:rPr lang="en-US" sz="1800" dirty="0"/>
              <a:t>Encouraged farmer participation through training sessions, knowledge-sharing initiatives, and workshops on sustainable farming practices.</a:t>
            </a:r>
          </a:p>
          <a:p>
            <a:pPr marL="0" indent="0" algn="just">
              <a:buNone/>
            </a:pPr>
            <a:endParaRPr lang="en-IN" sz="1800" dirty="0"/>
          </a:p>
        </p:txBody>
      </p:sp>
    </p:spTree>
    <p:extLst>
      <p:ext uri="{BB962C8B-B14F-4D97-AF65-F5344CB8AC3E}">
        <p14:creationId xmlns:p14="http://schemas.microsoft.com/office/powerpoint/2010/main" val="370215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52B9-1D05-94DE-B82F-1AFB72888695}"/>
              </a:ext>
            </a:extLst>
          </p:cNvPr>
          <p:cNvSpPr>
            <a:spLocks noGrp="1"/>
          </p:cNvSpPr>
          <p:nvPr>
            <p:ph type="title"/>
          </p:nvPr>
        </p:nvSpPr>
        <p:spPr/>
        <p:txBody>
          <a:bodyPr/>
          <a:lstStyle/>
          <a:p>
            <a:r>
              <a:rPr lang="en-IN" b="1" dirty="0"/>
              <a:t>Work Flow Diagram </a:t>
            </a:r>
          </a:p>
        </p:txBody>
      </p:sp>
      <p:pic>
        <p:nvPicPr>
          <p:cNvPr id="3" name="Picture 2" descr="Picture 1">
            <a:extLst>
              <a:ext uri="{FF2B5EF4-FFF2-40B4-BE49-F238E27FC236}">
                <a16:creationId xmlns:a16="http://schemas.microsoft.com/office/drawing/2014/main" id="{21BDB0E3-0C22-EF4D-5D9A-7E513DF5DA5E}"/>
              </a:ext>
            </a:extLst>
          </p:cNvPr>
          <p:cNvPicPr>
            <a:picLocks noChangeAspect="1"/>
          </p:cNvPicPr>
          <p:nvPr/>
        </p:nvPicPr>
        <p:blipFill>
          <a:blip r:embed="rId2"/>
          <a:stretch>
            <a:fillRect/>
          </a:stretch>
        </p:blipFill>
        <p:spPr>
          <a:xfrm>
            <a:off x="1219201" y="1690687"/>
            <a:ext cx="9370142" cy="4975584"/>
          </a:xfrm>
          <a:prstGeom prst="rect">
            <a:avLst/>
          </a:prstGeom>
          <a:ln w="12700">
            <a:miter lim="400000"/>
          </a:ln>
        </p:spPr>
      </p:pic>
    </p:spTree>
    <p:extLst>
      <p:ext uri="{BB962C8B-B14F-4D97-AF65-F5344CB8AC3E}">
        <p14:creationId xmlns:p14="http://schemas.microsoft.com/office/powerpoint/2010/main" val="273544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15C2-1D8B-21B4-CC5F-3546ADFE23E5}"/>
              </a:ext>
            </a:extLst>
          </p:cNvPr>
          <p:cNvSpPr>
            <a:spLocks noGrp="1"/>
          </p:cNvSpPr>
          <p:nvPr>
            <p:ph type="title"/>
          </p:nvPr>
        </p:nvSpPr>
        <p:spPr/>
        <p:txBody>
          <a:bodyPr/>
          <a:lstStyle/>
          <a:p>
            <a:r>
              <a:rPr lang="en-IN" b="1" dirty="0"/>
              <a:t>Expected Outcomes and Impact</a:t>
            </a:r>
          </a:p>
        </p:txBody>
      </p:sp>
      <p:sp>
        <p:nvSpPr>
          <p:cNvPr id="3" name="Content Placeholder 2">
            <a:extLst>
              <a:ext uri="{FF2B5EF4-FFF2-40B4-BE49-F238E27FC236}">
                <a16:creationId xmlns:a16="http://schemas.microsoft.com/office/drawing/2014/main" id="{9ACB6D34-4177-F7A9-FF94-2A9EF8BBFA1C}"/>
              </a:ext>
            </a:extLst>
          </p:cNvPr>
          <p:cNvSpPr>
            <a:spLocks noGrp="1"/>
          </p:cNvSpPr>
          <p:nvPr>
            <p:ph sz="half" idx="1"/>
          </p:nvPr>
        </p:nvSpPr>
        <p:spPr>
          <a:xfrm>
            <a:off x="297428" y="1802785"/>
            <a:ext cx="3733800" cy="4351338"/>
          </a:xfrm>
        </p:spPr>
        <p:txBody>
          <a:bodyPr>
            <a:normAutofit/>
          </a:bodyPr>
          <a:lstStyle/>
          <a:p>
            <a:pPr marL="0" indent="0" algn="just">
              <a:buNone/>
            </a:pPr>
            <a:r>
              <a:rPr lang="en-US" sz="2200" b="1" dirty="0"/>
              <a:t>1. Increased Access to Agricultural Equipment</a:t>
            </a:r>
          </a:p>
          <a:p>
            <a:pPr marL="0" indent="0" algn="just">
              <a:buNone/>
            </a:pPr>
            <a:r>
              <a:rPr lang="en-US" sz="1800" dirty="0"/>
              <a:t>Provides small and medium-sized farmers with greater access to essential farm machinery.</a:t>
            </a:r>
          </a:p>
          <a:p>
            <a:pPr marL="0" indent="0" algn="just">
              <a:buNone/>
            </a:pPr>
            <a:r>
              <a:rPr lang="en-US" sz="1800" dirty="0"/>
              <a:t>Reduces dependence on traditional and inefficient farming methods.</a:t>
            </a:r>
          </a:p>
          <a:p>
            <a:pPr marL="0" indent="0" algn="just">
              <a:buNone/>
            </a:pPr>
            <a:r>
              <a:rPr lang="en-US" sz="1800" dirty="0"/>
              <a:t>Enhances mechanization, leading to higher crop yields and efficiency.</a:t>
            </a:r>
          </a:p>
          <a:p>
            <a:pPr marL="0" indent="0" algn="just">
              <a:buNone/>
            </a:pPr>
            <a:endParaRPr lang="en-IN" sz="1800" dirty="0"/>
          </a:p>
        </p:txBody>
      </p:sp>
      <p:sp>
        <p:nvSpPr>
          <p:cNvPr id="4" name="Content Placeholder 3">
            <a:extLst>
              <a:ext uri="{FF2B5EF4-FFF2-40B4-BE49-F238E27FC236}">
                <a16:creationId xmlns:a16="http://schemas.microsoft.com/office/drawing/2014/main" id="{5C941AB7-E57A-4E89-7A02-C36BCEE4DBC3}"/>
              </a:ext>
            </a:extLst>
          </p:cNvPr>
          <p:cNvSpPr>
            <a:spLocks noGrp="1"/>
          </p:cNvSpPr>
          <p:nvPr>
            <p:ph sz="half" idx="2"/>
          </p:nvPr>
        </p:nvSpPr>
        <p:spPr>
          <a:xfrm>
            <a:off x="4451555" y="1802785"/>
            <a:ext cx="3630561" cy="4351338"/>
          </a:xfrm>
        </p:spPr>
        <p:txBody>
          <a:bodyPr>
            <a:normAutofit/>
          </a:bodyPr>
          <a:lstStyle/>
          <a:p>
            <a:pPr marL="0" indent="0" algn="just">
              <a:buNone/>
            </a:pPr>
            <a:r>
              <a:rPr lang="en-US" sz="2200" b="1" dirty="0"/>
              <a:t>2. Cost-Effective Farming</a:t>
            </a:r>
          </a:p>
          <a:p>
            <a:pPr marL="0" indent="0" algn="just">
              <a:buNone/>
            </a:pPr>
            <a:r>
              <a:rPr lang="en-US" sz="1800" dirty="0"/>
              <a:t>Promotes shared access to expensive agricultural equipment, reducing ownership costs.</a:t>
            </a:r>
          </a:p>
          <a:p>
            <a:pPr marL="0" indent="0" algn="just">
              <a:buNone/>
            </a:pPr>
            <a:r>
              <a:rPr lang="en-US" sz="1800" dirty="0"/>
              <a:t>Minimizes operational expenses by optimizing resource utilization.</a:t>
            </a:r>
          </a:p>
          <a:p>
            <a:pPr marL="0" indent="0" algn="just">
              <a:buNone/>
            </a:pPr>
            <a:r>
              <a:rPr lang="en-US" sz="1800" dirty="0"/>
              <a:t>Improves financial sustainability for farmers by lowering upfront investments.</a:t>
            </a:r>
          </a:p>
          <a:p>
            <a:endParaRPr lang="en-IN" dirty="0"/>
          </a:p>
        </p:txBody>
      </p:sp>
      <p:sp>
        <p:nvSpPr>
          <p:cNvPr id="6" name="TextBox 5">
            <a:extLst>
              <a:ext uri="{FF2B5EF4-FFF2-40B4-BE49-F238E27FC236}">
                <a16:creationId xmlns:a16="http://schemas.microsoft.com/office/drawing/2014/main" id="{A47532AF-9C68-80C3-6EC6-F20E92FDF74E}"/>
              </a:ext>
            </a:extLst>
          </p:cNvPr>
          <p:cNvSpPr txBox="1"/>
          <p:nvPr/>
        </p:nvSpPr>
        <p:spPr>
          <a:xfrm>
            <a:off x="8413954" y="1786602"/>
            <a:ext cx="3165985" cy="3816429"/>
          </a:xfrm>
          <a:prstGeom prst="rect">
            <a:avLst/>
          </a:prstGeom>
          <a:noFill/>
        </p:spPr>
        <p:txBody>
          <a:bodyPr wrap="square">
            <a:spAutoFit/>
          </a:bodyPr>
          <a:lstStyle/>
          <a:p>
            <a:pPr algn="just"/>
            <a:r>
              <a:rPr lang="en-US" sz="2200" b="1" dirty="0"/>
              <a:t>3.Community Empowerment</a:t>
            </a:r>
          </a:p>
          <a:p>
            <a:pPr algn="just"/>
            <a:r>
              <a:rPr lang="en-US" dirty="0"/>
              <a:t>Encourages collaboration among farmers, fostering a strong agricultural network.</a:t>
            </a:r>
          </a:p>
          <a:p>
            <a:pPr algn="just"/>
            <a:endParaRPr lang="en-US" dirty="0"/>
          </a:p>
          <a:p>
            <a:pPr algn="just"/>
            <a:r>
              <a:rPr lang="en-US" dirty="0"/>
              <a:t>Facilitates knowledge-sharing on best practices and modern farming techniques.</a:t>
            </a:r>
          </a:p>
          <a:p>
            <a:pPr algn="just"/>
            <a:endParaRPr lang="en-US" dirty="0"/>
          </a:p>
          <a:p>
            <a:pPr algn="just"/>
            <a:r>
              <a:rPr lang="en-US" dirty="0"/>
              <a:t>Strengthens rural economies by improving productivity and market access.</a:t>
            </a:r>
          </a:p>
        </p:txBody>
      </p:sp>
    </p:spTree>
    <p:extLst>
      <p:ext uri="{BB962C8B-B14F-4D97-AF65-F5344CB8AC3E}">
        <p14:creationId xmlns:p14="http://schemas.microsoft.com/office/powerpoint/2010/main" val="17322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F1FA-0868-A8A9-4665-ABA0172308C6}"/>
              </a:ext>
            </a:extLst>
          </p:cNvPr>
          <p:cNvSpPr>
            <a:spLocks noGrp="1"/>
          </p:cNvSpPr>
          <p:nvPr>
            <p:ph type="title"/>
          </p:nvPr>
        </p:nvSpPr>
        <p:spPr/>
        <p:txBody>
          <a:bodyPr/>
          <a:lstStyle/>
          <a:p>
            <a:r>
              <a:rPr lang="en-IN" b="1" dirty="0"/>
              <a:t>Key Project Deliverables</a:t>
            </a:r>
            <a:br>
              <a:rPr lang="en-IN" dirty="0"/>
            </a:br>
            <a:endParaRPr lang="en-IN" dirty="0"/>
          </a:p>
        </p:txBody>
      </p:sp>
      <p:sp>
        <p:nvSpPr>
          <p:cNvPr id="5" name="TextBox 4">
            <a:extLst>
              <a:ext uri="{FF2B5EF4-FFF2-40B4-BE49-F238E27FC236}">
                <a16:creationId xmlns:a16="http://schemas.microsoft.com/office/drawing/2014/main" id="{82D6BC03-F9DC-6E1D-BDDA-CF7FF546FAA3}"/>
              </a:ext>
            </a:extLst>
          </p:cNvPr>
          <p:cNvSpPr txBox="1"/>
          <p:nvPr/>
        </p:nvSpPr>
        <p:spPr>
          <a:xfrm>
            <a:off x="838200" y="1993855"/>
            <a:ext cx="9242322" cy="2123658"/>
          </a:xfrm>
          <a:prstGeom prst="rect">
            <a:avLst/>
          </a:prstGeom>
          <a:noFill/>
        </p:spPr>
        <p:txBody>
          <a:bodyPr wrap="square">
            <a:spAutoFit/>
          </a:bodyPr>
          <a:lstStyle/>
          <a:p>
            <a:pPr algn="just"/>
            <a:r>
              <a:rPr lang="en-US" sz="2200" b="1" dirty="0"/>
              <a:t>Agricultural Equipment Access</a:t>
            </a:r>
            <a:r>
              <a:rPr lang="en-US" sz="2200" dirty="0"/>
              <a:t> – Providing essential farming tools on a rental basis.</a:t>
            </a:r>
          </a:p>
          <a:p>
            <a:pPr algn="just"/>
            <a:r>
              <a:rPr lang="en-US" sz="2200" b="1" dirty="0"/>
              <a:t>Sustainable Farming Practices</a:t>
            </a:r>
            <a:r>
              <a:rPr lang="en-US" sz="2200" dirty="0"/>
              <a:t> – Encouraging environmentally friendly and resource-efficient farming techniques.</a:t>
            </a:r>
          </a:p>
          <a:p>
            <a:pPr algn="just"/>
            <a:r>
              <a:rPr lang="en-US" sz="2200" b="1" dirty="0"/>
              <a:t>Community Engagement</a:t>
            </a:r>
            <a:r>
              <a:rPr lang="en-US" sz="2200" dirty="0"/>
              <a:t> – Conducting training sessions to educate farmers on efficient agricultural practices.</a:t>
            </a:r>
          </a:p>
        </p:txBody>
      </p:sp>
    </p:spTree>
    <p:extLst>
      <p:ext uri="{BB962C8B-B14F-4D97-AF65-F5344CB8AC3E}">
        <p14:creationId xmlns:p14="http://schemas.microsoft.com/office/powerpoint/2010/main" val="1347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D3B2-DF84-E4A7-C923-9CE81A16609D}"/>
              </a:ext>
            </a:extLst>
          </p:cNvPr>
          <p:cNvSpPr>
            <a:spLocks noGrp="1"/>
          </p:cNvSpPr>
          <p:nvPr>
            <p:ph type="title"/>
          </p:nvPr>
        </p:nvSpPr>
        <p:spPr/>
        <p:txBody>
          <a:bodyPr/>
          <a:lstStyle/>
          <a:p>
            <a:r>
              <a:rPr lang="en-IN" b="1" dirty="0"/>
              <a:t>Next Steps and Conclusion</a:t>
            </a:r>
            <a:br>
              <a:rPr lang="en-IN" dirty="0"/>
            </a:br>
            <a:endParaRPr lang="en-IN" dirty="0"/>
          </a:p>
        </p:txBody>
      </p:sp>
      <p:sp>
        <p:nvSpPr>
          <p:cNvPr id="3" name="Content Placeholder 2">
            <a:extLst>
              <a:ext uri="{FF2B5EF4-FFF2-40B4-BE49-F238E27FC236}">
                <a16:creationId xmlns:a16="http://schemas.microsoft.com/office/drawing/2014/main" id="{3F51C7E0-A388-8EDB-4CF2-105E3473EA2A}"/>
              </a:ext>
            </a:extLst>
          </p:cNvPr>
          <p:cNvSpPr>
            <a:spLocks noGrp="1"/>
          </p:cNvSpPr>
          <p:nvPr>
            <p:ph idx="1"/>
          </p:nvPr>
        </p:nvSpPr>
        <p:spPr/>
        <p:txBody>
          <a:bodyPr>
            <a:normAutofit fontScale="62500" lnSpcReduction="20000"/>
          </a:bodyPr>
          <a:lstStyle/>
          <a:p>
            <a:pPr marL="0" indent="0" algn="just">
              <a:buNone/>
            </a:pPr>
            <a:r>
              <a:rPr lang="en-US" sz="3200" b="1" dirty="0"/>
              <a:t>1. Scale and Expand</a:t>
            </a:r>
          </a:p>
          <a:p>
            <a:pPr marL="0" indent="0" algn="just">
              <a:buNone/>
            </a:pPr>
            <a:r>
              <a:rPr lang="en-US" dirty="0"/>
              <a:t>Extend the platform to more rural and semi-urban regions to maximize farmer outreach.</a:t>
            </a:r>
          </a:p>
          <a:p>
            <a:pPr marL="0" indent="0" algn="just">
              <a:buNone/>
            </a:pPr>
            <a:r>
              <a:rPr lang="en-US" dirty="0"/>
              <a:t>Enhance accessibility by integrating multiple regional languages for user-friendly interaction.</a:t>
            </a:r>
          </a:p>
          <a:p>
            <a:pPr marL="0" indent="0" algn="just">
              <a:buNone/>
            </a:pPr>
            <a:r>
              <a:rPr lang="en-US" dirty="0"/>
              <a:t>Develop mobile and offline accessibility features to ensure broader usability.</a:t>
            </a:r>
          </a:p>
          <a:p>
            <a:pPr marL="0" indent="0" algn="just">
              <a:buNone/>
            </a:pPr>
            <a:r>
              <a:rPr lang="en-US" sz="3200" b="1" dirty="0"/>
              <a:t>2. Forge Partnerships</a:t>
            </a:r>
          </a:p>
          <a:p>
            <a:pPr marL="0" indent="0" algn="just">
              <a:buNone/>
            </a:pPr>
            <a:r>
              <a:rPr lang="en-US" dirty="0"/>
              <a:t>Collaborate with agricultural organizations, local authorities, and technology providers to enhance platform efficiency.</a:t>
            </a:r>
          </a:p>
          <a:p>
            <a:pPr marL="0" indent="0" algn="just">
              <a:buNone/>
            </a:pPr>
            <a:r>
              <a:rPr lang="en-US" dirty="0"/>
              <a:t>Establish connections with financial institutions to offer subsidies or loan options for farmers.</a:t>
            </a:r>
          </a:p>
          <a:p>
            <a:pPr marL="0" indent="0" algn="just">
              <a:buNone/>
            </a:pPr>
            <a:r>
              <a:rPr lang="en-US" dirty="0"/>
              <a:t>Engage with research institutions to introduce data-driven insights for better farming practices.</a:t>
            </a:r>
          </a:p>
          <a:p>
            <a:pPr marL="0" indent="0" algn="just">
              <a:buNone/>
            </a:pPr>
            <a:r>
              <a:rPr lang="en-US" sz="3200" b="1" dirty="0"/>
              <a:t>3. Monitor and Evaluate</a:t>
            </a:r>
          </a:p>
          <a:p>
            <a:pPr marL="0" indent="0" algn="just">
              <a:buNone/>
            </a:pPr>
            <a:r>
              <a:rPr lang="en-US" dirty="0"/>
              <a:t>Implement data analytics to track user engagement and identify key areas for improvement.</a:t>
            </a:r>
          </a:p>
          <a:p>
            <a:pPr marL="0" indent="0" algn="just">
              <a:buNone/>
            </a:pPr>
            <a:r>
              <a:rPr lang="en-US" dirty="0"/>
              <a:t>Conduct periodic surveys and feedback sessions to enhance user experience and address challenges.</a:t>
            </a:r>
          </a:p>
          <a:p>
            <a:pPr marL="0" indent="0" algn="just">
              <a:buNone/>
            </a:pPr>
            <a:r>
              <a:rPr lang="en-US" dirty="0"/>
              <a:t>Introduce AI-driven recommendations for equipment usage and farming techniques to optimize agricultural productivity.</a:t>
            </a:r>
          </a:p>
          <a:p>
            <a:pPr marL="0" indent="0" algn="just">
              <a:buNone/>
            </a:pPr>
            <a:endParaRPr lang="en-IN" dirty="0"/>
          </a:p>
        </p:txBody>
      </p:sp>
    </p:spTree>
    <p:extLst>
      <p:ext uri="{BB962C8B-B14F-4D97-AF65-F5344CB8AC3E}">
        <p14:creationId xmlns:p14="http://schemas.microsoft.com/office/powerpoint/2010/main" val="414084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965</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KRISHAK An Integrated Agricultural Equipment Sharing and Resource Optimization Platform for Farmers </vt:lpstr>
      <vt:lpstr>Project Abstract </vt:lpstr>
      <vt:lpstr>Project Goals and Objectives </vt:lpstr>
      <vt:lpstr>Alignment with UN Sustainable Development Goals (SDGs) </vt:lpstr>
      <vt:lpstr>Methodology and Approach </vt:lpstr>
      <vt:lpstr>Work Flow Diagram </vt:lpstr>
      <vt:lpstr>Expected Outcomes and Impact</vt:lpstr>
      <vt:lpstr>Key Project Deliverables </vt:lpstr>
      <vt:lpstr>Next Steps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TUSHTEE SINGH</dc:creator>
  <cp:lastModifiedBy>TUSHTEE SINGH</cp:lastModifiedBy>
  <cp:revision>1</cp:revision>
  <dcterms:created xsi:type="dcterms:W3CDTF">2025-02-18T05:48:10Z</dcterms:created>
  <dcterms:modified xsi:type="dcterms:W3CDTF">2025-02-18T06:28:47Z</dcterms:modified>
</cp:coreProperties>
</file>