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9" r:id="rId7"/>
    <p:sldId id="270" r:id="rId8"/>
    <p:sldId id="271" r:id="rId9"/>
    <p:sldId id="261" r:id="rId10"/>
    <p:sldId id="272" r:id="rId11"/>
    <p:sldId id="273" r:id="rId12"/>
    <p:sldId id="274" r:id="rId13"/>
    <p:sldId id="264" r:id="rId14"/>
    <p:sldId id="266" r:id="rId15"/>
    <p:sldId id="267" r:id="rId16"/>
    <p:sldId id="275" r:id="rId17"/>
    <p:sldId id="276" r:id="rId18"/>
    <p:sldId id="277"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mdpi.com/2073-4433/13/11/1939" TargetMode="External"/><Relationship Id="rId3" Type="http://schemas.openxmlformats.org/officeDocument/2006/relationships/hyperlink" Target="https://www.swpc.noaa.gov/" TargetMode="External"/><Relationship Id="rId7" Type="http://schemas.openxmlformats.org/officeDocument/2006/relationships/hyperlink" Target="https://ieeexplore.ieee.org/document/10005062" TargetMode="External"/><Relationship Id="rId2" Type="http://schemas.openxmlformats.org/officeDocument/2006/relationships/hyperlink" Target="https://omniweb.gsfc.nasa.gov/" TargetMode="External"/><Relationship Id="rId1" Type="http://schemas.openxmlformats.org/officeDocument/2006/relationships/slideLayout" Target="../slideLayouts/slideLayout2.xml"/><Relationship Id="rId6" Type="http://schemas.openxmlformats.org/officeDocument/2006/relationships/hyperlink" Target="https://deepblue.lib.umich.edu/bitstream/handle/2027.42/163558/swe21083_am.pdf?sequence=1" TargetMode="External"/><Relationship Id="rId5" Type="http://schemas.openxmlformats.org/officeDocument/2006/relationships/hyperlink" Target="https://igs.org/data/" TargetMode="External"/><Relationship Id="rId4" Type="http://schemas.openxmlformats.org/officeDocument/2006/relationships/hyperlink" Target="https://wdc.kugi.kyoto-u.ac.jp/wdc/Sec3.html"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sih.gov.in/sih2022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iprofiles.com/profile/2190709?utm_source=mdpi.com&amp;utm_medium=website&amp;utm_campaign=avatar_name" TargetMode="External"/><Relationship Id="rId2" Type="http://schemas.openxmlformats.org/officeDocument/2006/relationships/hyperlink" Target="https://sciprofiles.com/profile/2469629?utm_source=mdpi.com&amp;utm_medium=website&amp;utm_campaign=avatar_na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523999" y="270166"/>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3600" b="1" dirty="0"/>
              <a:t>Project ID: PCS25-19</a:t>
            </a:r>
            <a:br>
              <a:rPr lang="en-IN" sz="3600" b="1" dirty="0"/>
            </a:br>
            <a:r>
              <a:rPr lang="en-US" sz="3600" b="1" dirty="0"/>
              <a:t>Prediction of TEC variations with Artificial Intelligence</a:t>
            </a:r>
            <a:br>
              <a:rPr lang="en-US" sz="3600" b="1" dirty="0"/>
            </a:br>
            <a:r>
              <a:rPr lang="en-US" sz="3600" b="1" dirty="0"/>
              <a:t>using Space Weather Data as input</a:t>
            </a:r>
            <a:endParaRPr lang="en-IN" sz="4900" b="1" dirty="0"/>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380548" y="3602039"/>
            <a:ext cx="9430871" cy="2063656"/>
          </a:xfrm>
        </p:spPr>
        <p:txBody>
          <a:bodyPr>
            <a:normAutofit fontScale="92500" lnSpcReduction="10000"/>
          </a:bodyPr>
          <a:lstStyle/>
          <a:p>
            <a:r>
              <a:rPr lang="en-IN" b="1" dirty="0"/>
              <a:t>Project Members: </a:t>
            </a:r>
            <a:r>
              <a:rPr lang="pt-BR" sz="2400" spc="15" dirty="0">
                <a:latin typeface="Arial MT"/>
                <a:cs typeface="Arial MT"/>
              </a:rPr>
              <a:t>Ananya</a:t>
            </a:r>
            <a:r>
              <a:rPr lang="pt-BR" sz="2400" spc="-110" dirty="0">
                <a:latin typeface="Arial MT"/>
                <a:cs typeface="Arial MT"/>
              </a:rPr>
              <a:t> </a:t>
            </a:r>
            <a:r>
              <a:rPr lang="pt-BR" sz="2400" spc="5" dirty="0">
                <a:latin typeface="Arial MT"/>
                <a:cs typeface="Arial MT"/>
              </a:rPr>
              <a:t>Srivastava</a:t>
            </a:r>
            <a:r>
              <a:rPr lang="pt-BR" sz="2400" spc="-110" dirty="0">
                <a:latin typeface="Arial MT"/>
                <a:cs typeface="Arial MT"/>
              </a:rPr>
              <a:t> </a:t>
            </a:r>
            <a:r>
              <a:rPr lang="pt-BR" sz="2400" spc="10" dirty="0">
                <a:latin typeface="Arial MT"/>
                <a:cs typeface="Arial MT"/>
              </a:rPr>
              <a:t>(2100290120028)</a:t>
            </a:r>
            <a:endParaRPr lang="en-IN" dirty="0"/>
          </a:p>
          <a:p>
            <a:r>
              <a:rPr lang="pt-BR" sz="2400" spc="10" dirty="0">
                <a:latin typeface="Arial MT"/>
                <a:cs typeface="Arial MT"/>
              </a:rPr>
              <a:t>                     Ar</a:t>
            </a:r>
            <a:r>
              <a:rPr lang="pt-BR" sz="2400" spc="40" dirty="0">
                <a:latin typeface="Arial MT"/>
                <a:cs typeface="Arial MT"/>
              </a:rPr>
              <a:t>y</a:t>
            </a:r>
            <a:r>
              <a:rPr lang="pt-BR" sz="2400" spc="15" dirty="0">
                <a:latin typeface="Arial MT"/>
                <a:cs typeface="Arial MT"/>
              </a:rPr>
              <a:t>an</a:t>
            </a:r>
            <a:r>
              <a:rPr lang="pt-BR" sz="2400" spc="-110" dirty="0">
                <a:latin typeface="Arial MT"/>
                <a:cs typeface="Arial MT"/>
              </a:rPr>
              <a:t> </a:t>
            </a:r>
            <a:r>
              <a:rPr lang="pt-BR" sz="2400" spc="15" dirty="0">
                <a:latin typeface="Arial MT"/>
                <a:cs typeface="Arial MT"/>
              </a:rPr>
              <a:t>Ka</a:t>
            </a:r>
            <a:r>
              <a:rPr lang="pt-BR" sz="2400" spc="5" dirty="0">
                <a:latin typeface="Arial MT"/>
                <a:cs typeface="Arial MT"/>
              </a:rPr>
              <a:t>u</a:t>
            </a:r>
            <a:r>
              <a:rPr lang="pt-BR" sz="2400" spc="40" dirty="0">
                <a:latin typeface="Arial MT"/>
                <a:cs typeface="Arial MT"/>
              </a:rPr>
              <a:t>s</a:t>
            </a:r>
            <a:r>
              <a:rPr lang="pt-BR" sz="2400" spc="10" dirty="0">
                <a:latin typeface="Arial MT"/>
                <a:cs typeface="Arial MT"/>
              </a:rPr>
              <a:t>hik</a:t>
            </a:r>
            <a:r>
              <a:rPr lang="pt-BR" sz="2400" spc="-150" dirty="0">
                <a:latin typeface="Arial MT"/>
                <a:cs typeface="Arial MT"/>
              </a:rPr>
              <a:t> </a:t>
            </a:r>
            <a:r>
              <a:rPr lang="pt-BR" sz="2400" spc="10" dirty="0">
                <a:latin typeface="Arial MT"/>
                <a:cs typeface="Arial MT"/>
              </a:rPr>
              <a:t>(22</a:t>
            </a:r>
            <a:r>
              <a:rPr lang="pt-BR" sz="2400" spc="5" dirty="0">
                <a:latin typeface="Arial MT"/>
                <a:cs typeface="Arial MT"/>
              </a:rPr>
              <a:t>0</a:t>
            </a:r>
            <a:r>
              <a:rPr lang="pt-BR" sz="2400" spc="15" dirty="0">
                <a:latin typeface="Arial MT"/>
                <a:cs typeface="Arial MT"/>
              </a:rPr>
              <a:t>02</a:t>
            </a:r>
            <a:r>
              <a:rPr lang="pt-BR" sz="2400" spc="5" dirty="0">
                <a:latin typeface="Arial MT"/>
                <a:cs typeface="Arial MT"/>
              </a:rPr>
              <a:t>9</a:t>
            </a:r>
            <a:r>
              <a:rPr lang="pt-BR" sz="2400" spc="15" dirty="0">
                <a:latin typeface="Arial MT"/>
                <a:cs typeface="Arial MT"/>
              </a:rPr>
              <a:t>01</a:t>
            </a:r>
            <a:r>
              <a:rPr lang="pt-BR" sz="2400" spc="5" dirty="0">
                <a:latin typeface="Arial MT"/>
                <a:cs typeface="Arial MT"/>
              </a:rPr>
              <a:t>2</a:t>
            </a:r>
            <a:r>
              <a:rPr lang="pt-BR" sz="2400" spc="15" dirty="0">
                <a:latin typeface="Arial MT"/>
                <a:cs typeface="Arial MT"/>
              </a:rPr>
              <a:t>90</a:t>
            </a:r>
            <a:r>
              <a:rPr lang="pt-BR" sz="2400" spc="5" dirty="0">
                <a:latin typeface="Arial MT"/>
                <a:cs typeface="Arial MT"/>
              </a:rPr>
              <a:t>0</a:t>
            </a:r>
            <a:r>
              <a:rPr lang="pt-BR" sz="2400" spc="10" dirty="0">
                <a:latin typeface="Arial MT"/>
                <a:cs typeface="Arial MT"/>
              </a:rPr>
              <a:t>6)</a:t>
            </a:r>
          </a:p>
          <a:p>
            <a:r>
              <a:rPr lang="pt-BR" spc="10" dirty="0">
                <a:latin typeface="Arial MT"/>
                <a:cs typeface="Arial MT"/>
              </a:rPr>
              <a:t>               </a:t>
            </a:r>
            <a:r>
              <a:rPr lang="pt-BR" sz="2400" spc="55" dirty="0">
                <a:latin typeface="Arial MT"/>
                <a:cs typeface="Arial MT"/>
              </a:rPr>
              <a:t>M</a:t>
            </a:r>
            <a:r>
              <a:rPr lang="pt-BR" sz="2400" spc="10" dirty="0">
                <a:latin typeface="Arial MT"/>
                <a:cs typeface="Arial MT"/>
              </a:rPr>
              <a:t>a</a:t>
            </a:r>
            <a:r>
              <a:rPr lang="pt-BR" sz="2400" spc="5" dirty="0">
                <a:latin typeface="Arial MT"/>
                <a:cs typeface="Arial MT"/>
              </a:rPr>
              <a:t>n</a:t>
            </a:r>
            <a:r>
              <a:rPr lang="pt-BR" sz="2400" spc="10" dirty="0">
                <a:latin typeface="Arial MT"/>
                <a:cs typeface="Arial MT"/>
              </a:rPr>
              <a:t>a</a:t>
            </a:r>
            <a:r>
              <a:rPr lang="pt-BR" sz="2400" spc="15" dirty="0">
                <a:latin typeface="Arial MT"/>
                <a:cs typeface="Arial MT"/>
              </a:rPr>
              <a:t>s</a:t>
            </a:r>
            <a:r>
              <a:rPr lang="pt-BR" sz="2400" spc="-155" dirty="0">
                <a:latin typeface="Arial MT"/>
                <a:cs typeface="Arial MT"/>
              </a:rPr>
              <a:t> </a:t>
            </a:r>
            <a:r>
              <a:rPr lang="pt-BR" sz="2400" spc="50" dirty="0">
                <a:latin typeface="Arial MT"/>
                <a:cs typeface="Arial MT"/>
              </a:rPr>
              <a:t>R</a:t>
            </a:r>
            <a:r>
              <a:rPr lang="pt-BR" sz="2400" spc="10" dirty="0">
                <a:latin typeface="Arial MT"/>
                <a:cs typeface="Arial MT"/>
              </a:rPr>
              <a:t>a</a:t>
            </a:r>
            <a:r>
              <a:rPr lang="pt-BR" sz="2400" spc="5" dirty="0">
                <a:latin typeface="Arial MT"/>
                <a:cs typeface="Arial MT"/>
              </a:rPr>
              <a:t>i</a:t>
            </a:r>
            <a:r>
              <a:rPr lang="pt-BR" sz="2400" spc="-40" dirty="0">
                <a:latin typeface="Arial MT"/>
                <a:cs typeface="Arial MT"/>
              </a:rPr>
              <a:t> </a:t>
            </a:r>
            <a:r>
              <a:rPr lang="pt-BR" sz="2400" spc="10" dirty="0">
                <a:latin typeface="Arial MT"/>
                <a:cs typeface="Arial MT"/>
              </a:rPr>
              <a:t>(2</a:t>
            </a:r>
            <a:r>
              <a:rPr lang="pt-BR" sz="2400" spc="5" dirty="0">
                <a:latin typeface="Arial MT"/>
                <a:cs typeface="Arial MT"/>
              </a:rPr>
              <a:t>1</a:t>
            </a:r>
            <a:r>
              <a:rPr lang="pt-BR" sz="2400" spc="10" dirty="0">
                <a:latin typeface="Arial MT"/>
                <a:cs typeface="Arial MT"/>
              </a:rPr>
              <a:t>0</a:t>
            </a:r>
            <a:r>
              <a:rPr lang="pt-BR" sz="2400" spc="5" dirty="0">
                <a:latin typeface="Arial MT"/>
                <a:cs typeface="Arial MT"/>
              </a:rPr>
              <a:t>0</a:t>
            </a:r>
            <a:r>
              <a:rPr lang="pt-BR" sz="2400" spc="10" dirty="0">
                <a:latin typeface="Arial MT"/>
                <a:cs typeface="Arial MT"/>
              </a:rPr>
              <a:t>2</a:t>
            </a:r>
            <a:r>
              <a:rPr lang="pt-BR" sz="2400" spc="5" dirty="0">
                <a:latin typeface="Arial MT"/>
                <a:cs typeface="Arial MT"/>
              </a:rPr>
              <a:t>9</a:t>
            </a:r>
            <a:r>
              <a:rPr lang="pt-BR" sz="2400" spc="10" dirty="0">
                <a:latin typeface="Arial MT"/>
                <a:cs typeface="Arial MT"/>
              </a:rPr>
              <a:t>0</a:t>
            </a:r>
            <a:r>
              <a:rPr lang="pt-BR" sz="2400" spc="5" dirty="0">
                <a:latin typeface="Arial MT"/>
                <a:cs typeface="Arial MT"/>
              </a:rPr>
              <a:t>1</a:t>
            </a:r>
            <a:r>
              <a:rPr lang="pt-BR" sz="2400" spc="10" dirty="0">
                <a:latin typeface="Arial MT"/>
                <a:cs typeface="Arial MT"/>
              </a:rPr>
              <a:t>2</a:t>
            </a:r>
            <a:r>
              <a:rPr lang="pt-BR" sz="2400" spc="5" dirty="0">
                <a:latin typeface="Arial MT"/>
                <a:cs typeface="Arial MT"/>
              </a:rPr>
              <a:t>0</a:t>
            </a:r>
            <a:r>
              <a:rPr lang="pt-BR" sz="2400" spc="10" dirty="0">
                <a:latin typeface="Arial MT"/>
                <a:cs typeface="Arial MT"/>
              </a:rPr>
              <a:t>1</a:t>
            </a:r>
            <a:r>
              <a:rPr lang="pt-BR" sz="2400" spc="5" dirty="0">
                <a:latin typeface="Arial MT"/>
                <a:cs typeface="Arial MT"/>
              </a:rPr>
              <a:t>0</a:t>
            </a:r>
            <a:r>
              <a:rPr lang="pt-BR" sz="2400" spc="10" dirty="0">
                <a:latin typeface="Arial MT"/>
                <a:cs typeface="Arial MT"/>
              </a:rPr>
              <a:t>0)</a:t>
            </a:r>
          </a:p>
          <a:p>
            <a:endParaRPr lang="en-IN" dirty="0"/>
          </a:p>
          <a:p>
            <a:r>
              <a:rPr lang="en-IN" b="1" dirty="0"/>
              <a:t>Guide Name</a:t>
            </a:r>
            <a:r>
              <a:rPr lang="en-IN" dirty="0"/>
              <a:t>: </a:t>
            </a:r>
            <a:r>
              <a:rPr lang="en-US" sz="2400" spc="-5" dirty="0">
                <a:cs typeface="Arial MT"/>
              </a:rPr>
              <a:t>Dr.</a:t>
            </a:r>
            <a:r>
              <a:rPr lang="en-US" sz="2400" spc="-140" dirty="0">
                <a:cs typeface="Arial MT"/>
              </a:rPr>
              <a:t> </a:t>
            </a:r>
            <a:r>
              <a:rPr lang="en-US" sz="2400" spc="10" dirty="0">
                <a:cs typeface="Arial MT"/>
              </a:rPr>
              <a:t>Harsh</a:t>
            </a:r>
            <a:r>
              <a:rPr lang="en-US" sz="2400" spc="-35" dirty="0">
                <a:cs typeface="Arial MT"/>
              </a:rPr>
              <a:t> </a:t>
            </a:r>
            <a:r>
              <a:rPr lang="en-US" sz="2400" spc="15" dirty="0">
                <a:cs typeface="Arial MT"/>
              </a:rPr>
              <a:t>Khatter</a:t>
            </a:r>
            <a:r>
              <a:rPr lang="en-US" sz="2400" spc="-185" dirty="0">
                <a:cs typeface="Arial MT"/>
              </a:rPr>
              <a:t> </a:t>
            </a:r>
            <a:r>
              <a:rPr lang="en-US" sz="2400" spc="20" dirty="0">
                <a:cs typeface="Arial MT"/>
              </a:rPr>
              <a:t>(</a:t>
            </a:r>
            <a:r>
              <a:rPr lang="en-US" spc="20" dirty="0">
                <a:cs typeface="Arial MT"/>
              </a:rPr>
              <a:t>Associate Professor</a:t>
            </a:r>
            <a:r>
              <a:rPr lang="en-US" sz="2400" spc="25" dirty="0">
                <a:cs typeface="Arial MT"/>
              </a:rPr>
              <a:t>)</a:t>
            </a:r>
          </a:p>
          <a:p>
            <a:endParaRPr lang="en-IN" dirty="0"/>
          </a:p>
        </p:txBody>
      </p:sp>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grpSp>
        <p:nvGrpSpPr>
          <p:cNvPr id="6" name="Group 13">
            <a:extLst>
              <a:ext uri="{FF2B5EF4-FFF2-40B4-BE49-F238E27FC236}">
                <a16:creationId xmlns:a16="http://schemas.microsoft.com/office/drawing/2014/main" id="{92968C30-65F1-7073-9FAF-B9DC6EE1DFF2}"/>
              </a:ext>
            </a:extLst>
          </p:cNvPr>
          <p:cNvGrpSpPr/>
          <p:nvPr/>
        </p:nvGrpSpPr>
        <p:grpSpPr>
          <a:xfrm>
            <a:off x="0" y="144834"/>
            <a:ext cx="12192000" cy="1534676"/>
            <a:chOff x="0" y="0"/>
            <a:chExt cx="24105836" cy="2351546"/>
          </a:xfrm>
        </p:grpSpPr>
        <p:sp>
          <p:nvSpPr>
            <p:cNvPr id="9" name="Freeform 14">
              <a:extLst>
                <a:ext uri="{FF2B5EF4-FFF2-40B4-BE49-F238E27FC236}">
                  <a16:creationId xmlns:a16="http://schemas.microsoft.com/office/drawing/2014/main" id="{07097C94-9AC2-723C-0993-C0B965A07733}"/>
                </a:ext>
              </a:extLst>
            </p:cNvPr>
            <p:cNvSpPr/>
            <p:nvPr/>
          </p:nvSpPr>
          <p:spPr>
            <a:xfrm>
              <a:off x="0" y="0"/>
              <a:ext cx="24105770" cy="2351525"/>
            </a:xfrm>
            <a:custGeom>
              <a:avLst/>
              <a:gdLst/>
              <a:ahLst/>
              <a:cxnLst/>
              <a:rect l="l" t="t" r="r" b="b"/>
              <a:pathLst>
                <a:path w="24105770" h="2351525">
                  <a:moveTo>
                    <a:pt x="0" y="0"/>
                  </a:moveTo>
                  <a:lnTo>
                    <a:pt x="24105770" y="0"/>
                  </a:lnTo>
                  <a:lnTo>
                    <a:pt x="24105770" y="2351525"/>
                  </a:lnTo>
                  <a:lnTo>
                    <a:pt x="0" y="2351525"/>
                  </a:lnTo>
                  <a:lnTo>
                    <a:pt x="0" y="0"/>
                  </a:lnTo>
                  <a:close/>
                </a:path>
              </a:pathLst>
            </a:custGeom>
            <a:blipFill>
              <a:blip r:embed="rId2"/>
              <a:stretch>
                <a:fillRect t="-2395" b="-2396"/>
              </a:stretch>
            </a:blipFill>
          </p:spPr>
        </p:sp>
      </p:gr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A6B1-0D39-EA4E-2173-DDDA5A922733}"/>
              </a:ext>
            </a:extLst>
          </p:cNvPr>
          <p:cNvSpPr>
            <a:spLocks noGrp="1"/>
          </p:cNvSpPr>
          <p:nvPr>
            <p:ph type="title"/>
          </p:nvPr>
        </p:nvSpPr>
        <p:spPr/>
        <p:txBody>
          <a:bodyPr/>
          <a:lstStyle/>
          <a:p>
            <a:r>
              <a:rPr lang="en-US" b="1" dirty="0"/>
              <a:t>Alignment with UN Sustainable Development Goals (SDGs)</a:t>
            </a:r>
            <a:endParaRPr lang="en-IN" b="1" dirty="0"/>
          </a:p>
        </p:txBody>
      </p:sp>
      <p:sp>
        <p:nvSpPr>
          <p:cNvPr id="4" name="Rectangle 1">
            <a:extLst>
              <a:ext uri="{FF2B5EF4-FFF2-40B4-BE49-F238E27FC236}">
                <a16:creationId xmlns:a16="http://schemas.microsoft.com/office/drawing/2014/main" id="{EA11C0D2-267B-C68E-A6BE-3B63302FF906}"/>
              </a:ext>
            </a:extLst>
          </p:cNvPr>
          <p:cNvSpPr>
            <a:spLocks noGrp="1" noChangeArrowheads="1"/>
          </p:cNvSpPr>
          <p:nvPr>
            <p:ph idx="1"/>
          </p:nvPr>
        </p:nvSpPr>
        <p:spPr bwMode="auto">
          <a:xfrm>
            <a:off x="838200" y="1877637"/>
            <a:ext cx="114345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SDG 9: Industry, Innovation, and Infrastructure</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Enhances infrastructure reliability through improved satellite communication and navigation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SDG 13: Climate Action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Supports understanding and mitigation of space weather impacts on the environment and technology.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SDG 4: Quality Education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Promotes research and innovation in geospatial and environmental sciences for academic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SDG 17: Partnerships for the Goals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Encourages collaboration between research institutions and industries to advance space weather forecasting.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SDG 7: Affordable and Clean Energy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Contributes to energy efficiency by ensuring uninterrupted satellite-based energy grid monitoring.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742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FD0A-5811-0DDC-815F-AEB34D17E055}"/>
              </a:ext>
            </a:extLst>
          </p:cNvPr>
          <p:cNvSpPr>
            <a:spLocks noGrp="1"/>
          </p:cNvSpPr>
          <p:nvPr>
            <p:ph type="title"/>
          </p:nvPr>
        </p:nvSpPr>
        <p:spPr>
          <a:xfrm>
            <a:off x="398930" y="266513"/>
            <a:ext cx="10515600" cy="1325563"/>
          </a:xfrm>
        </p:spPr>
        <p:txBody>
          <a:bodyPr/>
          <a:lstStyle/>
          <a:p>
            <a:r>
              <a:rPr lang="en-US" b="1" dirty="0"/>
              <a:t>Patent Status: Published</a:t>
            </a:r>
            <a:endParaRPr lang="en-IN" b="1" dirty="0"/>
          </a:p>
        </p:txBody>
      </p:sp>
      <p:pic>
        <p:nvPicPr>
          <p:cNvPr id="1026" name="Picture 2">
            <a:extLst>
              <a:ext uri="{FF2B5EF4-FFF2-40B4-BE49-F238E27FC236}">
                <a16:creationId xmlns:a16="http://schemas.microsoft.com/office/drawing/2014/main" id="{269DE6BC-9690-D124-F299-56359A7199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5294" y="1391870"/>
            <a:ext cx="7440706" cy="534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8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CE49-5070-2798-ED46-B2AD38A49017}"/>
              </a:ext>
            </a:extLst>
          </p:cNvPr>
          <p:cNvSpPr>
            <a:spLocks noGrp="1"/>
          </p:cNvSpPr>
          <p:nvPr>
            <p:ph type="title"/>
          </p:nvPr>
        </p:nvSpPr>
        <p:spPr/>
        <p:txBody>
          <a:bodyPr/>
          <a:lstStyle/>
          <a:p>
            <a:r>
              <a:rPr lang="en-US" b="1" dirty="0"/>
              <a:t>Research Paper: Accepted</a:t>
            </a:r>
            <a:endParaRPr lang="en-IN" b="1" dirty="0"/>
          </a:p>
        </p:txBody>
      </p:sp>
      <p:pic>
        <p:nvPicPr>
          <p:cNvPr id="7" name="Image 10">
            <a:extLst>
              <a:ext uri="{FF2B5EF4-FFF2-40B4-BE49-F238E27FC236}">
                <a16:creationId xmlns:a16="http://schemas.microsoft.com/office/drawing/2014/main" id="{E4C991E5-4610-AE97-B9D9-6D49226DACD5}"/>
              </a:ext>
            </a:extLst>
          </p:cNvPr>
          <p:cNvPicPr>
            <a:picLocks/>
          </p:cNvPicPr>
          <p:nvPr/>
        </p:nvPicPr>
        <p:blipFill>
          <a:blip r:embed="rId2" cstate="print"/>
          <a:stretch>
            <a:fillRect/>
          </a:stretch>
        </p:blipFill>
        <p:spPr>
          <a:xfrm>
            <a:off x="4861261" y="1690688"/>
            <a:ext cx="2469478" cy="4498151"/>
          </a:xfrm>
          <a:prstGeom prst="rect">
            <a:avLst/>
          </a:prstGeom>
        </p:spPr>
      </p:pic>
    </p:spTree>
    <p:extLst>
      <p:ext uri="{BB962C8B-B14F-4D97-AF65-F5344CB8AC3E}">
        <p14:creationId xmlns:p14="http://schemas.microsoft.com/office/powerpoint/2010/main" val="588646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b="1"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a:xfrm>
            <a:off x="838200" y="1596792"/>
            <a:ext cx="10515600" cy="1052046"/>
          </a:xfrm>
        </p:spPr>
        <p:txBody>
          <a:bodyPr>
            <a:normAutofit/>
          </a:bodyPr>
          <a:lstStyle/>
          <a:p>
            <a:pPr marL="0" indent="0">
              <a:buNone/>
            </a:pPr>
            <a:r>
              <a:rPr lang="en-US" dirty="0"/>
              <a:t>Our project is completed and the progress is reflected in the screenshots provided below.</a:t>
            </a:r>
            <a:endParaRPr lang="en-IN" dirty="0"/>
          </a:p>
        </p:txBody>
      </p:sp>
      <p:grpSp>
        <p:nvGrpSpPr>
          <p:cNvPr id="4" name="object 3">
            <a:extLst>
              <a:ext uri="{FF2B5EF4-FFF2-40B4-BE49-F238E27FC236}">
                <a16:creationId xmlns:a16="http://schemas.microsoft.com/office/drawing/2014/main" id="{82F2F235-B58B-A993-98A5-EA8478C1D5C3}"/>
              </a:ext>
            </a:extLst>
          </p:cNvPr>
          <p:cNvGrpSpPr/>
          <p:nvPr/>
        </p:nvGrpSpPr>
        <p:grpSpPr>
          <a:xfrm>
            <a:off x="1389529" y="2554941"/>
            <a:ext cx="9040906" cy="4150659"/>
            <a:chOff x="1266825" y="2152649"/>
            <a:chExt cx="10925175" cy="4705350"/>
          </a:xfrm>
        </p:grpSpPr>
        <p:pic>
          <p:nvPicPr>
            <p:cNvPr id="5" name="object 4">
              <a:extLst>
                <a:ext uri="{FF2B5EF4-FFF2-40B4-BE49-F238E27FC236}">
                  <a16:creationId xmlns:a16="http://schemas.microsoft.com/office/drawing/2014/main" id="{887F0F03-BD34-A218-B48A-0CFB4BF00704}"/>
                </a:ext>
              </a:extLst>
            </p:cNvPr>
            <p:cNvPicPr/>
            <p:nvPr/>
          </p:nvPicPr>
          <p:blipFill>
            <a:blip r:embed="rId2" cstate="print"/>
            <a:stretch>
              <a:fillRect/>
            </a:stretch>
          </p:blipFill>
          <p:spPr>
            <a:xfrm>
              <a:off x="5857002" y="3400798"/>
              <a:ext cx="6334997" cy="3457200"/>
            </a:xfrm>
            <a:prstGeom prst="rect">
              <a:avLst/>
            </a:prstGeom>
          </p:spPr>
        </p:pic>
        <p:pic>
          <p:nvPicPr>
            <p:cNvPr id="6" name="object 5">
              <a:extLst>
                <a:ext uri="{FF2B5EF4-FFF2-40B4-BE49-F238E27FC236}">
                  <a16:creationId xmlns:a16="http://schemas.microsoft.com/office/drawing/2014/main" id="{5322E925-890A-9208-86E2-E9452B58220D}"/>
                </a:ext>
              </a:extLst>
            </p:cNvPr>
            <p:cNvPicPr/>
            <p:nvPr/>
          </p:nvPicPr>
          <p:blipFill>
            <a:blip r:embed="rId3" cstate="print"/>
            <a:stretch>
              <a:fillRect/>
            </a:stretch>
          </p:blipFill>
          <p:spPr>
            <a:xfrm>
              <a:off x="1266825" y="2152649"/>
              <a:ext cx="9658350" cy="4705348"/>
            </a:xfrm>
            <a:prstGeom prst="rect">
              <a:avLst/>
            </a:prstGeom>
          </p:spPr>
        </p:pic>
      </p:grpSp>
    </p:spTree>
    <p:extLst>
      <p:ext uri="{BB962C8B-B14F-4D97-AF65-F5344CB8AC3E}">
        <p14:creationId xmlns:p14="http://schemas.microsoft.com/office/powerpoint/2010/main" val="1681855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66A6A2-BDA0-3EFA-BF18-69C5F1F8D9AE}"/>
              </a:ext>
            </a:extLst>
          </p:cNvPr>
          <p:cNvSpPr>
            <a:spLocks noGrp="1"/>
          </p:cNvSpPr>
          <p:nvPr>
            <p:ph type="title"/>
          </p:nvPr>
        </p:nvSpPr>
        <p:spPr/>
        <p:txBody>
          <a:bodyPr/>
          <a:lstStyle/>
          <a:p>
            <a:endParaRPr lang="en-IN"/>
          </a:p>
        </p:txBody>
      </p:sp>
      <p:sp>
        <p:nvSpPr>
          <p:cNvPr id="8" name="Content Placeholder 7">
            <a:extLst>
              <a:ext uri="{FF2B5EF4-FFF2-40B4-BE49-F238E27FC236}">
                <a16:creationId xmlns:a16="http://schemas.microsoft.com/office/drawing/2014/main" id="{CBB542B6-A9A5-133C-90EB-ECE8AC4B90BD}"/>
              </a:ext>
            </a:extLst>
          </p:cNvPr>
          <p:cNvSpPr>
            <a:spLocks noGrp="1"/>
          </p:cNvSpPr>
          <p:nvPr>
            <p:ph idx="1"/>
          </p:nvPr>
        </p:nvSpPr>
        <p:spPr/>
        <p:txBody>
          <a:bodyPr/>
          <a:lstStyle/>
          <a:p>
            <a:endParaRPr lang="en-IN"/>
          </a:p>
        </p:txBody>
      </p:sp>
      <p:grpSp>
        <p:nvGrpSpPr>
          <p:cNvPr id="4" name="object 3">
            <a:extLst>
              <a:ext uri="{FF2B5EF4-FFF2-40B4-BE49-F238E27FC236}">
                <a16:creationId xmlns:a16="http://schemas.microsoft.com/office/drawing/2014/main" id="{9A94E31A-9587-C260-8C43-B85B1817E065}"/>
              </a:ext>
            </a:extLst>
          </p:cNvPr>
          <p:cNvGrpSpPr/>
          <p:nvPr/>
        </p:nvGrpSpPr>
        <p:grpSpPr>
          <a:xfrm>
            <a:off x="838200" y="778575"/>
            <a:ext cx="11599770" cy="5300850"/>
            <a:chOff x="1304925" y="2152649"/>
            <a:chExt cx="10887075" cy="4705350"/>
          </a:xfrm>
        </p:grpSpPr>
        <p:pic>
          <p:nvPicPr>
            <p:cNvPr id="5" name="object 4">
              <a:extLst>
                <a:ext uri="{FF2B5EF4-FFF2-40B4-BE49-F238E27FC236}">
                  <a16:creationId xmlns:a16="http://schemas.microsoft.com/office/drawing/2014/main" id="{B0FB4FB6-5A89-FA13-9628-0D295C390C97}"/>
                </a:ext>
              </a:extLst>
            </p:cNvPr>
            <p:cNvPicPr/>
            <p:nvPr/>
          </p:nvPicPr>
          <p:blipFill>
            <a:blip r:embed="rId2" cstate="print"/>
            <a:stretch>
              <a:fillRect/>
            </a:stretch>
          </p:blipFill>
          <p:spPr>
            <a:xfrm>
              <a:off x="5857002" y="3400798"/>
              <a:ext cx="6334997" cy="3457200"/>
            </a:xfrm>
            <a:prstGeom prst="rect">
              <a:avLst/>
            </a:prstGeom>
          </p:spPr>
        </p:pic>
        <p:pic>
          <p:nvPicPr>
            <p:cNvPr id="6" name="object 5">
              <a:extLst>
                <a:ext uri="{FF2B5EF4-FFF2-40B4-BE49-F238E27FC236}">
                  <a16:creationId xmlns:a16="http://schemas.microsoft.com/office/drawing/2014/main" id="{B05E6E57-5F7F-F4A2-9A7E-F197CC4E701B}"/>
                </a:ext>
              </a:extLst>
            </p:cNvPr>
            <p:cNvPicPr/>
            <p:nvPr/>
          </p:nvPicPr>
          <p:blipFill>
            <a:blip r:embed="rId3" cstate="print"/>
            <a:stretch>
              <a:fillRect/>
            </a:stretch>
          </p:blipFill>
          <p:spPr>
            <a:xfrm>
              <a:off x="1304925" y="2152649"/>
              <a:ext cx="9582150" cy="4705348"/>
            </a:xfrm>
            <a:prstGeom prst="rect">
              <a:avLst/>
            </a:prstGeom>
          </p:spPr>
        </p:pic>
      </p:grpSp>
    </p:spTree>
    <p:extLst>
      <p:ext uri="{BB962C8B-B14F-4D97-AF65-F5344CB8AC3E}">
        <p14:creationId xmlns:p14="http://schemas.microsoft.com/office/powerpoint/2010/main" val="91879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D1AC0-4C54-4DE1-4478-F90A995D63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053D8D-700C-6C4A-1139-D18B91DFC77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083C882-8177-B421-54C5-FF86F3B2F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75" y="766204"/>
            <a:ext cx="10997850" cy="5361452"/>
          </a:xfrm>
          <a:prstGeom prst="rect">
            <a:avLst/>
          </a:prstGeom>
        </p:spPr>
      </p:pic>
    </p:spTree>
    <p:extLst>
      <p:ext uri="{BB962C8B-B14F-4D97-AF65-F5344CB8AC3E}">
        <p14:creationId xmlns:p14="http://schemas.microsoft.com/office/powerpoint/2010/main" val="959394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B66D-5B26-C39D-8898-4CE62AC050FE}"/>
              </a:ext>
            </a:extLst>
          </p:cNvPr>
          <p:cNvSpPr>
            <a:spLocks noGrp="1"/>
          </p:cNvSpPr>
          <p:nvPr>
            <p:ph type="title"/>
          </p:nvPr>
        </p:nvSpPr>
        <p:spPr/>
        <p:txBody>
          <a:bodyPr/>
          <a:lstStyle/>
          <a:p>
            <a:r>
              <a:rPr lang="en-IN" dirty="0"/>
              <a:t> Yukti Portal Proof</a:t>
            </a:r>
          </a:p>
        </p:txBody>
      </p:sp>
      <p:pic>
        <p:nvPicPr>
          <p:cNvPr id="9" name="Content Placeholder 8">
            <a:extLst>
              <a:ext uri="{FF2B5EF4-FFF2-40B4-BE49-F238E27FC236}">
                <a16:creationId xmlns:a16="http://schemas.microsoft.com/office/drawing/2014/main" id="{E12337C9-D434-DAD6-91DD-C4C5A4A302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8697" y="1825625"/>
            <a:ext cx="9634605" cy="4351338"/>
          </a:xfrm>
        </p:spPr>
      </p:pic>
    </p:spTree>
    <p:extLst>
      <p:ext uri="{BB962C8B-B14F-4D97-AF65-F5344CB8AC3E}">
        <p14:creationId xmlns:p14="http://schemas.microsoft.com/office/powerpoint/2010/main" val="20330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4135-D587-AC5B-EA8A-7729280CA6A0}"/>
              </a:ext>
            </a:extLst>
          </p:cNvPr>
          <p:cNvSpPr>
            <a:spLocks noGrp="1"/>
          </p:cNvSpPr>
          <p:nvPr>
            <p:ph type="title"/>
          </p:nvPr>
        </p:nvSpPr>
        <p:spPr/>
        <p:txBody>
          <a:bodyPr/>
          <a:lstStyle/>
          <a:p>
            <a:r>
              <a:rPr lang="en-IN" dirty="0"/>
              <a:t> Yukti Portal Proof</a:t>
            </a:r>
          </a:p>
        </p:txBody>
      </p:sp>
      <p:pic>
        <p:nvPicPr>
          <p:cNvPr id="9" name="Content Placeholder 8">
            <a:extLst>
              <a:ext uri="{FF2B5EF4-FFF2-40B4-BE49-F238E27FC236}">
                <a16:creationId xmlns:a16="http://schemas.microsoft.com/office/drawing/2014/main" id="{3E659598-17DC-FB34-B72B-358BCA266D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221" y="1825625"/>
            <a:ext cx="8279557" cy="4351338"/>
          </a:xfrm>
        </p:spPr>
      </p:pic>
    </p:spTree>
    <p:extLst>
      <p:ext uri="{BB962C8B-B14F-4D97-AF65-F5344CB8AC3E}">
        <p14:creationId xmlns:p14="http://schemas.microsoft.com/office/powerpoint/2010/main" val="284078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5F1B-4C7A-FE99-4C88-CD9E0AB25CF4}"/>
              </a:ext>
            </a:extLst>
          </p:cNvPr>
          <p:cNvSpPr>
            <a:spLocks noGrp="1"/>
          </p:cNvSpPr>
          <p:nvPr>
            <p:ph type="title"/>
          </p:nvPr>
        </p:nvSpPr>
        <p:spPr/>
        <p:txBody>
          <a:bodyPr/>
          <a:lstStyle/>
          <a:p>
            <a:r>
              <a:rPr lang="en-IN" dirty="0"/>
              <a:t> Yukti Portal Proof</a:t>
            </a:r>
          </a:p>
        </p:txBody>
      </p:sp>
      <p:pic>
        <p:nvPicPr>
          <p:cNvPr id="9" name="Content Placeholder 8">
            <a:extLst>
              <a:ext uri="{FF2B5EF4-FFF2-40B4-BE49-F238E27FC236}">
                <a16:creationId xmlns:a16="http://schemas.microsoft.com/office/drawing/2014/main" id="{310B5D3E-2CDD-886B-C4F6-5A70393DBC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899" y="1932284"/>
            <a:ext cx="10402201" cy="4138019"/>
          </a:xfrm>
        </p:spPr>
      </p:pic>
    </p:spTree>
    <p:extLst>
      <p:ext uri="{BB962C8B-B14F-4D97-AF65-F5344CB8AC3E}">
        <p14:creationId xmlns:p14="http://schemas.microsoft.com/office/powerpoint/2010/main" val="4012103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b="1"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lnSpcReduction="10000"/>
          </a:bodyPr>
          <a:lstStyle/>
          <a:p>
            <a:pPr marL="241300" indent="-228600">
              <a:lnSpc>
                <a:spcPct val="100000"/>
              </a:lnSpc>
              <a:spcBef>
                <a:spcPts val="1320"/>
              </a:spcBef>
              <a:buClr>
                <a:srgbClr val="000000"/>
              </a:buClr>
              <a:buFont typeface="Arial MT"/>
              <a:buChar char="•"/>
              <a:tabLst>
                <a:tab pos="240665" algn="l"/>
                <a:tab pos="241300" algn="l"/>
              </a:tabLst>
            </a:pPr>
            <a:r>
              <a:rPr lang="en-IN" sz="2800" u="sng" spc="-100" dirty="0">
                <a:solidFill>
                  <a:srgbClr val="94805A"/>
                </a:solidFill>
                <a:uFill>
                  <a:solidFill>
                    <a:srgbClr val="94805A"/>
                  </a:solidFill>
                </a:uFill>
                <a:latin typeface="Verdana"/>
                <a:cs typeface="Verdana"/>
                <a:hlinkClick r:id="rId2"/>
              </a:rPr>
              <a:t>https://omniweb.gsfc.nasa.gov/</a:t>
            </a:r>
            <a:endParaRPr lang="en-IN" sz="2800" dirty="0">
              <a:latin typeface="Verdana"/>
              <a:cs typeface="Verdana"/>
            </a:endParaRPr>
          </a:p>
          <a:p>
            <a:pPr marL="241300" indent="-228600">
              <a:lnSpc>
                <a:spcPct val="100000"/>
              </a:lnSpc>
              <a:spcBef>
                <a:spcPts val="1220"/>
              </a:spcBef>
              <a:buClr>
                <a:srgbClr val="000000"/>
              </a:buClr>
              <a:buFont typeface="Arial MT"/>
              <a:buChar char="•"/>
              <a:tabLst>
                <a:tab pos="240665" algn="l"/>
                <a:tab pos="241300" algn="l"/>
              </a:tabLst>
            </a:pPr>
            <a:r>
              <a:rPr lang="en-IN" sz="2800" u="sng" spc="-100" dirty="0">
                <a:solidFill>
                  <a:srgbClr val="94805A"/>
                </a:solidFill>
                <a:uFill>
                  <a:solidFill>
                    <a:srgbClr val="94805A"/>
                  </a:solidFill>
                </a:uFill>
                <a:latin typeface="Verdana"/>
                <a:cs typeface="Verdana"/>
                <a:hlinkClick r:id="rId3"/>
              </a:rPr>
              <a:t>https://www.swpc.noaa.gov/</a:t>
            </a:r>
            <a:endParaRPr lang="en-IN" sz="2800" dirty="0">
              <a:latin typeface="Verdana"/>
              <a:cs typeface="Verdana"/>
            </a:endParaRPr>
          </a:p>
          <a:p>
            <a:pPr marL="241300" indent="-228600">
              <a:lnSpc>
                <a:spcPct val="100000"/>
              </a:lnSpc>
              <a:spcBef>
                <a:spcPts val="1220"/>
              </a:spcBef>
              <a:buClr>
                <a:srgbClr val="000000"/>
              </a:buClr>
              <a:buFont typeface="Arial MT"/>
              <a:buChar char="•"/>
              <a:tabLst>
                <a:tab pos="240665" algn="l"/>
                <a:tab pos="241300" algn="l"/>
              </a:tabLst>
            </a:pPr>
            <a:r>
              <a:rPr lang="en-IN" sz="2800" u="sng" spc="-100" dirty="0">
                <a:solidFill>
                  <a:srgbClr val="94805A"/>
                </a:solidFill>
                <a:uFill>
                  <a:solidFill>
                    <a:srgbClr val="94805A"/>
                  </a:solidFill>
                </a:uFill>
                <a:latin typeface="Verdana"/>
                <a:cs typeface="Verdana"/>
                <a:hlinkClick r:id="rId4"/>
              </a:rPr>
              <a:t>https://wdc.kugi.kyoto-u.ac.jp/wdc/Sec3.html</a:t>
            </a:r>
            <a:endParaRPr lang="en-IN" sz="2800" dirty="0">
              <a:latin typeface="Verdana"/>
              <a:cs typeface="Verdana"/>
            </a:endParaRPr>
          </a:p>
          <a:p>
            <a:pPr marL="241300" indent="-228600">
              <a:lnSpc>
                <a:spcPct val="100000"/>
              </a:lnSpc>
              <a:spcBef>
                <a:spcPts val="1220"/>
              </a:spcBef>
              <a:buClr>
                <a:srgbClr val="000000"/>
              </a:buClr>
              <a:buFont typeface="Arial MT"/>
              <a:buChar char="•"/>
              <a:tabLst>
                <a:tab pos="240665" algn="l"/>
                <a:tab pos="241300" algn="l"/>
              </a:tabLst>
            </a:pPr>
            <a:r>
              <a:rPr lang="en-IN" sz="2800" u="sng" spc="-90" dirty="0">
                <a:solidFill>
                  <a:srgbClr val="94805A"/>
                </a:solidFill>
                <a:uFill>
                  <a:solidFill>
                    <a:srgbClr val="94805A"/>
                  </a:solidFill>
                </a:uFill>
                <a:latin typeface="Verdana"/>
                <a:cs typeface="Verdana"/>
                <a:hlinkClick r:id="rId5"/>
              </a:rPr>
              <a:t>https://igs.org/data/</a:t>
            </a:r>
            <a:endParaRPr lang="en-IN" sz="2800" dirty="0">
              <a:latin typeface="Verdana"/>
              <a:cs typeface="Verdana"/>
            </a:endParaRPr>
          </a:p>
          <a:p>
            <a:pPr marL="241300" marR="5080" indent="-228600">
              <a:lnSpc>
                <a:spcPct val="107700"/>
              </a:lnSpc>
              <a:spcBef>
                <a:spcPts val="1055"/>
              </a:spcBef>
              <a:buClr>
                <a:srgbClr val="000000"/>
              </a:buClr>
              <a:buFont typeface="Arial MT"/>
              <a:buChar char="•"/>
              <a:tabLst>
                <a:tab pos="240665" algn="l"/>
                <a:tab pos="241300" algn="l"/>
              </a:tabLst>
            </a:pPr>
            <a:r>
              <a:rPr lang="en-IN" sz="2800" u="sng" spc="-95" dirty="0">
                <a:solidFill>
                  <a:srgbClr val="94805A"/>
                </a:solidFill>
                <a:uFill>
                  <a:solidFill>
                    <a:srgbClr val="94805A"/>
                  </a:solidFill>
                </a:uFill>
                <a:latin typeface="Verdana"/>
                <a:cs typeface="Verdana"/>
                <a:hlinkClick r:id="rId6"/>
              </a:rPr>
              <a:t>https://deepblue.lib.umich.edu/bitstream/handle/2027.42/163558/swe21083_am.pdf?sequ </a:t>
            </a:r>
            <a:r>
              <a:rPr lang="en-IN" sz="2800" spc="-620" dirty="0">
                <a:solidFill>
                  <a:srgbClr val="94805A"/>
                </a:solidFill>
                <a:latin typeface="Verdana"/>
                <a:cs typeface="Verdana"/>
              </a:rPr>
              <a:t> </a:t>
            </a:r>
            <a:r>
              <a:rPr lang="en-IN" sz="2800" u="sng" spc="-160" dirty="0" err="1">
                <a:solidFill>
                  <a:srgbClr val="94805A"/>
                </a:solidFill>
                <a:uFill>
                  <a:solidFill>
                    <a:srgbClr val="94805A"/>
                  </a:solidFill>
                </a:uFill>
                <a:latin typeface="Verdana"/>
                <a:cs typeface="Verdana"/>
                <a:hlinkClick r:id="rId6"/>
              </a:rPr>
              <a:t>ence</a:t>
            </a:r>
            <a:r>
              <a:rPr lang="en-IN" sz="2800" u="sng" spc="-160" dirty="0">
                <a:solidFill>
                  <a:srgbClr val="94805A"/>
                </a:solidFill>
                <a:uFill>
                  <a:solidFill>
                    <a:srgbClr val="94805A"/>
                  </a:solidFill>
                </a:uFill>
                <a:latin typeface="Verdana"/>
                <a:cs typeface="Verdana"/>
                <a:hlinkClick r:id="rId6"/>
              </a:rPr>
              <a:t>=1</a:t>
            </a:r>
            <a:endParaRPr lang="en-IN" sz="2800" dirty="0">
              <a:latin typeface="Verdana"/>
              <a:cs typeface="Verdana"/>
            </a:endParaRPr>
          </a:p>
          <a:p>
            <a:pPr marL="241300" indent="-228600">
              <a:lnSpc>
                <a:spcPct val="100000"/>
              </a:lnSpc>
              <a:spcBef>
                <a:spcPts val="1295"/>
              </a:spcBef>
              <a:buClr>
                <a:srgbClr val="000000"/>
              </a:buClr>
              <a:buFont typeface="Arial MT"/>
              <a:buChar char="•"/>
              <a:tabLst>
                <a:tab pos="240665" algn="l"/>
                <a:tab pos="241300" algn="l"/>
              </a:tabLst>
            </a:pPr>
            <a:r>
              <a:rPr lang="en-IN" sz="2800" u="sng" spc="-80" dirty="0">
                <a:solidFill>
                  <a:srgbClr val="94805A"/>
                </a:solidFill>
                <a:uFill>
                  <a:solidFill>
                    <a:srgbClr val="94805A"/>
                  </a:solidFill>
                </a:uFill>
                <a:latin typeface="Verdana"/>
                <a:cs typeface="Verdana"/>
                <a:hlinkClick r:id="rId7"/>
              </a:rPr>
              <a:t>https://ieeexplore.ieee.org/document/10005062</a:t>
            </a:r>
            <a:endParaRPr lang="en-IN" sz="2800" dirty="0">
              <a:latin typeface="Verdana"/>
              <a:cs typeface="Verdana"/>
            </a:endParaRPr>
          </a:p>
          <a:p>
            <a:pPr marL="241300" indent="-228600">
              <a:lnSpc>
                <a:spcPct val="100000"/>
              </a:lnSpc>
              <a:spcBef>
                <a:spcPts val="1220"/>
              </a:spcBef>
              <a:buClr>
                <a:srgbClr val="000000"/>
              </a:buClr>
              <a:buFont typeface="Arial MT"/>
              <a:buChar char="•"/>
              <a:tabLst>
                <a:tab pos="240665" algn="l"/>
                <a:tab pos="241300" algn="l"/>
              </a:tabLst>
            </a:pPr>
            <a:r>
              <a:rPr lang="en-IN" sz="2800" u="sng" spc="-114" dirty="0">
                <a:solidFill>
                  <a:srgbClr val="94805A"/>
                </a:solidFill>
                <a:uFill>
                  <a:solidFill>
                    <a:srgbClr val="94805A"/>
                  </a:solidFill>
                </a:uFill>
                <a:latin typeface="Verdana"/>
                <a:cs typeface="Verdana"/>
                <a:hlinkClick r:id="rId8"/>
              </a:rPr>
              <a:t>https://www.mdpi.com/2073-4433/13/11/1939</a:t>
            </a:r>
            <a:endParaRPr lang="en-IN" sz="2800" dirty="0">
              <a:latin typeface="Verdana"/>
              <a:cs typeface="Verdana"/>
            </a:endParaRP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fontScale="70000" lnSpcReduction="20000"/>
          </a:bodyPr>
          <a:lstStyle/>
          <a:p>
            <a:pPr marL="298450" marR="73025" indent="-286385">
              <a:lnSpc>
                <a:spcPct val="118100"/>
              </a:lnSpc>
              <a:spcBef>
                <a:spcPts val="100"/>
              </a:spcBef>
              <a:buChar char="•"/>
              <a:tabLst>
                <a:tab pos="298450" algn="l"/>
                <a:tab pos="299085" algn="l"/>
              </a:tabLst>
            </a:pPr>
            <a:r>
              <a:rPr lang="en-US" sz="2800" spc="-5" dirty="0">
                <a:latin typeface="Arial MT"/>
                <a:cs typeface="Arial MT"/>
              </a:rPr>
              <a:t>The</a:t>
            </a:r>
            <a:r>
              <a:rPr lang="en-US" sz="2800" spc="5" dirty="0">
                <a:latin typeface="Arial MT"/>
                <a:cs typeface="Arial MT"/>
              </a:rPr>
              <a:t> </a:t>
            </a:r>
            <a:r>
              <a:rPr lang="en-US" sz="2800" spc="-5" dirty="0">
                <a:latin typeface="Arial MT"/>
                <a:cs typeface="Arial MT"/>
              </a:rPr>
              <a:t>ionospheric</a:t>
            </a:r>
            <a:r>
              <a:rPr lang="en-US" sz="2800" spc="-45" dirty="0">
                <a:latin typeface="Arial MT"/>
                <a:cs typeface="Arial MT"/>
              </a:rPr>
              <a:t> </a:t>
            </a:r>
            <a:r>
              <a:rPr lang="en-US" sz="2800" spc="-5" dirty="0">
                <a:latin typeface="Arial MT"/>
                <a:cs typeface="Arial MT"/>
              </a:rPr>
              <a:t>electron</a:t>
            </a:r>
            <a:r>
              <a:rPr lang="en-US" sz="2800" spc="5" dirty="0">
                <a:latin typeface="Arial MT"/>
                <a:cs typeface="Arial MT"/>
              </a:rPr>
              <a:t> density</a:t>
            </a:r>
            <a:r>
              <a:rPr lang="en-US" sz="2800" spc="-45" dirty="0">
                <a:latin typeface="Arial MT"/>
                <a:cs typeface="Arial MT"/>
              </a:rPr>
              <a:t> </a:t>
            </a:r>
            <a:r>
              <a:rPr lang="en-US" sz="2800" spc="-15" dirty="0">
                <a:latin typeface="Arial MT"/>
                <a:cs typeface="Arial MT"/>
              </a:rPr>
              <a:t>is</a:t>
            </a:r>
            <a:r>
              <a:rPr lang="en-US" sz="2800" spc="30" dirty="0">
                <a:latin typeface="Arial MT"/>
                <a:cs typeface="Arial MT"/>
              </a:rPr>
              <a:t> </a:t>
            </a:r>
            <a:r>
              <a:rPr lang="en-US" sz="2800" spc="-15" dirty="0">
                <a:latin typeface="Arial MT"/>
                <a:cs typeface="Arial MT"/>
              </a:rPr>
              <a:t>sensitive</a:t>
            </a:r>
            <a:r>
              <a:rPr lang="en-US" sz="2800" spc="85" dirty="0">
                <a:latin typeface="Arial MT"/>
                <a:cs typeface="Arial MT"/>
              </a:rPr>
              <a:t> </a:t>
            </a:r>
            <a:r>
              <a:rPr lang="en-US" sz="2800" spc="10" dirty="0">
                <a:latin typeface="Arial MT"/>
                <a:cs typeface="Arial MT"/>
              </a:rPr>
              <a:t>to</a:t>
            </a:r>
            <a:r>
              <a:rPr lang="en-US" sz="2800" spc="5" dirty="0">
                <a:latin typeface="Arial MT"/>
                <a:cs typeface="Arial MT"/>
              </a:rPr>
              <a:t> </a:t>
            </a:r>
            <a:r>
              <a:rPr lang="en-US" sz="2800" spc="20" dirty="0">
                <a:latin typeface="Arial MT"/>
                <a:cs typeface="Arial MT"/>
              </a:rPr>
              <a:t>the</a:t>
            </a:r>
            <a:r>
              <a:rPr lang="en-US" sz="2800" spc="-70" dirty="0">
                <a:latin typeface="Arial MT"/>
                <a:cs typeface="Arial MT"/>
              </a:rPr>
              <a:t> </a:t>
            </a:r>
            <a:r>
              <a:rPr lang="en-US" sz="2800" dirty="0">
                <a:latin typeface="Arial MT"/>
                <a:cs typeface="Arial MT"/>
              </a:rPr>
              <a:t>space</a:t>
            </a:r>
            <a:r>
              <a:rPr lang="en-US" sz="2800" spc="-70" dirty="0">
                <a:latin typeface="Arial MT"/>
                <a:cs typeface="Arial MT"/>
              </a:rPr>
              <a:t> </a:t>
            </a:r>
            <a:r>
              <a:rPr lang="en-US" sz="2800" spc="-10" dirty="0">
                <a:latin typeface="Arial MT"/>
                <a:cs typeface="Arial MT"/>
              </a:rPr>
              <a:t>weather</a:t>
            </a:r>
            <a:r>
              <a:rPr lang="en-US" sz="2800" spc="30" dirty="0">
                <a:latin typeface="Arial MT"/>
                <a:cs typeface="Arial MT"/>
              </a:rPr>
              <a:t> </a:t>
            </a:r>
            <a:r>
              <a:rPr lang="en-US" sz="2800" spc="-5" dirty="0">
                <a:latin typeface="Arial MT"/>
                <a:cs typeface="Arial MT"/>
              </a:rPr>
              <a:t>parameters</a:t>
            </a:r>
            <a:r>
              <a:rPr lang="en-US" sz="2800" spc="35" dirty="0">
                <a:latin typeface="Arial MT"/>
                <a:cs typeface="Arial MT"/>
              </a:rPr>
              <a:t> </a:t>
            </a:r>
            <a:r>
              <a:rPr lang="en-US" sz="2800" spc="5" dirty="0">
                <a:latin typeface="Arial MT"/>
                <a:cs typeface="Arial MT"/>
              </a:rPr>
              <a:t>and </a:t>
            </a:r>
            <a:r>
              <a:rPr lang="en-US" sz="2800" spc="-5" dirty="0">
                <a:latin typeface="Arial MT"/>
                <a:cs typeface="Arial MT"/>
              </a:rPr>
              <a:t>shows</a:t>
            </a:r>
            <a:r>
              <a:rPr lang="en-US" sz="2800" spc="30" dirty="0">
                <a:latin typeface="Arial MT"/>
                <a:cs typeface="Arial MT"/>
              </a:rPr>
              <a:t> </a:t>
            </a:r>
            <a:r>
              <a:rPr lang="en-US" sz="2800" spc="-25" dirty="0">
                <a:latin typeface="Arial MT"/>
                <a:cs typeface="Arial MT"/>
              </a:rPr>
              <a:t>variation </a:t>
            </a:r>
            <a:r>
              <a:rPr lang="en-US" sz="2800" spc="-484" dirty="0">
                <a:latin typeface="Arial MT"/>
                <a:cs typeface="Arial MT"/>
              </a:rPr>
              <a:t> </a:t>
            </a:r>
            <a:r>
              <a:rPr lang="en-US" sz="2800" spc="-10" dirty="0">
                <a:latin typeface="Arial MT"/>
                <a:cs typeface="Arial MT"/>
              </a:rPr>
              <a:t>with </a:t>
            </a:r>
            <a:r>
              <a:rPr lang="en-US" sz="2800" spc="-5" dirty="0">
                <a:latin typeface="Arial MT"/>
                <a:cs typeface="Arial MT"/>
              </a:rPr>
              <a:t>respect</a:t>
            </a:r>
            <a:r>
              <a:rPr lang="en-US" sz="2800" spc="40" dirty="0">
                <a:latin typeface="Arial MT"/>
                <a:cs typeface="Arial MT"/>
              </a:rPr>
              <a:t> </a:t>
            </a:r>
            <a:r>
              <a:rPr lang="en-US" sz="2800" spc="10" dirty="0">
                <a:latin typeface="Arial MT"/>
                <a:cs typeface="Arial MT"/>
              </a:rPr>
              <a:t>to</a:t>
            </a:r>
            <a:r>
              <a:rPr lang="en-US" sz="2800" spc="-80" dirty="0">
                <a:latin typeface="Arial MT"/>
                <a:cs typeface="Arial MT"/>
              </a:rPr>
              <a:t> </a:t>
            </a:r>
            <a:r>
              <a:rPr lang="en-US" sz="2800" spc="10" dirty="0">
                <a:latin typeface="Arial MT"/>
                <a:cs typeface="Arial MT"/>
              </a:rPr>
              <a:t>them</a:t>
            </a:r>
            <a:endParaRPr lang="en-US" sz="2800" dirty="0">
              <a:latin typeface="Arial MT"/>
              <a:cs typeface="Arial MT"/>
            </a:endParaRPr>
          </a:p>
          <a:p>
            <a:pPr marL="298450" marR="178435" indent="-286385">
              <a:lnSpc>
                <a:spcPct val="121600"/>
              </a:lnSpc>
              <a:spcBef>
                <a:spcPts val="980"/>
              </a:spcBef>
              <a:buChar char="•"/>
              <a:tabLst>
                <a:tab pos="298450" algn="l"/>
                <a:tab pos="299085" algn="l"/>
              </a:tabLst>
            </a:pPr>
            <a:r>
              <a:rPr lang="en-US" sz="2800" spc="-5" dirty="0">
                <a:latin typeface="Arial MT"/>
                <a:cs typeface="Arial MT"/>
              </a:rPr>
              <a:t>The</a:t>
            </a:r>
            <a:r>
              <a:rPr lang="en-US" sz="2800" dirty="0">
                <a:latin typeface="Arial MT"/>
                <a:cs typeface="Arial MT"/>
              </a:rPr>
              <a:t> </a:t>
            </a:r>
            <a:r>
              <a:rPr lang="en-US" sz="2800" spc="-5" dirty="0">
                <a:latin typeface="Arial MT"/>
                <a:cs typeface="Arial MT"/>
              </a:rPr>
              <a:t>information</a:t>
            </a:r>
            <a:r>
              <a:rPr lang="en-US" sz="2800" spc="5" dirty="0">
                <a:latin typeface="Arial MT"/>
                <a:cs typeface="Arial MT"/>
              </a:rPr>
              <a:t> about</a:t>
            </a:r>
            <a:r>
              <a:rPr lang="en-US" sz="2800" spc="-25" dirty="0">
                <a:latin typeface="Arial MT"/>
                <a:cs typeface="Arial MT"/>
              </a:rPr>
              <a:t> </a:t>
            </a:r>
            <a:r>
              <a:rPr lang="en-US" sz="2800" spc="5" dirty="0">
                <a:latin typeface="Arial MT"/>
                <a:cs typeface="Arial MT"/>
              </a:rPr>
              <a:t>these</a:t>
            </a:r>
            <a:r>
              <a:rPr lang="en-US" sz="2800" spc="-70" dirty="0">
                <a:latin typeface="Arial MT"/>
                <a:cs typeface="Arial MT"/>
              </a:rPr>
              <a:t> </a:t>
            </a:r>
            <a:r>
              <a:rPr lang="en-US" sz="2800" spc="-5" dirty="0">
                <a:latin typeface="Arial MT"/>
                <a:cs typeface="Arial MT"/>
              </a:rPr>
              <a:t>parameters</a:t>
            </a:r>
            <a:r>
              <a:rPr lang="en-US" sz="2800" spc="25" dirty="0">
                <a:latin typeface="Arial MT"/>
                <a:cs typeface="Arial MT"/>
              </a:rPr>
              <a:t> </a:t>
            </a:r>
            <a:r>
              <a:rPr lang="en-US" sz="2800" spc="-10" dirty="0">
                <a:latin typeface="Arial MT"/>
                <a:cs typeface="Arial MT"/>
              </a:rPr>
              <a:t>are</a:t>
            </a:r>
            <a:r>
              <a:rPr lang="en-US" sz="2800" spc="80" dirty="0">
                <a:latin typeface="Arial MT"/>
                <a:cs typeface="Arial MT"/>
              </a:rPr>
              <a:t> </a:t>
            </a:r>
            <a:r>
              <a:rPr lang="en-US" sz="2800" spc="-10" dirty="0">
                <a:latin typeface="Arial MT"/>
                <a:cs typeface="Arial MT"/>
              </a:rPr>
              <a:t>available</a:t>
            </a:r>
            <a:r>
              <a:rPr lang="en-US" sz="2800" spc="5" dirty="0">
                <a:latin typeface="Arial MT"/>
                <a:cs typeface="Arial MT"/>
              </a:rPr>
              <a:t> </a:t>
            </a:r>
            <a:r>
              <a:rPr lang="en-US" sz="2800" dirty="0">
                <a:latin typeface="Arial MT"/>
                <a:cs typeface="Arial MT"/>
              </a:rPr>
              <a:t>before </a:t>
            </a:r>
            <a:r>
              <a:rPr lang="en-US" sz="2800" spc="5" dirty="0">
                <a:latin typeface="Arial MT"/>
                <a:cs typeface="Arial MT"/>
              </a:rPr>
              <a:t>they</a:t>
            </a:r>
            <a:r>
              <a:rPr lang="en-US" sz="2800" spc="-45" dirty="0">
                <a:latin typeface="Arial MT"/>
                <a:cs typeface="Arial MT"/>
              </a:rPr>
              <a:t> </a:t>
            </a:r>
            <a:r>
              <a:rPr lang="en-US" sz="2800" spc="10" dirty="0">
                <a:latin typeface="Arial MT"/>
                <a:cs typeface="Arial MT"/>
              </a:rPr>
              <a:t>actually</a:t>
            </a:r>
            <a:r>
              <a:rPr lang="en-US" sz="2800" spc="-125" dirty="0">
                <a:latin typeface="Arial MT"/>
                <a:cs typeface="Arial MT"/>
              </a:rPr>
              <a:t> </a:t>
            </a:r>
            <a:r>
              <a:rPr lang="en-US" sz="2800" spc="15" dirty="0">
                <a:latin typeface="Arial MT"/>
                <a:cs typeface="Arial MT"/>
              </a:rPr>
              <a:t>influence</a:t>
            </a:r>
            <a:r>
              <a:rPr lang="en-US" sz="2800" spc="-225" dirty="0">
                <a:latin typeface="Arial MT"/>
                <a:cs typeface="Arial MT"/>
              </a:rPr>
              <a:t> </a:t>
            </a:r>
            <a:r>
              <a:rPr lang="en-US" sz="2800" spc="20" dirty="0">
                <a:latin typeface="Arial MT"/>
                <a:cs typeface="Arial MT"/>
              </a:rPr>
              <a:t>the</a:t>
            </a:r>
            <a:r>
              <a:rPr lang="en-US" sz="2800" spc="-75" dirty="0">
                <a:latin typeface="Arial MT"/>
                <a:cs typeface="Arial MT"/>
              </a:rPr>
              <a:t> </a:t>
            </a:r>
            <a:r>
              <a:rPr lang="en-US" sz="2800" spc="-10" dirty="0">
                <a:latin typeface="Arial MT"/>
                <a:cs typeface="Arial MT"/>
              </a:rPr>
              <a:t>terrestrial </a:t>
            </a:r>
            <a:r>
              <a:rPr lang="en-US" sz="2800" spc="-484" dirty="0">
                <a:latin typeface="Arial MT"/>
                <a:cs typeface="Arial MT"/>
              </a:rPr>
              <a:t> </a:t>
            </a:r>
            <a:r>
              <a:rPr lang="en-US" sz="2800" dirty="0">
                <a:latin typeface="Arial MT"/>
                <a:cs typeface="Arial MT"/>
              </a:rPr>
              <a:t>ionosphere</a:t>
            </a:r>
          </a:p>
          <a:p>
            <a:pPr marL="298450" marR="10795" indent="-286385">
              <a:lnSpc>
                <a:spcPct val="118300"/>
              </a:lnSpc>
              <a:spcBef>
                <a:spcPts val="1050"/>
              </a:spcBef>
              <a:buChar char="•"/>
              <a:tabLst>
                <a:tab pos="298450" algn="l"/>
                <a:tab pos="299085" algn="l"/>
              </a:tabLst>
            </a:pPr>
            <a:r>
              <a:rPr lang="en-US" sz="2800" spc="-10" dirty="0">
                <a:latin typeface="Arial MT"/>
                <a:cs typeface="Arial MT"/>
              </a:rPr>
              <a:t>These </a:t>
            </a:r>
            <a:r>
              <a:rPr lang="en-US" sz="2800" spc="-5" dirty="0">
                <a:latin typeface="Arial MT"/>
                <a:cs typeface="Arial MT"/>
              </a:rPr>
              <a:t>parameters affect </a:t>
            </a:r>
            <a:r>
              <a:rPr lang="en-US" sz="2800" spc="20" dirty="0">
                <a:latin typeface="Arial MT"/>
                <a:cs typeface="Arial MT"/>
              </a:rPr>
              <a:t>the </a:t>
            </a:r>
            <a:r>
              <a:rPr lang="en-US" sz="2800" spc="-5" dirty="0">
                <a:latin typeface="Arial MT"/>
                <a:cs typeface="Arial MT"/>
              </a:rPr>
              <a:t>ionospheric Total Electron Count(</a:t>
            </a:r>
            <a:r>
              <a:rPr lang="en-US" sz="2800" spc="-20" dirty="0">
                <a:latin typeface="Arial MT"/>
                <a:cs typeface="Arial MT"/>
              </a:rPr>
              <a:t>TEC), </a:t>
            </a:r>
            <a:r>
              <a:rPr lang="en-US" sz="2800" spc="-5" dirty="0">
                <a:latin typeface="Arial MT"/>
                <a:cs typeface="Arial MT"/>
              </a:rPr>
              <a:t>which </a:t>
            </a:r>
            <a:r>
              <a:rPr lang="en-US" sz="2800" spc="-15" dirty="0">
                <a:latin typeface="Arial MT"/>
                <a:cs typeface="Arial MT"/>
              </a:rPr>
              <a:t>in </a:t>
            </a:r>
            <a:r>
              <a:rPr lang="en-US" sz="2800" spc="15" dirty="0">
                <a:latin typeface="Arial MT"/>
                <a:cs typeface="Arial MT"/>
              </a:rPr>
              <a:t>turn </a:t>
            </a:r>
            <a:r>
              <a:rPr lang="en-US" sz="2800" spc="-5" dirty="0">
                <a:latin typeface="Arial MT"/>
                <a:cs typeface="Arial MT"/>
              </a:rPr>
              <a:t>shows </a:t>
            </a:r>
            <a:r>
              <a:rPr lang="en-US" sz="2800" spc="15" dirty="0">
                <a:latin typeface="Arial MT"/>
                <a:cs typeface="Arial MT"/>
              </a:rPr>
              <a:t>abrupt </a:t>
            </a:r>
            <a:r>
              <a:rPr lang="en-US" sz="2800" spc="-20" dirty="0">
                <a:latin typeface="Arial MT"/>
                <a:cs typeface="Arial MT"/>
              </a:rPr>
              <a:t>variations </a:t>
            </a:r>
            <a:r>
              <a:rPr lang="en-US" sz="2800" spc="5" dirty="0">
                <a:latin typeface="Arial MT"/>
                <a:cs typeface="Arial MT"/>
              </a:rPr>
              <a:t>and </a:t>
            </a:r>
            <a:r>
              <a:rPr lang="en-US" sz="2800" spc="-15" dirty="0">
                <a:latin typeface="Arial MT"/>
                <a:cs typeface="Arial MT"/>
              </a:rPr>
              <a:t>deviations </a:t>
            </a:r>
            <a:r>
              <a:rPr lang="en-US" sz="2800" spc="-490" dirty="0">
                <a:latin typeface="Arial MT"/>
                <a:cs typeface="Arial MT"/>
              </a:rPr>
              <a:t> </a:t>
            </a:r>
            <a:r>
              <a:rPr lang="en-US" sz="2800" spc="-5" dirty="0">
                <a:latin typeface="Arial MT"/>
                <a:cs typeface="Arial MT"/>
              </a:rPr>
              <a:t>from</a:t>
            </a:r>
            <a:r>
              <a:rPr lang="en-US" sz="2800" spc="15" dirty="0">
                <a:latin typeface="Arial MT"/>
                <a:cs typeface="Arial MT"/>
              </a:rPr>
              <a:t> </a:t>
            </a:r>
            <a:r>
              <a:rPr lang="en-US" sz="2800" spc="20" dirty="0">
                <a:latin typeface="Arial MT"/>
                <a:cs typeface="Arial MT"/>
              </a:rPr>
              <a:t>the</a:t>
            </a:r>
            <a:r>
              <a:rPr lang="en-US" sz="2800" spc="-80" dirty="0">
                <a:latin typeface="Arial MT"/>
                <a:cs typeface="Arial MT"/>
              </a:rPr>
              <a:t> </a:t>
            </a:r>
            <a:r>
              <a:rPr lang="en-US" sz="2800" dirty="0">
                <a:latin typeface="Arial MT"/>
                <a:cs typeface="Arial MT"/>
              </a:rPr>
              <a:t>nominal</a:t>
            </a:r>
            <a:r>
              <a:rPr lang="en-US" sz="2800" spc="-80" dirty="0">
                <a:latin typeface="Arial MT"/>
                <a:cs typeface="Arial MT"/>
              </a:rPr>
              <a:t> </a:t>
            </a:r>
            <a:r>
              <a:rPr lang="en-US" sz="2800" spc="-5" dirty="0">
                <a:latin typeface="Arial MT"/>
                <a:cs typeface="Arial MT"/>
              </a:rPr>
              <a:t>characteristics</a:t>
            </a:r>
            <a:endParaRPr lang="en-US" sz="2800" dirty="0">
              <a:latin typeface="Arial MT"/>
              <a:cs typeface="Arial MT"/>
            </a:endParaRPr>
          </a:p>
          <a:p>
            <a:pPr marL="298450" indent="-286385">
              <a:lnSpc>
                <a:spcPct val="100000"/>
              </a:lnSpc>
              <a:spcBef>
                <a:spcPts val="1445"/>
              </a:spcBef>
              <a:buChar char="•"/>
              <a:tabLst>
                <a:tab pos="298450" algn="l"/>
                <a:tab pos="299085" algn="l"/>
              </a:tabLst>
            </a:pPr>
            <a:r>
              <a:rPr lang="en-US" sz="2800" spc="-5" dirty="0">
                <a:latin typeface="Arial MT"/>
                <a:cs typeface="Arial MT"/>
              </a:rPr>
              <a:t>The</a:t>
            </a:r>
            <a:r>
              <a:rPr lang="en-US" sz="2800" dirty="0">
                <a:latin typeface="Arial MT"/>
                <a:cs typeface="Arial MT"/>
              </a:rPr>
              <a:t> performance</a:t>
            </a:r>
            <a:r>
              <a:rPr lang="en-US" sz="2800" spc="-70" dirty="0">
                <a:latin typeface="Arial MT"/>
                <a:cs typeface="Arial MT"/>
              </a:rPr>
              <a:t> </a:t>
            </a:r>
            <a:r>
              <a:rPr lang="en-US" sz="2800" spc="-15" dirty="0">
                <a:latin typeface="Arial MT"/>
                <a:cs typeface="Arial MT"/>
              </a:rPr>
              <a:t>of</a:t>
            </a:r>
            <a:r>
              <a:rPr lang="en-US" sz="2800" spc="50" dirty="0">
                <a:latin typeface="Arial MT"/>
                <a:cs typeface="Arial MT"/>
              </a:rPr>
              <a:t> </a:t>
            </a:r>
            <a:r>
              <a:rPr lang="en-US" sz="2800" spc="20" dirty="0">
                <a:latin typeface="Arial MT"/>
                <a:cs typeface="Arial MT"/>
              </a:rPr>
              <a:t>the</a:t>
            </a:r>
            <a:r>
              <a:rPr lang="en-US" sz="2800" spc="-70" dirty="0">
                <a:latin typeface="Arial MT"/>
                <a:cs typeface="Arial MT"/>
              </a:rPr>
              <a:t> </a:t>
            </a:r>
            <a:r>
              <a:rPr lang="en-US" sz="2800" spc="-5" dirty="0">
                <a:latin typeface="Arial MT"/>
                <a:cs typeface="Arial MT"/>
              </a:rPr>
              <a:t>GNSS</a:t>
            </a:r>
            <a:r>
              <a:rPr lang="en-US" sz="2800" spc="25" dirty="0">
                <a:latin typeface="Arial MT"/>
                <a:cs typeface="Arial MT"/>
              </a:rPr>
              <a:t> </a:t>
            </a:r>
            <a:r>
              <a:rPr lang="en-US" sz="2800" spc="-5" dirty="0">
                <a:latin typeface="Arial MT"/>
                <a:cs typeface="Arial MT"/>
              </a:rPr>
              <a:t>system</a:t>
            </a:r>
            <a:r>
              <a:rPr lang="en-US" sz="2800" spc="-45" dirty="0">
                <a:latin typeface="Arial MT"/>
                <a:cs typeface="Arial MT"/>
              </a:rPr>
              <a:t> </a:t>
            </a:r>
            <a:r>
              <a:rPr lang="en-US" sz="2800" spc="-15" dirty="0">
                <a:latin typeface="Arial MT"/>
                <a:cs typeface="Arial MT"/>
              </a:rPr>
              <a:t>is</a:t>
            </a:r>
            <a:r>
              <a:rPr lang="en-US" sz="2800" spc="30" dirty="0">
                <a:latin typeface="Arial MT"/>
                <a:cs typeface="Arial MT"/>
              </a:rPr>
              <a:t> </a:t>
            </a:r>
            <a:r>
              <a:rPr lang="en-US" sz="2800" dirty="0">
                <a:latin typeface="Arial MT"/>
                <a:cs typeface="Arial MT"/>
              </a:rPr>
              <a:t>also </a:t>
            </a:r>
            <a:r>
              <a:rPr lang="en-US" sz="2800" spc="-5" dirty="0">
                <a:latin typeface="Arial MT"/>
                <a:cs typeface="Arial MT"/>
              </a:rPr>
              <a:t>affected</a:t>
            </a:r>
            <a:r>
              <a:rPr lang="en-US" sz="2800" dirty="0">
                <a:latin typeface="Arial MT"/>
                <a:cs typeface="Arial MT"/>
              </a:rPr>
              <a:t> </a:t>
            </a:r>
            <a:r>
              <a:rPr lang="en-US" sz="2800" spc="20" dirty="0">
                <a:latin typeface="Arial MT"/>
                <a:cs typeface="Arial MT"/>
              </a:rPr>
              <a:t>by</a:t>
            </a:r>
            <a:r>
              <a:rPr lang="en-US" sz="2800" spc="-45" dirty="0">
                <a:latin typeface="Arial MT"/>
                <a:cs typeface="Arial MT"/>
              </a:rPr>
              <a:t> </a:t>
            </a:r>
            <a:r>
              <a:rPr lang="en-US" sz="2800" spc="20" dirty="0">
                <a:latin typeface="Arial MT"/>
                <a:cs typeface="Arial MT"/>
              </a:rPr>
              <a:t>the</a:t>
            </a:r>
            <a:r>
              <a:rPr lang="en-US" sz="2800" spc="-70" dirty="0">
                <a:latin typeface="Arial MT"/>
                <a:cs typeface="Arial MT"/>
              </a:rPr>
              <a:t> </a:t>
            </a:r>
            <a:r>
              <a:rPr lang="en-US" sz="2800" spc="-5" dirty="0">
                <a:latin typeface="Arial MT"/>
                <a:cs typeface="Arial MT"/>
              </a:rPr>
              <a:t>ionospheric</a:t>
            </a:r>
            <a:r>
              <a:rPr lang="en-US" sz="2800" spc="-45" dirty="0">
                <a:latin typeface="Arial MT"/>
                <a:cs typeface="Arial MT"/>
              </a:rPr>
              <a:t> </a:t>
            </a:r>
            <a:r>
              <a:rPr lang="en-US" sz="2800" spc="-15" dirty="0">
                <a:latin typeface="Arial MT"/>
                <a:cs typeface="Arial MT"/>
              </a:rPr>
              <a:t>variabilities</a:t>
            </a:r>
            <a:endParaRPr lang="en-US" sz="2800" dirty="0">
              <a:latin typeface="Arial MT"/>
              <a:cs typeface="Arial MT"/>
            </a:endParaRPr>
          </a:p>
          <a:p>
            <a:pPr marL="298450" marR="5080" indent="-286385">
              <a:lnSpc>
                <a:spcPct val="121600"/>
              </a:lnSpc>
              <a:spcBef>
                <a:spcPts val="975"/>
              </a:spcBef>
              <a:buChar char="•"/>
              <a:tabLst>
                <a:tab pos="298450" algn="l"/>
                <a:tab pos="299085" algn="l"/>
              </a:tabLst>
            </a:pPr>
            <a:r>
              <a:rPr lang="en-US" sz="2800" spc="-5" dirty="0">
                <a:latin typeface="Arial MT"/>
                <a:cs typeface="Arial MT"/>
              </a:rPr>
              <a:t>Prediction </a:t>
            </a:r>
            <a:r>
              <a:rPr lang="en-US" sz="2800" spc="-15" dirty="0">
                <a:latin typeface="Arial MT"/>
                <a:cs typeface="Arial MT"/>
              </a:rPr>
              <a:t>of </a:t>
            </a:r>
            <a:r>
              <a:rPr lang="en-US" sz="2800" spc="20" dirty="0">
                <a:latin typeface="Arial MT"/>
                <a:cs typeface="Arial MT"/>
              </a:rPr>
              <a:t>the </a:t>
            </a:r>
            <a:r>
              <a:rPr lang="en-US" sz="2800" spc="-20" dirty="0">
                <a:latin typeface="Arial MT"/>
                <a:cs typeface="Arial MT"/>
              </a:rPr>
              <a:t>TEC </a:t>
            </a:r>
            <a:r>
              <a:rPr lang="en-US" sz="2800" spc="-10" dirty="0">
                <a:latin typeface="Arial MT"/>
                <a:cs typeface="Arial MT"/>
              </a:rPr>
              <a:t>provides </a:t>
            </a:r>
            <a:r>
              <a:rPr lang="en-US" sz="2800" dirty="0">
                <a:latin typeface="Arial MT"/>
                <a:cs typeface="Arial MT"/>
              </a:rPr>
              <a:t>a </a:t>
            </a:r>
            <a:r>
              <a:rPr lang="en-US" sz="2800" spc="25" dirty="0">
                <a:latin typeface="Arial MT"/>
                <a:cs typeface="Arial MT"/>
              </a:rPr>
              <a:t>handle </a:t>
            </a:r>
            <a:r>
              <a:rPr lang="en-US" sz="2800" spc="10" dirty="0">
                <a:latin typeface="Arial MT"/>
                <a:cs typeface="Arial MT"/>
              </a:rPr>
              <a:t>to </a:t>
            </a:r>
            <a:r>
              <a:rPr lang="en-US" sz="2800" spc="-5" dirty="0">
                <a:latin typeface="Arial MT"/>
                <a:cs typeface="Arial MT"/>
              </a:rPr>
              <a:t>take necessary actions </a:t>
            </a:r>
            <a:r>
              <a:rPr lang="en-US" sz="2800" spc="10" dirty="0">
                <a:latin typeface="Arial MT"/>
                <a:cs typeface="Arial MT"/>
              </a:rPr>
              <a:t>to </a:t>
            </a:r>
            <a:r>
              <a:rPr lang="en-US" sz="2800" spc="-35" dirty="0">
                <a:latin typeface="Arial MT"/>
                <a:cs typeface="Arial MT"/>
              </a:rPr>
              <a:t>avoid </a:t>
            </a:r>
            <a:r>
              <a:rPr lang="en-US" sz="2800" spc="-15" dirty="0">
                <a:latin typeface="Arial MT"/>
                <a:cs typeface="Arial MT"/>
              </a:rPr>
              <a:t>or </a:t>
            </a:r>
            <a:r>
              <a:rPr lang="en-US" sz="2800" dirty="0">
                <a:latin typeface="Arial MT"/>
                <a:cs typeface="Arial MT"/>
              </a:rPr>
              <a:t>mitigate </a:t>
            </a:r>
            <a:r>
              <a:rPr lang="en-US" sz="2800" spc="20" dirty="0">
                <a:latin typeface="Arial MT"/>
                <a:cs typeface="Arial MT"/>
              </a:rPr>
              <a:t>the </a:t>
            </a:r>
            <a:r>
              <a:rPr lang="en-US" sz="2800" spc="10" dirty="0">
                <a:latin typeface="Arial MT"/>
                <a:cs typeface="Arial MT"/>
              </a:rPr>
              <a:t>resultant </a:t>
            </a:r>
            <a:r>
              <a:rPr lang="en-US" sz="2800" spc="-490" dirty="0">
                <a:latin typeface="Arial MT"/>
                <a:cs typeface="Arial MT"/>
              </a:rPr>
              <a:t> </a:t>
            </a:r>
            <a:r>
              <a:rPr lang="en-US" sz="2800" dirty="0">
                <a:latin typeface="Arial MT"/>
                <a:cs typeface="Arial MT"/>
              </a:rPr>
              <a:t>impairments</a:t>
            </a:r>
          </a:p>
          <a:p>
            <a:pPr marL="298450" marR="167640" indent="-286385">
              <a:lnSpc>
                <a:spcPct val="118300"/>
              </a:lnSpc>
              <a:spcBef>
                <a:spcPts val="1050"/>
              </a:spcBef>
              <a:buChar char="•"/>
              <a:tabLst>
                <a:tab pos="298450" algn="l"/>
                <a:tab pos="299085" algn="l"/>
              </a:tabLst>
            </a:pPr>
            <a:r>
              <a:rPr lang="en-US" sz="2800" spc="15" dirty="0">
                <a:latin typeface="Arial MT"/>
                <a:cs typeface="Arial MT"/>
              </a:rPr>
              <a:t>Once </a:t>
            </a:r>
            <a:r>
              <a:rPr lang="en-US" sz="2800" dirty="0">
                <a:latin typeface="Arial MT"/>
                <a:cs typeface="Arial MT"/>
              </a:rPr>
              <a:t>trained, </a:t>
            </a:r>
            <a:r>
              <a:rPr lang="en-US" sz="2800" spc="20" dirty="0">
                <a:latin typeface="Arial MT"/>
                <a:cs typeface="Arial MT"/>
              </a:rPr>
              <a:t>the </a:t>
            </a:r>
            <a:r>
              <a:rPr lang="en-US" sz="2800" spc="-40" dirty="0">
                <a:latin typeface="Arial MT"/>
                <a:cs typeface="Arial MT"/>
              </a:rPr>
              <a:t>AI </a:t>
            </a:r>
            <a:r>
              <a:rPr lang="en-US" sz="2800" spc="-5" dirty="0">
                <a:latin typeface="Arial MT"/>
                <a:cs typeface="Arial MT"/>
              </a:rPr>
              <a:t>based </a:t>
            </a:r>
            <a:r>
              <a:rPr lang="en-US" sz="2800" spc="5" dirty="0">
                <a:latin typeface="Arial MT"/>
                <a:cs typeface="Arial MT"/>
              </a:rPr>
              <a:t>algorithm </a:t>
            </a:r>
            <a:r>
              <a:rPr lang="en-US" sz="2800" spc="-10" dirty="0">
                <a:latin typeface="Arial MT"/>
                <a:cs typeface="Arial MT"/>
              </a:rPr>
              <a:t>may </a:t>
            </a:r>
            <a:r>
              <a:rPr lang="en-US" sz="2800" spc="5" dirty="0">
                <a:latin typeface="Arial MT"/>
                <a:cs typeface="Arial MT"/>
              </a:rPr>
              <a:t>predict </a:t>
            </a:r>
            <a:r>
              <a:rPr lang="en-US" sz="2800" spc="20" dirty="0">
                <a:latin typeface="Arial MT"/>
                <a:cs typeface="Arial MT"/>
              </a:rPr>
              <a:t>the </a:t>
            </a:r>
            <a:r>
              <a:rPr lang="en-US" sz="2800" spc="-15" dirty="0">
                <a:latin typeface="Arial MT"/>
                <a:cs typeface="Arial MT"/>
              </a:rPr>
              <a:t>expected </a:t>
            </a:r>
            <a:r>
              <a:rPr lang="en-US" sz="2800" spc="-20" dirty="0">
                <a:latin typeface="Arial MT"/>
                <a:cs typeface="Arial MT"/>
              </a:rPr>
              <a:t>TEC variations </a:t>
            </a:r>
            <a:r>
              <a:rPr lang="en-US" sz="2800" spc="-5" dirty="0">
                <a:latin typeface="Arial MT"/>
                <a:cs typeface="Arial MT"/>
              </a:rPr>
              <a:t>which </a:t>
            </a:r>
            <a:r>
              <a:rPr lang="en-US" sz="2800" spc="-10" dirty="0">
                <a:latin typeface="Arial MT"/>
                <a:cs typeface="Arial MT"/>
              </a:rPr>
              <a:t>can </a:t>
            </a:r>
            <a:r>
              <a:rPr lang="en-US" sz="2800" spc="20" dirty="0">
                <a:latin typeface="Arial MT"/>
                <a:cs typeface="Arial MT"/>
              </a:rPr>
              <a:t>be </a:t>
            </a:r>
            <a:r>
              <a:rPr lang="en-US" sz="2800" dirty="0">
                <a:latin typeface="Arial MT"/>
                <a:cs typeface="Arial MT"/>
              </a:rPr>
              <a:t>used </a:t>
            </a:r>
            <a:r>
              <a:rPr lang="en-US" sz="2800" spc="-490" dirty="0">
                <a:latin typeface="Arial MT"/>
                <a:cs typeface="Arial MT"/>
              </a:rPr>
              <a:t> </a:t>
            </a:r>
            <a:r>
              <a:rPr lang="en-US" sz="2800" spc="20" dirty="0">
                <a:latin typeface="Arial MT"/>
                <a:cs typeface="Arial MT"/>
              </a:rPr>
              <a:t>by</a:t>
            </a:r>
            <a:r>
              <a:rPr lang="en-US" sz="2800" spc="-60" dirty="0">
                <a:latin typeface="Arial MT"/>
                <a:cs typeface="Arial MT"/>
              </a:rPr>
              <a:t> </a:t>
            </a:r>
            <a:r>
              <a:rPr lang="en-US" sz="2800" spc="20" dirty="0">
                <a:latin typeface="Arial MT"/>
                <a:cs typeface="Arial MT"/>
              </a:rPr>
              <a:t>the</a:t>
            </a:r>
            <a:r>
              <a:rPr lang="en-US" sz="2800" spc="-80" dirty="0">
                <a:latin typeface="Arial MT"/>
                <a:cs typeface="Arial MT"/>
              </a:rPr>
              <a:t> </a:t>
            </a:r>
            <a:r>
              <a:rPr lang="en-US" sz="2800" dirty="0">
                <a:latin typeface="Arial MT"/>
                <a:cs typeface="Arial MT"/>
              </a:rPr>
              <a:t>concerned</a:t>
            </a:r>
            <a:r>
              <a:rPr lang="en-US" sz="2800" spc="-5" dirty="0">
                <a:latin typeface="Arial MT"/>
                <a:cs typeface="Arial MT"/>
              </a:rPr>
              <a:t> </a:t>
            </a:r>
            <a:r>
              <a:rPr lang="en-US" sz="2800" dirty="0">
                <a:latin typeface="Arial MT"/>
                <a:cs typeface="Arial MT"/>
              </a:rPr>
              <a:t>users</a:t>
            </a:r>
          </a:p>
        </p:txBody>
      </p:sp>
      <p:sp>
        <p:nvSpPr>
          <p:cNvPr id="5" name="TextBox 4">
            <a:extLst>
              <a:ext uri="{FF2B5EF4-FFF2-40B4-BE49-F238E27FC236}">
                <a16:creationId xmlns:a16="http://schemas.microsoft.com/office/drawing/2014/main" id="{17925871-A817-8B6B-9317-AB33164B356B}"/>
              </a:ext>
            </a:extLst>
          </p:cNvPr>
          <p:cNvSpPr txBox="1"/>
          <p:nvPr/>
        </p:nvSpPr>
        <p:spPr>
          <a:xfrm>
            <a:off x="1084730" y="5993900"/>
            <a:ext cx="6096000" cy="366126"/>
          </a:xfrm>
          <a:prstGeom prst="rect">
            <a:avLst/>
          </a:prstGeom>
          <a:noFill/>
        </p:spPr>
        <p:txBody>
          <a:bodyPr wrap="square">
            <a:spAutoFit/>
          </a:bodyPr>
          <a:lstStyle/>
          <a:p>
            <a:pPr marL="635">
              <a:lnSpc>
                <a:spcPts val="2250"/>
              </a:lnSpc>
              <a:tabLst>
                <a:tab pos="1925955" algn="l"/>
              </a:tabLst>
            </a:pPr>
            <a:r>
              <a:rPr lang="en-IN" sz="1800" b="1" spc="15" dirty="0">
                <a:highlight>
                  <a:srgbClr val="FFFF00"/>
                </a:highlight>
                <a:latin typeface="Arial"/>
                <a:cs typeface="Arial"/>
              </a:rPr>
              <a:t>Refer</a:t>
            </a:r>
            <a:r>
              <a:rPr lang="en-IN" sz="1800" b="1" spc="-150" dirty="0">
                <a:highlight>
                  <a:srgbClr val="FFFF00"/>
                </a:highlight>
                <a:latin typeface="Arial"/>
                <a:cs typeface="Arial"/>
              </a:rPr>
              <a:t> </a:t>
            </a:r>
            <a:r>
              <a:rPr lang="en-IN" sz="1800" b="1" spc="10" dirty="0">
                <a:highlight>
                  <a:srgbClr val="FFFF00"/>
                </a:highlight>
                <a:latin typeface="Arial"/>
                <a:cs typeface="Arial"/>
              </a:rPr>
              <a:t>SS612</a:t>
            </a:r>
            <a:r>
              <a:rPr lang="en-IN" sz="1800" b="1" spc="-20" dirty="0">
                <a:highlight>
                  <a:srgbClr val="FFFF00"/>
                </a:highlight>
                <a:latin typeface="Arial"/>
                <a:cs typeface="Arial"/>
              </a:rPr>
              <a:t> </a:t>
            </a:r>
            <a:r>
              <a:rPr lang="en-IN" sz="1800" b="1" spc="10" dirty="0">
                <a:highlight>
                  <a:srgbClr val="FFFF00"/>
                </a:highlight>
                <a:latin typeface="Arial"/>
                <a:cs typeface="Arial"/>
              </a:rPr>
              <a:t>at	</a:t>
            </a:r>
            <a:r>
              <a:rPr lang="en-IN" sz="1800" b="1" u="heavy" spc="-5" dirty="0">
                <a:solidFill>
                  <a:schemeClr val="accent5"/>
                </a:solidFill>
                <a:highlight>
                  <a:srgbClr val="FFFF00"/>
                </a:highlight>
                <a:uFill>
                  <a:solidFill>
                    <a:srgbClr val="001F5F"/>
                  </a:solidFill>
                </a:uFill>
                <a:latin typeface="Arial"/>
                <a:cs typeface="Arial"/>
                <a:hlinkClick r:id="rId2">
                  <a:extLst>
                    <a:ext uri="{A12FA001-AC4F-418D-AE19-62706E023703}">
                      <ahyp:hlinkClr xmlns:ahyp="http://schemas.microsoft.com/office/drawing/2018/hyperlinkcolor" val="tx"/>
                    </a:ext>
                  </a:extLst>
                </a:hlinkClick>
              </a:rPr>
              <a:t>https://sih.gov.in/sih2022PS</a:t>
            </a:r>
            <a:endParaRPr lang="en-IN" sz="1800" dirty="0">
              <a:solidFill>
                <a:schemeClr val="accent5"/>
              </a:solidFill>
              <a:highlight>
                <a:srgbClr val="FFFF00"/>
              </a:highlight>
              <a:latin typeface="Arial"/>
              <a:cs typeface="Arial"/>
            </a:endParaRPr>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b="1" dirty="0"/>
              <a:t>Project Goals and 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fontScale="77500" lnSpcReduction="20000"/>
          </a:bodyPr>
          <a:lstStyle/>
          <a:p>
            <a:pPr marL="241300" marR="87630" indent="-228600">
              <a:lnSpc>
                <a:spcPct val="118900"/>
              </a:lnSpc>
              <a:spcBef>
                <a:spcPts val="90"/>
              </a:spcBef>
              <a:buChar char="•"/>
              <a:tabLst>
                <a:tab pos="240665" algn="l"/>
                <a:tab pos="241300" algn="l"/>
              </a:tabLst>
            </a:pPr>
            <a:r>
              <a:rPr lang="en-US" sz="2800" spc="-120" dirty="0">
                <a:latin typeface="Arial MT"/>
                <a:cs typeface="Arial MT"/>
              </a:rPr>
              <a:t>To</a:t>
            </a:r>
            <a:r>
              <a:rPr lang="en-US" sz="2800" spc="45" dirty="0">
                <a:latin typeface="Arial MT"/>
                <a:cs typeface="Arial MT"/>
              </a:rPr>
              <a:t> </a:t>
            </a:r>
            <a:r>
              <a:rPr lang="en-US" sz="2800" spc="10" dirty="0">
                <a:latin typeface="Arial MT"/>
                <a:cs typeface="Arial MT"/>
              </a:rPr>
              <a:t>prepare</a:t>
            </a:r>
            <a:r>
              <a:rPr lang="en-US" sz="2800" spc="-105" dirty="0">
                <a:latin typeface="Arial MT"/>
                <a:cs typeface="Arial MT"/>
              </a:rPr>
              <a:t> </a:t>
            </a:r>
            <a:r>
              <a:rPr lang="en-US" sz="2800" spc="15" dirty="0">
                <a:latin typeface="Arial MT"/>
                <a:cs typeface="Arial MT"/>
              </a:rPr>
              <a:t>a</a:t>
            </a:r>
            <a:r>
              <a:rPr lang="en-US" sz="2800" spc="-30" dirty="0">
                <a:latin typeface="Arial MT"/>
                <a:cs typeface="Arial MT"/>
              </a:rPr>
              <a:t> </a:t>
            </a:r>
            <a:r>
              <a:rPr lang="en-US" sz="2800" b="1" spc="15" dirty="0">
                <a:latin typeface="Arial"/>
                <a:cs typeface="Arial"/>
              </a:rPr>
              <a:t>web</a:t>
            </a:r>
            <a:r>
              <a:rPr lang="en-US" sz="2800" b="1" spc="-75" dirty="0">
                <a:latin typeface="Arial"/>
                <a:cs typeface="Arial"/>
              </a:rPr>
              <a:t> </a:t>
            </a:r>
            <a:r>
              <a:rPr lang="en-US" sz="2800" b="1" spc="15" dirty="0">
                <a:latin typeface="Arial"/>
                <a:cs typeface="Arial"/>
              </a:rPr>
              <a:t>based</a:t>
            </a:r>
            <a:r>
              <a:rPr lang="en-US" sz="2800" b="1" spc="-65" dirty="0">
                <a:latin typeface="Arial"/>
                <a:cs typeface="Arial"/>
              </a:rPr>
              <a:t> </a:t>
            </a:r>
            <a:r>
              <a:rPr lang="en-US" sz="2800" b="1" spc="20" dirty="0">
                <a:latin typeface="Arial"/>
                <a:cs typeface="Arial"/>
              </a:rPr>
              <a:t>interface</a:t>
            </a:r>
            <a:r>
              <a:rPr lang="en-US" sz="2800" b="1" spc="-165" dirty="0">
                <a:latin typeface="Arial"/>
                <a:cs typeface="Arial"/>
              </a:rPr>
              <a:t> </a:t>
            </a:r>
            <a:r>
              <a:rPr lang="en-US" sz="2800" spc="25" dirty="0">
                <a:latin typeface="Arial MT"/>
                <a:cs typeface="Arial MT"/>
              </a:rPr>
              <a:t>to</a:t>
            </a:r>
            <a:r>
              <a:rPr lang="en-US" sz="2800" spc="-180" dirty="0">
                <a:latin typeface="Arial MT"/>
                <a:cs typeface="Arial MT"/>
              </a:rPr>
              <a:t> </a:t>
            </a:r>
            <a:r>
              <a:rPr lang="en-US" sz="2800" spc="10" dirty="0">
                <a:latin typeface="Arial MT"/>
                <a:cs typeface="Arial MT"/>
              </a:rPr>
              <a:t>visualize</a:t>
            </a:r>
            <a:r>
              <a:rPr lang="en-US" sz="2800" spc="-105" dirty="0">
                <a:latin typeface="Arial MT"/>
                <a:cs typeface="Arial MT"/>
              </a:rPr>
              <a:t> </a:t>
            </a:r>
            <a:r>
              <a:rPr lang="en-US" sz="2800" spc="20" dirty="0">
                <a:latin typeface="Arial MT"/>
                <a:cs typeface="Arial MT"/>
              </a:rPr>
              <a:t>the</a:t>
            </a:r>
            <a:r>
              <a:rPr lang="en-US" sz="2800" spc="-25" dirty="0">
                <a:latin typeface="Arial MT"/>
                <a:cs typeface="Arial MT"/>
              </a:rPr>
              <a:t> </a:t>
            </a:r>
            <a:r>
              <a:rPr lang="en-US" sz="2800" spc="15" dirty="0">
                <a:latin typeface="Arial MT"/>
                <a:cs typeface="Arial MT"/>
              </a:rPr>
              <a:t>continuous</a:t>
            </a:r>
            <a:r>
              <a:rPr lang="en-US" sz="2800" spc="-145" dirty="0">
                <a:latin typeface="Arial MT"/>
                <a:cs typeface="Arial MT"/>
              </a:rPr>
              <a:t> </a:t>
            </a:r>
            <a:r>
              <a:rPr lang="en-US" sz="2800" spc="15" dirty="0">
                <a:latin typeface="Arial MT"/>
                <a:cs typeface="Arial MT"/>
              </a:rPr>
              <a:t>trends</a:t>
            </a:r>
            <a:r>
              <a:rPr lang="en-US" sz="2800" spc="-145" dirty="0">
                <a:latin typeface="Arial MT"/>
                <a:cs typeface="Arial MT"/>
              </a:rPr>
              <a:t> </a:t>
            </a:r>
            <a:r>
              <a:rPr lang="en-US" sz="2800" spc="10" dirty="0">
                <a:latin typeface="Arial MT"/>
                <a:cs typeface="Arial MT"/>
              </a:rPr>
              <a:t>in</a:t>
            </a:r>
            <a:r>
              <a:rPr lang="en-US" sz="2800" spc="-105" dirty="0">
                <a:latin typeface="Arial MT"/>
                <a:cs typeface="Arial MT"/>
              </a:rPr>
              <a:t> </a:t>
            </a:r>
            <a:r>
              <a:rPr lang="en-US" sz="2800" spc="10" dirty="0">
                <a:latin typeface="Arial MT"/>
                <a:cs typeface="Arial MT"/>
              </a:rPr>
              <a:t>variations</a:t>
            </a:r>
            <a:r>
              <a:rPr lang="en-US" sz="2800" spc="-75" dirty="0">
                <a:latin typeface="Arial MT"/>
                <a:cs typeface="Arial MT"/>
              </a:rPr>
              <a:t> </a:t>
            </a:r>
            <a:r>
              <a:rPr lang="en-US" sz="2800" spc="10" dirty="0">
                <a:latin typeface="Arial MT"/>
                <a:cs typeface="Arial MT"/>
              </a:rPr>
              <a:t>of</a:t>
            </a:r>
            <a:r>
              <a:rPr lang="en-US" sz="2800" spc="-70" dirty="0">
                <a:latin typeface="Arial MT"/>
                <a:cs typeface="Arial MT"/>
              </a:rPr>
              <a:t> </a:t>
            </a:r>
            <a:r>
              <a:rPr lang="en-US" sz="2800" spc="5" dirty="0">
                <a:latin typeface="Arial MT"/>
                <a:cs typeface="Arial MT"/>
              </a:rPr>
              <a:t>TEC </a:t>
            </a:r>
            <a:r>
              <a:rPr lang="en-US" sz="2800" spc="-540" dirty="0">
                <a:latin typeface="Arial MT"/>
                <a:cs typeface="Arial MT"/>
              </a:rPr>
              <a:t> </a:t>
            </a:r>
            <a:r>
              <a:rPr lang="en-US" sz="2800" spc="20" dirty="0">
                <a:latin typeface="Arial MT"/>
                <a:cs typeface="Arial MT"/>
              </a:rPr>
              <a:t>(total</a:t>
            </a:r>
            <a:r>
              <a:rPr lang="en-US" sz="2800" spc="-185" dirty="0">
                <a:latin typeface="Arial MT"/>
                <a:cs typeface="Arial MT"/>
              </a:rPr>
              <a:t> </a:t>
            </a:r>
            <a:r>
              <a:rPr lang="en-US" sz="2800" spc="15" dirty="0">
                <a:latin typeface="Arial MT"/>
                <a:cs typeface="Arial MT"/>
              </a:rPr>
              <a:t>electron</a:t>
            </a:r>
            <a:r>
              <a:rPr lang="en-US" sz="2800" spc="-105" dirty="0">
                <a:latin typeface="Arial MT"/>
                <a:cs typeface="Arial MT"/>
              </a:rPr>
              <a:t> </a:t>
            </a:r>
            <a:r>
              <a:rPr lang="en-US" sz="2800" spc="20" dirty="0">
                <a:latin typeface="Arial MT"/>
                <a:cs typeface="Arial MT"/>
              </a:rPr>
              <a:t>content)</a:t>
            </a:r>
            <a:r>
              <a:rPr lang="en-US" sz="2800" spc="-185" dirty="0">
                <a:latin typeface="Arial MT"/>
                <a:cs typeface="Arial MT"/>
              </a:rPr>
              <a:t> </a:t>
            </a:r>
            <a:r>
              <a:rPr lang="en-US" sz="2800" spc="10" dirty="0">
                <a:latin typeface="Arial MT"/>
                <a:cs typeface="Arial MT"/>
              </a:rPr>
              <a:t>as</a:t>
            </a:r>
            <a:r>
              <a:rPr lang="en-US" sz="2800" spc="-70" dirty="0">
                <a:latin typeface="Arial MT"/>
                <a:cs typeface="Arial MT"/>
              </a:rPr>
              <a:t> </a:t>
            </a:r>
            <a:r>
              <a:rPr lang="en-US" sz="2800" spc="20" dirty="0">
                <a:latin typeface="Arial MT"/>
                <a:cs typeface="Arial MT"/>
              </a:rPr>
              <a:t>detected</a:t>
            </a:r>
            <a:r>
              <a:rPr lang="en-US" sz="2800" spc="-180" dirty="0">
                <a:latin typeface="Arial MT"/>
                <a:cs typeface="Arial MT"/>
              </a:rPr>
              <a:t> </a:t>
            </a:r>
            <a:r>
              <a:rPr lang="en-US" sz="2800" spc="10" dirty="0">
                <a:latin typeface="Arial MT"/>
                <a:cs typeface="Arial MT"/>
              </a:rPr>
              <a:t>by</a:t>
            </a:r>
            <a:r>
              <a:rPr lang="en-US" sz="2800" spc="-75" dirty="0">
                <a:latin typeface="Arial MT"/>
                <a:cs typeface="Arial MT"/>
              </a:rPr>
              <a:t> </a:t>
            </a:r>
            <a:r>
              <a:rPr lang="en-US" sz="2800" spc="5" dirty="0">
                <a:latin typeface="Arial MT"/>
                <a:cs typeface="Arial MT"/>
              </a:rPr>
              <a:t>GNSS</a:t>
            </a:r>
            <a:r>
              <a:rPr lang="en-US" sz="2800" spc="-30" dirty="0">
                <a:latin typeface="Arial MT"/>
                <a:cs typeface="Arial MT"/>
              </a:rPr>
              <a:t> </a:t>
            </a:r>
            <a:r>
              <a:rPr lang="en-US" sz="2800" spc="10" dirty="0">
                <a:latin typeface="Arial MT"/>
                <a:cs typeface="Arial MT"/>
              </a:rPr>
              <a:t>(global</a:t>
            </a:r>
            <a:r>
              <a:rPr lang="en-US" sz="2800" spc="-105" dirty="0">
                <a:latin typeface="Arial MT"/>
                <a:cs typeface="Arial MT"/>
              </a:rPr>
              <a:t> </a:t>
            </a:r>
            <a:r>
              <a:rPr lang="en-US" sz="2800" spc="10" dirty="0">
                <a:latin typeface="Arial MT"/>
                <a:cs typeface="Arial MT"/>
              </a:rPr>
              <a:t>navigation</a:t>
            </a:r>
            <a:r>
              <a:rPr lang="en-US" sz="2800" spc="-110" dirty="0">
                <a:latin typeface="Arial MT"/>
                <a:cs typeface="Arial MT"/>
              </a:rPr>
              <a:t> </a:t>
            </a:r>
            <a:r>
              <a:rPr lang="en-US" sz="2800" spc="20" dirty="0">
                <a:latin typeface="Arial MT"/>
                <a:cs typeface="Arial MT"/>
              </a:rPr>
              <a:t>satellite</a:t>
            </a:r>
            <a:r>
              <a:rPr lang="en-US" sz="2800" spc="-180" dirty="0">
                <a:latin typeface="Arial MT"/>
                <a:cs typeface="Arial MT"/>
              </a:rPr>
              <a:t> </a:t>
            </a:r>
            <a:r>
              <a:rPr lang="en-US" sz="2800" spc="15" dirty="0">
                <a:latin typeface="Arial MT"/>
                <a:cs typeface="Arial MT"/>
              </a:rPr>
              <a:t>systems).</a:t>
            </a:r>
            <a:endParaRPr lang="en-US" sz="2800" dirty="0">
              <a:latin typeface="Arial MT"/>
              <a:cs typeface="Arial MT"/>
            </a:endParaRPr>
          </a:p>
          <a:p>
            <a:pPr marL="241300" indent="-228600">
              <a:lnSpc>
                <a:spcPct val="100000"/>
              </a:lnSpc>
              <a:spcBef>
                <a:spcPts val="1505"/>
              </a:spcBef>
              <a:buChar char="•"/>
              <a:tabLst>
                <a:tab pos="240665" algn="l"/>
                <a:tab pos="241300" algn="l"/>
              </a:tabLst>
            </a:pPr>
            <a:r>
              <a:rPr lang="en-US" sz="2800" spc="-120" dirty="0">
                <a:latin typeface="Arial MT"/>
                <a:cs typeface="Arial MT"/>
              </a:rPr>
              <a:t>To</a:t>
            </a:r>
            <a:r>
              <a:rPr lang="en-US" sz="2800" spc="45" dirty="0">
                <a:latin typeface="Arial MT"/>
                <a:cs typeface="Arial MT"/>
              </a:rPr>
              <a:t> </a:t>
            </a:r>
            <a:r>
              <a:rPr lang="en-US" sz="2800" spc="10" dirty="0">
                <a:latin typeface="Arial MT"/>
                <a:cs typeface="Arial MT"/>
              </a:rPr>
              <a:t>prepare</a:t>
            </a:r>
            <a:r>
              <a:rPr lang="en-US" sz="2800" spc="-105" dirty="0">
                <a:latin typeface="Arial MT"/>
                <a:cs typeface="Arial MT"/>
              </a:rPr>
              <a:t> </a:t>
            </a:r>
            <a:r>
              <a:rPr lang="en-US" sz="2800" spc="15" dirty="0">
                <a:latin typeface="Arial MT"/>
                <a:cs typeface="Arial MT"/>
              </a:rPr>
              <a:t>a</a:t>
            </a:r>
            <a:r>
              <a:rPr lang="en-US" sz="2800" spc="-35" dirty="0">
                <a:latin typeface="Arial MT"/>
                <a:cs typeface="Arial MT"/>
              </a:rPr>
              <a:t> </a:t>
            </a:r>
            <a:r>
              <a:rPr lang="en-US" sz="2800" b="1" spc="15" dirty="0">
                <a:latin typeface="Arial"/>
                <a:cs typeface="Arial"/>
              </a:rPr>
              <a:t>dataset</a:t>
            </a:r>
            <a:r>
              <a:rPr lang="en-US" sz="2800" b="1" spc="-90" dirty="0">
                <a:latin typeface="Arial"/>
                <a:cs typeface="Arial"/>
              </a:rPr>
              <a:t> </a:t>
            </a:r>
            <a:r>
              <a:rPr lang="en-US" sz="2800" spc="5" dirty="0">
                <a:latin typeface="Arial MT"/>
                <a:cs typeface="Arial MT"/>
              </a:rPr>
              <a:t>(from</a:t>
            </a:r>
            <a:r>
              <a:rPr lang="en-US" sz="2800" spc="-70" dirty="0">
                <a:latin typeface="Arial MT"/>
                <a:cs typeface="Arial MT"/>
              </a:rPr>
              <a:t> </a:t>
            </a:r>
            <a:r>
              <a:rPr lang="en-US" sz="2800" spc="20" dirty="0">
                <a:latin typeface="Arial MT"/>
                <a:cs typeface="Arial MT"/>
              </a:rPr>
              <a:t>satellite</a:t>
            </a:r>
            <a:r>
              <a:rPr lang="en-US" sz="2800" spc="-180" dirty="0">
                <a:latin typeface="Arial MT"/>
                <a:cs typeface="Arial MT"/>
              </a:rPr>
              <a:t> </a:t>
            </a:r>
            <a:r>
              <a:rPr lang="en-US" sz="2800" spc="15" dirty="0">
                <a:latin typeface="Arial MT"/>
                <a:cs typeface="Arial MT"/>
              </a:rPr>
              <a:t>data)</a:t>
            </a:r>
            <a:r>
              <a:rPr lang="en-US" sz="2800" spc="-105" dirty="0">
                <a:latin typeface="Arial MT"/>
                <a:cs typeface="Arial MT"/>
              </a:rPr>
              <a:t> </a:t>
            </a:r>
            <a:r>
              <a:rPr lang="en-US" sz="2800" spc="15" dirty="0">
                <a:latin typeface="Arial MT"/>
                <a:cs typeface="Arial MT"/>
              </a:rPr>
              <a:t>comprising</a:t>
            </a:r>
            <a:r>
              <a:rPr lang="en-US" sz="2800" spc="-180" dirty="0">
                <a:latin typeface="Arial MT"/>
                <a:cs typeface="Arial MT"/>
              </a:rPr>
              <a:t> </a:t>
            </a:r>
            <a:r>
              <a:rPr lang="en-US" sz="2800" spc="10" dirty="0">
                <a:latin typeface="Arial MT"/>
                <a:cs typeface="Arial MT"/>
              </a:rPr>
              <a:t>of</a:t>
            </a:r>
            <a:r>
              <a:rPr lang="en-US" sz="2800" spc="5" dirty="0">
                <a:latin typeface="Arial MT"/>
                <a:cs typeface="Arial MT"/>
              </a:rPr>
              <a:t> various</a:t>
            </a:r>
            <a:r>
              <a:rPr lang="en-US" sz="2800" spc="-75" dirty="0">
                <a:latin typeface="Arial MT"/>
                <a:cs typeface="Arial MT"/>
              </a:rPr>
              <a:t> </a:t>
            </a:r>
            <a:r>
              <a:rPr lang="en-US" sz="2800" spc="10" dirty="0">
                <a:latin typeface="Arial MT"/>
                <a:cs typeface="Arial MT"/>
              </a:rPr>
              <a:t>features</a:t>
            </a:r>
            <a:r>
              <a:rPr lang="en-US" sz="2800" spc="-145" dirty="0">
                <a:latin typeface="Arial MT"/>
                <a:cs typeface="Arial MT"/>
              </a:rPr>
              <a:t> </a:t>
            </a:r>
            <a:r>
              <a:rPr lang="en-US" sz="2800" spc="5" dirty="0">
                <a:latin typeface="Arial MT"/>
                <a:cs typeface="Arial MT"/>
              </a:rPr>
              <a:t>affecting</a:t>
            </a:r>
            <a:r>
              <a:rPr lang="en-US" sz="2800" spc="-105" dirty="0">
                <a:latin typeface="Arial MT"/>
                <a:cs typeface="Arial MT"/>
              </a:rPr>
              <a:t> </a:t>
            </a:r>
            <a:r>
              <a:rPr lang="en-US" sz="2800" spc="20" dirty="0">
                <a:latin typeface="Arial MT"/>
                <a:cs typeface="Arial MT"/>
              </a:rPr>
              <a:t>the</a:t>
            </a:r>
            <a:r>
              <a:rPr lang="en-US" sz="2800" spc="-105" dirty="0">
                <a:latin typeface="Arial MT"/>
                <a:cs typeface="Arial MT"/>
              </a:rPr>
              <a:t> </a:t>
            </a:r>
            <a:r>
              <a:rPr lang="en-US" sz="2800" spc="5" dirty="0">
                <a:latin typeface="Arial MT"/>
                <a:cs typeface="Arial MT"/>
              </a:rPr>
              <a:t>TEC</a:t>
            </a:r>
            <a:endParaRPr lang="en-US" sz="2800" dirty="0">
              <a:latin typeface="Arial MT"/>
              <a:cs typeface="Arial MT"/>
            </a:endParaRPr>
          </a:p>
          <a:p>
            <a:pPr marL="241300">
              <a:lnSpc>
                <a:spcPct val="100000"/>
              </a:lnSpc>
              <a:spcBef>
                <a:spcPts val="455"/>
              </a:spcBef>
            </a:pPr>
            <a:r>
              <a:rPr lang="en-US" sz="2800" dirty="0">
                <a:latin typeface="Arial MT"/>
                <a:cs typeface="Arial MT"/>
              </a:rPr>
              <a:t>value</a:t>
            </a:r>
            <a:r>
              <a:rPr lang="en-US" sz="2800" spc="-50" dirty="0">
                <a:latin typeface="Arial MT"/>
                <a:cs typeface="Arial MT"/>
              </a:rPr>
              <a:t> </a:t>
            </a:r>
            <a:r>
              <a:rPr lang="en-US" sz="2800" spc="10" dirty="0">
                <a:latin typeface="Arial MT"/>
                <a:cs typeface="Arial MT"/>
              </a:rPr>
              <a:t>in</a:t>
            </a:r>
            <a:r>
              <a:rPr lang="en-US" sz="2800" spc="-50" dirty="0">
                <a:latin typeface="Arial MT"/>
                <a:cs typeface="Arial MT"/>
              </a:rPr>
              <a:t> </a:t>
            </a:r>
            <a:r>
              <a:rPr lang="en-US" sz="2800" spc="20" dirty="0">
                <a:latin typeface="Arial MT"/>
                <a:cs typeface="Arial MT"/>
              </a:rPr>
              <a:t>the</a:t>
            </a:r>
            <a:r>
              <a:rPr lang="en-US" sz="2800" spc="-50" dirty="0">
                <a:latin typeface="Arial MT"/>
                <a:cs typeface="Arial MT"/>
              </a:rPr>
              <a:t> </a:t>
            </a:r>
            <a:r>
              <a:rPr lang="en-US" sz="2800" spc="15" dirty="0">
                <a:latin typeface="Arial MT"/>
                <a:cs typeface="Arial MT"/>
              </a:rPr>
              <a:t>ionosphere.</a:t>
            </a:r>
            <a:endParaRPr lang="en-US" sz="2800" dirty="0">
              <a:latin typeface="Arial MT"/>
              <a:cs typeface="Arial MT"/>
            </a:endParaRPr>
          </a:p>
          <a:p>
            <a:pPr marL="241300" marR="247650" indent="-228600">
              <a:lnSpc>
                <a:spcPct val="119000"/>
              </a:lnSpc>
              <a:spcBef>
                <a:spcPts val="1050"/>
              </a:spcBef>
              <a:buChar char="•"/>
              <a:tabLst>
                <a:tab pos="240665" algn="l"/>
                <a:tab pos="241300" algn="l"/>
              </a:tabLst>
            </a:pPr>
            <a:r>
              <a:rPr lang="en-US" sz="2800" spc="-120" dirty="0">
                <a:latin typeface="Arial MT"/>
                <a:cs typeface="Arial MT"/>
              </a:rPr>
              <a:t>To</a:t>
            </a:r>
            <a:r>
              <a:rPr lang="en-US" sz="2800" spc="40" dirty="0">
                <a:latin typeface="Arial MT"/>
                <a:cs typeface="Arial MT"/>
              </a:rPr>
              <a:t> </a:t>
            </a:r>
            <a:r>
              <a:rPr lang="en-US" sz="2800" spc="15" dirty="0">
                <a:latin typeface="Arial MT"/>
                <a:cs typeface="Arial MT"/>
              </a:rPr>
              <a:t>train</a:t>
            </a:r>
            <a:r>
              <a:rPr lang="en-US" sz="2800" spc="-105" dirty="0">
                <a:latin typeface="Arial MT"/>
                <a:cs typeface="Arial MT"/>
              </a:rPr>
              <a:t> </a:t>
            </a:r>
            <a:r>
              <a:rPr lang="en-US" sz="2800" spc="15" dirty="0">
                <a:latin typeface="Arial MT"/>
                <a:cs typeface="Arial MT"/>
              </a:rPr>
              <a:t>an</a:t>
            </a:r>
            <a:r>
              <a:rPr lang="en-US" sz="2800" spc="-35" dirty="0">
                <a:latin typeface="Arial MT"/>
                <a:cs typeface="Arial MT"/>
              </a:rPr>
              <a:t> </a:t>
            </a:r>
            <a:r>
              <a:rPr lang="en-US" sz="2800" b="1" spc="15" dirty="0">
                <a:latin typeface="Arial"/>
                <a:cs typeface="Arial"/>
              </a:rPr>
              <a:t>effective</a:t>
            </a:r>
            <a:r>
              <a:rPr lang="en-US" sz="2800" b="1" spc="-180" dirty="0">
                <a:latin typeface="Arial"/>
                <a:cs typeface="Arial"/>
              </a:rPr>
              <a:t> </a:t>
            </a:r>
            <a:r>
              <a:rPr lang="en-US" sz="2800" b="1" spc="30" dirty="0">
                <a:latin typeface="Arial"/>
                <a:cs typeface="Arial"/>
              </a:rPr>
              <a:t>machine</a:t>
            </a:r>
            <a:r>
              <a:rPr lang="en-US" sz="2800" b="1" spc="-185" dirty="0">
                <a:latin typeface="Arial"/>
                <a:cs typeface="Arial"/>
              </a:rPr>
              <a:t> </a:t>
            </a:r>
            <a:r>
              <a:rPr lang="en-US" sz="2800" b="1" spc="15" dirty="0">
                <a:latin typeface="Arial"/>
                <a:cs typeface="Arial"/>
              </a:rPr>
              <a:t>learning</a:t>
            </a:r>
            <a:r>
              <a:rPr lang="en-US" sz="2800" b="1" spc="-215" dirty="0">
                <a:latin typeface="Arial"/>
                <a:cs typeface="Arial"/>
              </a:rPr>
              <a:t> </a:t>
            </a:r>
            <a:r>
              <a:rPr lang="en-US" sz="2800" b="1" spc="25" dirty="0">
                <a:latin typeface="Arial"/>
                <a:cs typeface="Arial"/>
              </a:rPr>
              <a:t>model</a:t>
            </a:r>
            <a:r>
              <a:rPr lang="en-US" sz="2800" b="1" spc="-155" dirty="0">
                <a:latin typeface="Arial"/>
                <a:cs typeface="Arial"/>
              </a:rPr>
              <a:t> </a:t>
            </a:r>
            <a:r>
              <a:rPr lang="en-US" sz="2800" spc="15" dirty="0">
                <a:latin typeface="Arial MT"/>
                <a:cs typeface="Arial MT"/>
              </a:rPr>
              <a:t>on</a:t>
            </a:r>
            <a:r>
              <a:rPr lang="en-US" sz="2800" spc="-105" dirty="0">
                <a:latin typeface="Arial MT"/>
                <a:cs typeface="Arial MT"/>
              </a:rPr>
              <a:t> </a:t>
            </a:r>
            <a:r>
              <a:rPr lang="en-US" sz="2800" spc="20" dirty="0">
                <a:latin typeface="Arial MT"/>
                <a:cs typeface="Arial MT"/>
              </a:rPr>
              <a:t>data</a:t>
            </a:r>
            <a:r>
              <a:rPr lang="en-US" sz="2800" spc="-110" dirty="0">
                <a:latin typeface="Arial MT"/>
                <a:cs typeface="Arial MT"/>
              </a:rPr>
              <a:t> </a:t>
            </a:r>
            <a:r>
              <a:rPr lang="en-US" sz="2800" spc="25" dirty="0">
                <a:latin typeface="Arial MT"/>
                <a:cs typeface="Arial MT"/>
              </a:rPr>
              <a:t>to</a:t>
            </a:r>
            <a:r>
              <a:rPr lang="en-US" sz="2800" spc="-30" dirty="0">
                <a:latin typeface="Arial MT"/>
                <a:cs typeface="Arial MT"/>
              </a:rPr>
              <a:t> </a:t>
            </a:r>
            <a:r>
              <a:rPr lang="en-US" sz="2800" spc="20" dirty="0">
                <a:latin typeface="Arial MT"/>
                <a:cs typeface="Arial MT"/>
              </a:rPr>
              <a:t>detect</a:t>
            </a:r>
            <a:r>
              <a:rPr lang="en-US" sz="2800" spc="-150" dirty="0">
                <a:latin typeface="Arial MT"/>
                <a:cs typeface="Arial MT"/>
              </a:rPr>
              <a:t> </a:t>
            </a:r>
            <a:r>
              <a:rPr lang="en-US" sz="2800" spc="20" dirty="0">
                <a:latin typeface="Arial MT"/>
                <a:cs typeface="Arial MT"/>
              </a:rPr>
              <a:t>sudden </a:t>
            </a:r>
            <a:r>
              <a:rPr lang="en-US" sz="2800" spc="-540" dirty="0">
                <a:latin typeface="Arial MT"/>
                <a:cs typeface="Arial MT"/>
              </a:rPr>
              <a:t> </a:t>
            </a:r>
            <a:r>
              <a:rPr lang="en-US" sz="2800" spc="5" dirty="0">
                <a:latin typeface="Arial MT"/>
                <a:cs typeface="Arial MT"/>
              </a:rPr>
              <a:t>anomaly</a:t>
            </a:r>
            <a:r>
              <a:rPr lang="en-US" sz="2800" spc="-75" dirty="0">
                <a:latin typeface="Arial MT"/>
                <a:cs typeface="Arial MT"/>
              </a:rPr>
              <a:t> </a:t>
            </a:r>
            <a:r>
              <a:rPr lang="en-US" sz="2800" spc="10" dirty="0">
                <a:latin typeface="Arial MT"/>
                <a:cs typeface="Arial MT"/>
              </a:rPr>
              <a:t>in</a:t>
            </a:r>
            <a:r>
              <a:rPr lang="en-US" sz="2800" spc="-35" dirty="0">
                <a:latin typeface="Arial MT"/>
                <a:cs typeface="Arial MT"/>
              </a:rPr>
              <a:t> </a:t>
            </a:r>
            <a:r>
              <a:rPr lang="en-US" sz="2800" spc="5" dirty="0">
                <a:latin typeface="Arial MT"/>
                <a:cs typeface="Arial MT"/>
              </a:rPr>
              <a:t>TEC </a:t>
            </a:r>
            <a:r>
              <a:rPr lang="en-US" sz="2800" spc="15" dirty="0">
                <a:latin typeface="Arial MT"/>
                <a:cs typeface="Arial MT"/>
              </a:rPr>
              <a:t>change</a:t>
            </a:r>
            <a:r>
              <a:rPr lang="en-US" sz="2800" spc="-105" dirty="0">
                <a:latin typeface="Arial MT"/>
                <a:cs typeface="Arial MT"/>
              </a:rPr>
              <a:t> </a:t>
            </a:r>
            <a:r>
              <a:rPr lang="en-US" sz="2800" spc="10" dirty="0">
                <a:latin typeface="Arial MT"/>
                <a:cs typeface="Arial MT"/>
              </a:rPr>
              <a:t>during</a:t>
            </a:r>
            <a:r>
              <a:rPr lang="en-US" sz="2800" spc="-110" dirty="0">
                <a:latin typeface="Arial MT"/>
                <a:cs typeface="Arial MT"/>
              </a:rPr>
              <a:t> </a:t>
            </a:r>
            <a:r>
              <a:rPr lang="en-US" sz="2800" spc="15" dirty="0">
                <a:latin typeface="Arial MT"/>
                <a:cs typeface="Arial MT"/>
              </a:rPr>
              <a:t>solar</a:t>
            </a:r>
            <a:r>
              <a:rPr lang="en-US" sz="2800" spc="-110" dirty="0">
                <a:latin typeface="Arial MT"/>
                <a:cs typeface="Arial MT"/>
              </a:rPr>
              <a:t> </a:t>
            </a:r>
            <a:r>
              <a:rPr lang="en-US" sz="2800" spc="15" dirty="0">
                <a:latin typeface="Arial MT"/>
                <a:cs typeface="Arial MT"/>
              </a:rPr>
              <a:t>storms</a:t>
            </a:r>
            <a:r>
              <a:rPr lang="en-US" sz="2800" spc="-145" dirty="0">
                <a:latin typeface="Arial MT"/>
                <a:cs typeface="Arial MT"/>
              </a:rPr>
              <a:t> </a:t>
            </a:r>
            <a:r>
              <a:rPr lang="en-US" sz="2800" spc="10" dirty="0">
                <a:latin typeface="Arial MT"/>
                <a:cs typeface="Arial MT"/>
              </a:rPr>
              <a:t>or</a:t>
            </a:r>
            <a:r>
              <a:rPr lang="en-US" sz="2800" spc="-35" dirty="0">
                <a:latin typeface="Arial MT"/>
                <a:cs typeface="Arial MT"/>
              </a:rPr>
              <a:t> </a:t>
            </a:r>
            <a:r>
              <a:rPr lang="en-US" sz="2800" spc="5" dirty="0">
                <a:latin typeface="Arial MT"/>
                <a:cs typeface="Arial MT"/>
              </a:rPr>
              <a:t>heavy</a:t>
            </a:r>
            <a:r>
              <a:rPr lang="en-US" sz="2800" dirty="0">
                <a:latin typeface="Arial MT"/>
                <a:cs typeface="Arial MT"/>
              </a:rPr>
              <a:t> </a:t>
            </a:r>
            <a:r>
              <a:rPr lang="en-US" sz="2800" spc="10" dirty="0">
                <a:latin typeface="Arial MT"/>
                <a:cs typeface="Arial MT"/>
              </a:rPr>
              <a:t>magnetic</a:t>
            </a:r>
            <a:r>
              <a:rPr lang="en-US" sz="2800" spc="-150" dirty="0">
                <a:latin typeface="Arial MT"/>
                <a:cs typeface="Arial MT"/>
              </a:rPr>
              <a:t> </a:t>
            </a:r>
            <a:r>
              <a:rPr lang="en-US" sz="2800" spc="15" dirty="0">
                <a:latin typeface="Arial MT"/>
                <a:cs typeface="Arial MT"/>
              </a:rPr>
              <a:t>solar</a:t>
            </a:r>
            <a:r>
              <a:rPr lang="en-US" sz="2800" spc="-30" dirty="0">
                <a:latin typeface="Arial MT"/>
                <a:cs typeface="Arial MT"/>
              </a:rPr>
              <a:t> </a:t>
            </a:r>
            <a:r>
              <a:rPr lang="en-US" sz="2800" spc="10" dirty="0">
                <a:latin typeface="Arial MT"/>
                <a:cs typeface="Arial MT"/>
              </a:rPr>
              <a:t>winds.</a:t>
            </a:r>
            <a:endParaRPr lang="en-US" sz="2800" dirty="0">
              <a:latin typeface="Arial MT"/>
              <a:cs typeface="Arial MT"/>
            </a:endParaRPr>
          </a:p>
          <a:p>
            <a:pPr marL="241300" marR="897890" indent="-228600">
              <a:lnSpc>
                <a:spcPct val="122100"/>
              </a:lnSpc>
              <a:spcBef>
                <a:spcPts val="975"/>
              </a:spcBef>
              <a:buChar char="•"/>
              <a:tabLst>
                <a:tab pos="240665" algn="l"/>
                <a:tab pos="241300" algn="l"/>
              </a:tabLst>
            </a:pPr>
            <a:r>
              <a:rPr lang="en-US" sz="2800" spc="-120" dirty="0">
                <a:latin typeface="Arial MT"/>
                <a:cs typeface="Arial MT"/>
              </a:rPr>
              <a:t>To</a:t>
            </a:r>
            <a:r>
              <a:rPr lang="en-US" sz="2800" spc="50" dirty="0">
                <a:latin typeface="Arial MT"/>
                <a:cs typeface="Arial MT"/>
              </a:rPr>
              <a:t> </a:t>
            </a:r>
            <a:r>
              <a:rPr lang="en-US" sz="2800" dirty="0">
                <a:latin typeface="Arial MT"/>
                <a:cs typeface="Arial MT"/>
              </a:rPr>
              <a:t>have</a:t>
            </a:r>
            <a:r>
              <a:rPr lang="en-US" sz="2800" spc="-30" dirty="0">
                <a:latin typeface="Arial MT"/>
                <a:cs typeface="Arial MT"/>
              </a:rPr>
              <a:t> </a:t>
            </a:r>
            <a:r>
              <a:rPr lang="en-US" sz="2800" spc="15" dirty="0">
                <a:latin typeface="Arial MT"/>
                <a:cs typeface="Arial MT"/>
              </a:rPr>
              <a:t>an</a:t>
            </a:r>
            <a:r>
              <a:rPr lang="en-US" sz="2800" spc="-30" dirty="0">
                <a:latin typeface="Arial MT"/>
                <a:cs typeface="Arial MT"/>
              </a:rPr>
              <a:t> </a:t>
            </a:r>
            <a:r>
              <a:rPr lang="en-US" sz="2800" b="1" spc="15" dirty="0">
                <a:latin typeface="Arial"/>
                <a:cs typeface="Arial"/>
              </a:rPr>
              <a:t>effective</a:t>
            </a:r>
            <a:r>
              <a:rPr lang="en-US" sz="2800" b="1" spc="-180" dirty="0">
                <a:latin typeface="Arial"/>
                <a:cs typeface="Arial"/>
              </a:rPr>
              <a:t> </a:t>
            </a:r>
            <a:r>
              <a:rPr lang="en-US" sz="2800" b="1" spc="25" dirty="0">
                <a:latin typeface="Arial"/>
                <a:cs typeface="Arial"/>
              </a:rPr>
              <a:t>alert</a:t>
            </a:r>
            <a:r>
              <a:rPr lang="en-US" sz="2800" b="1" spc="-95" dirty="0">
                <a:latin typeface="Arial"/>
                <a:cs typeface="Arial"/>
              </a:rPr>
              <a:t> </a:t>
            </a:r>
            <a:r>
              <a:rPr lang="en-US" sz="2800" b="1" spc="20" dirty="0">
                <a:latin typeface="Arial"/>
                <a:cs typeface="Arial"/>
              </a:rPr>
              <a:t>generation</a:t>
            </a:r>
            <a:r>
              <a:rPr lang="en-US" sz="2800" b="1" spc="-215" dirty="0">
                <a:latin typeface="Arial"/>
                <a:cs typeface="Arial"/>
              </a:rPr>
              <a:t> </a:t>
            </a:r>
            <a:r>
              <a:rPr lang="en-US" sz="2800" b="1" spc="25" dirty="0">
                <a:latin typeface="Arial"/>
                <a:cs typeface="Arial"/>
              </a:rPr>
              <a:t>module</a:t>
            </a:r>
            <a:r>
              <a:rPr lang="en-US" sz="2800" b="1" spc="-204" dirty="0">
                <a:latin typeface="Arial"/>
                <a:cs typeface="Arial"/>
              </a:rPr>
              <a:t> </a:t>
            </a:r>
            <a:r>
              <a:rPr lang="en-US" sz="2800" spc="10" dirty="0">
                <a:latin typeface="Arial MT"/>
                <a:cs typeface="Arial MT"/>
              </a:rPr>
              <a:t>in</a:t>
            </a:r>
            <a:r>
              <a:rPr lang="en-US" sz="2800" spc="-25" dirty="0">
                <a:latin typeface="Arial MT"/>
                <a:cs typeface="Arial MT"/>
              </a:rPr>
              <a:t> </a:t>
            </a:r>
            <a:r>
              <a:rPr lang="en-US" sz="2800" spc="25" dirty="0">
                <a:latin typeface="Arial MT"/>
                <a:cs typeface="Arial MT"/>
              </a:rPr>
              <a:t>case</a:t>
            </a:r>
            <a:r>
              <a:rPr lang="en-US" sz="2800" spc="-180" dirty="0">
                <a:latin typeface="Arial MT"/>
                <a:cs typeface="Arial MT"/>
              </a:rPr>
              <a:t> </a:t>
            </a:r>
            <a:r>
              <a:rPr lang="en-US" sz="2800" spc="10" dirty="0">
                <a:latin typeface="Arial MT"/>
                <a:cs typeface="Arial MT"/>
              </a:rPr>
              <a:t>any </a:t>
            </a:r>
            <a:r>
              <a:rPr lang="en-US" sz="2800" spc="15" dirty="0">
                <a:latin typeface="Arial MT"/>
                <a:cs typeface="Arial MT"/>
              </a:rPr>
              <a:t>threat</a:t>
            </a:r>
            <a:r>
              <a:rPr lang="en-US" sz="2800" spc="-140" dirty="0">
                <a:latin typeface="Arial MT"/>
                <a:cs typeface="Arial MT"/>
              </a:rPr>
              <a:t> </a:t>
            </a:r>
            <a:r>
              <a:rPr lang="en-US" sz="2800" spc="5" dirty="0">
                <a:latin typeface="Arial MT"/>
                <a:cs typeface="Arial MT"/>
              </a:rPr>
              <a:t>is</a:t>
            </a:r>
            <a:r>
              <a:rPr lang="en-US" sz="2800" spc="10" dirty="0">
                <a:latin typeface="Arial MT"/>
                <a:cs typeface="Arial MT"/>
              </a:rPr>
              <a:t> </a:t>
            </a:r>
            <a:r>
              <a:rPr lang="en-US" sz="2800" spc="20" dirty="0">
                <a:latin typeface="Arial MT"/>
                <a:cs typeface="Arial MT"/>
              </a:rPr>
              <a:t>detected</a:t>
            </a:r>
            <a:r>
              <a:rPr lang="en-US" sz="2800" spc="-180" dirty="0">
                <a:latin typeface="Arial MT"/>
                <a:cs typeface="Arial MT"/>
              </a:rPr>
              <a:t> </a:t>
            </a:r>
            <a:r>
              <a:rPr lang="en-US" sz="2800" spc="15" dirty="0">
                <a:latin typeface="Arial MT"/>
                <a:cs typeface="Arial MT"/>
              </a:rPr>
              <a:t>also </a:t>
            </a:r>
            <a:r>
              <a:rPr lang="en-US" sz="2800" spc="-540" dirty="0">
                <a:latin typeface="Arial MT"/>
                <a:cs typeface="Arial MT"/>
              </a:rPr>
              <a:t> </a:t>
            </a:r>
            <a:r>
              <a:rPr lang="en-US" sz="2800" spc="15" dirty="0">
                <a:latin typeface="Arial MT"/>
                <a:cs typeface="Arial MT"/>
              </a:rPr>
              <a:t>integrating</a:t>
            </a:r>
            <a:r>
              <a:rPr lang="en-US" sz="2800" spc="-185" dirty="0">
                <a:latin typeface="Arial MT"/>
                <a:cs typeface="Arial MT"/>
              </a:rPr>
              <a:t> </a:t>
            </a:r>
            <a:r>
              <a:rPr lang="en-US" sz="2800" spc="5" dirty="0">
                <a:latin typeface="Arial MT"/>
                <a:cs typeface="Arial MT"/>
              </a:rPr>
              <a:t>it</a:t>
            </a:r>
            <a:r>
              <a:rPr lang="en-US" sz="2800" spc="-75" dirty="0">
                <a:latin typeface="Arial MT"/>
                <a:cs typeface="Arial MT"/>
              </a:rPr>
              <a:t> </a:t>
            </a:r>
            <a:r>
              <a:rPr lang="en-US" sz="2800" spc="5" dirty="0">
                <a:latin typeface="Arial MT"/>
                <a:cs typeface="Arial MT"/>
              </a:rPr>
              <a:t>with</a:t>
            </a:r>
            <a:r>
              <a:rPr lang="en-US" sz="2800" spc="-35" dirty="0">
                <a:latin typeface="Arial MT"/>
                <a:cs typeface="Arial MT"/>
              </a:rPr>
              <a:t> </a:t>
            </a:r>
            <a:r>
              <a:rPr lang="en-US" sz="2800" spc="20" dirty="0">
                <a:latin typeface="Arial MT"/>
                <a:cs typeface="Arial MT"/>
              </a:rPr>
              <a:t>backend</a:t>
            </a:r>
            <a:r>
              <a:rPr lang="en-US" sz="2800" spc="-185" dirty="0">
                <a:latin typeface="Arial MT"/>
                <a:cs typeface="Arial MT"/>
              </a:rPr>
              <a:t> </a:t>
            </a:r>
            <a:r>
              <a:rPr lang="en-US" sz="2800" spc="15" dirty="0">
                <a:latin typeface="Arial MT"/>
                <a:cs typeface="Arial MT"/>
              </a:rPr>
              <a:t>and</a:t>
            </a:r>
            <a:r>
              <a:rPr lang="en-US" sz="2800" spc="-35" dirty="0">
                <a:latin typeface="Arial MT"/>
                <a:cs typeface="Arial MT"/>
              </a:rPr>
              <a:t> </a:t>
            </a:r>
            <a:r>
              <a:rPr lang="en-US" sz="2800" spc="20" dirty="0">
                <a:latin typeface="Arial MT"/>
                <a:cs typeface="Arial MT"/>
              </a:rPr>
              <a:t>the</a:t>
            </a:r>
            <a:r>
              <a:rPr lang="en-US" sz="2800" spc="-35" dirty="0">
                <a:latin typeface="Arial MT"/>
                <a:cs typeface="Arial MT"/>
              </a:rPr>
              <a:t> </a:t>
            </a:r>
            <a:r>
              <a:rPr lang="en-US" sz="2800" spc="20" dirty="0">
                <a:latin typeface="Arial MT"/>
                <a:cs typeface="Arial MT"/>
              </a:rPr>
              <a:t>backing</a:t>
            </a:r>
            <a:r>
              <a:rPr lang="en-US" sz="2800" spc="-185" dirty="0">
                <a:latin typeface="Arial MT"/>
                <a:cs typeface="Arial MT"/>
              </a:rPr>
              <a:t> </a:t>
            </a:r>
            <a:r>
              <a:rPr lang="en-US" sz="2800" spc="5" dirty="0">
                <a:latin typeface="Arial MT"/>
                <a:cs typeface="Arial MT"/>
              </a:rPr>
              <a:t>it</a:t>
            </a:r>
            <a:r>
              <a:rPr lang="en-US" sz="2800" dirty="0">
                <a:latin typeface="Arial MT"/>
                <a:cs typeface="Arial MT"/>
              </a:rPr>
              <a:t> </a:t>
            </a:r>
            <a:r>
              <a:rPr lang="en-US" sz="2800" spc="5" dirty="0">
                <a:latin typeface="Arial MT"/>
                <a:cs typeface="Arial MT"/>
              </a:rPr>
              <a:t>with</a:t>
            </a:r>
            <a:r>
              <a:rPr lang="en-US" sz="2800" spc="-185" dirty="0">
                <a:latin typeface="Arial MT"/>
                <a:cs typeface="Arial MT"/>
              </a:rPr>
              <a:t> </a:t>
            </a:r>
            <a:r>
              <a:rPr lang="en-US" sz="2800" spc="10" dirty="0">
                <a:latin typeface="Arial MT"/>
                <a:cs typeface="Arial MT"/>
              </a:rPr>
              <a:t>AI</a:t>
            </a:r>
            <a:r>
              <a:rPr lang="en-US" sz="2800" spc="5" dirty="0">
                <a:latin typeface="Arial MT"/>
                <a:cs typeface="Arial MT"/>
              </a:rPr>
              <a:t> model.</a:t>
            </a:r>
            <a:endParaRPr lang="en-US" sz="2800" dirty="0">
              <a:latin typeface="Arial MT"/>
              <a:cs typeface="Arial MT"/>
            </a:endParaRPr>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b="1" dirty="0"/>
              <a:t>Technology Used	           ML Models Used</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838200" y="1690688"/>
            <a:ext cx="4585447" cy="4351338"/>
          </a:xfrm>
        </p:spPr>
        <p:txBody>
          <a:bodyPr>
            <a:normAutofit/>
          </a:bodyPr>
          <a:lstStyle/>
          <a:p>
            <a:pPr marL="285750" indent="-285750">
              <a:lnSpc>
                <a:spcPct val="115000"/>
              </a:lnSpc>
            </a:pPr>
            <a:r>
              <a:rPr lang="en-IN" sz="20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Streamlit Community Cloud</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15000"/>
              </a:lnSpc>
              <a:buFont typeface="Arial" panose="020B0604020202020204" pitchFamily="34" charset="0"/>
              <a:buChar char="•"/>
            </a:pPr>
            <a:r>
              <a:rPr lang="en-IN" sz="20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Python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15000"/>
              </a:lnSpc>
              <a:buFont typeface="Arial" panose="020B0604020202020204" pitchFamily="34" charset="0"/>
              <a:buChar char="•"/>
            </a:pPr>
            <a:r>
              <a:rPr lang="en-IN" sz="20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VS Code Editor</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15000"/>
              </a:lnSpc>
              <a:buFont typeface="Arial" panose="020B0604020202020204" pitchFamily="34" charset="0"/>
              <a:buChar char="•"/>
            </a:pPr>
            <a:r>
              <a:rPr lang="en-IN" sz="20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Machine Learning</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15000"/>
              </a:lnSpc>
              <a:buFont typeface="Arial" panose="020B0604020202020204" pitchFamily="34" charset="0"/>
              <a:buChar char="•"/>
            </a:pPr>
            <a:r>
              <a:rPr lang="en-IN" sz="20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Scikit-Learn</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15000"/>
              </a:lnSpc>
              <a:buFont typeface="Arial" panose="020B0604020202020204" pitchFamily="34" charset="0"/>
              <a:buChar char="•"/>
            </a:pPr>
            <a:r>
              <a:rPr lang="en-IN" sz="20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NumPy</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15000"/>
              </a:lnSpc>
              <a:buFont typeface="Arial" panose="020B0604020202020204" pitchFamily="34" charset="0"/>
              <a:buChar char="•"/>
            </a:pPr>
            <a:r>
              <a:rPr lang="en-IN" sz="20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Pandas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15000"/>
              </a:lnSpc>
              <a:spcAft>
                <a:spcPts val="1000"/>
              </a:spcAft>
              <a:buFont typeface="Arial" panose="020B0604020202020204" pitchFamily="34" charset="0"/>
              <a:buChar char="•"/>
            </a:pPr>
            <a:r>
              <a:rPr lang="en-IN" sz="2000" dirty="0">
                <a:solidFill>
                  <a:srgbClr val="222222"/>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TensorFlow</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AC453010-AA6D-AA95-54BC-D636D981DF42}"/>
              </a:ext>
            </a:extLst>
          </p:cNvPr>
          <p:cNvSpPr txBox="1">
            <a:spLocks/>
          </p:cNvSpPr>
          <p:nvPr/>
        </p:nvSpPr>
        <p:spPr>
          <a:xfrm>
            <a:off x="6450106" y="1690688"/>
            <a:ext cx="502471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buNone/>
            </a:pPr>
            <a:r>
              <a:rPr lang="en-US" sz="1600" b="1" dirty="0">
                <a:latin typeface="Arial" panose="020B0604020202020204" pitchFamily="34" charset="0"/>
                <a:cs typeface="Arial" panose="020B0604020202020204" pitchFamily="34" charset="0"/>
              </a:rPr>
              <a:t>Neural Prophet</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Designed for </a:t>
            </a:r>
            <a:r>
              <a:rPr lang="en-US" sz="1600" b="1" dirty="0">
                <a:latin typeface="Arial" panose="020B0604020202020204" pitchFamily="34" charset="0"/>
                <a:cs typeface="Arial" panose="020B0604020202020204" pitchFamily="34" charset="0"/>
              </a:rPr>
              <a:t>time-series forecasting</a:t>
            </a:r>
            <a:endParaRPr lang="en-US"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Captures seasonal, trend, and cyclic patterns in TEC data.</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Handles missing values well and adapts to dynamic changes in ionospheric conditions.</a:t>
            </a:r>
          </a:p>
          <a:p>
            <a:pPr marL="0" indent="0">
              <a:buNone/>
            </a:pPr>
            <a:r>
              <a:rPr lang="en-US" sz="1600" b="1" dirty="0">
                <a:latin typeface="Arial" panose="020B0604020202020204" pitchFamily="34" charset="0"/>
                <a:cs typeface="Arial" panose="020B0604020202020204" pitchFamily="34" charset="0"/>
              </a:rPr>
              <a:t>Linear Regression</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Simple yet </a:t>
            </a:r>
            <a:r>
              <a:rPr lang="en-US" sz="1600" b="1" dirty="0">
                <a:latin typeface="Arial" panose="020B0604020202020204" pitchFamily="34" charset="0"/>
                <a:cs typeface="Arial" panose="020B0604020202020204" pitchFamily="34" charset="0"/>
              </a:rPr>
              <a:t>effective for TEC trend prediction</a:t>
            </a:r>
            <a:r>
              <a:rPr lang="en-US" sz="1600" dirty="0">
                <a:latin typeface="Arial" panose="020B0604020202020204" pitchFamily="34" charset="0"/>
                <a:cs typeface="Arial" panose="020B0604020202020204" pitchFamily="34" charset="0"/>
              </a:rPr>
              <a:t> over short periods.</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Works well when </a:t>
            </a:r>
            <a:r>
              <a:rPr lang="en-US" sz="1600" b="1" dirty="0">
                <a:latin typeface="Arial" panose="020B0604020202020204" pitchFamily="34" charset="0"/>
                <a:cs typeface="Arial" panose="020B0604020202020204" pitchFamily="34" charset="0"/>
              </a:rPr>
              <a:t>TEC variations have a linear pattern</a:t>
            </a:r>
            <a:r>
              <a:rPr lang="en-US" sz="1600" dirty="0">
                <a:latin typeface="Arial" panose="020B0604020202020204" pitchFamily="34" charset="0"/>
                <a:cs typeface="Arial" panose="020B0604020202020204" pitchFamily="34" charset="0"/>
              </a:rPr>
              <a:t> with time.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Computationally efficient</a:t>
            </a:r>
            <a:r>
              <a:rPr lang="en-US" sz="1600" dirty="0">
                <a:latin typeface="Arial" panose="020B0604020202020204" pitchFamily="34" charset="0"/>
                <a:cs typeface="Arial" panose="020B0604020202020204" pitchFamily="34" charset="0"/>
              </a:rPr>
              <a:t> and easy to implement in real-time applications.</a:t>
            </a:r>
          </a:p>
          <a:p>
            <a:pPr marL="0" indent="0">
              <a:lnSpc>
                <a:spcPct val="115000"/>
              </a:lnSpc>
              <a:buNone/>
            </a:pPr>
            <a:endParaRPr lang="en-IN" sz="16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b="1"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Autofit/>
          </a:bodyPr>
          <a:lstStyle/>
          <a:p>
            <a:r>
              <a:rPr lang="en-US" sz="2000" b="1" dirty="0">
                <a:solidFill>
                  <a:srgbClr val="000000"/>
                </a:solidFill>
                <a:effectLst/>
                <a:latin typeface="Times New Roman" panose="02020603050405020304" pitchFamily="18" charset="0"/>
                <a:cs typeface="Times New Roman" panose="02020603050405020304" pitchFamily="18" charset="0"/>
              </a:rPr>
              <a:t>PREDICTION OF TEC VARIATION USING SPACE WEATHER DATA AND AI</a:t>
            </a:r>
            <a:br>
              <a:rPr lang="en-IN" sz="2000" b="1" dirty="0">
                <a:solidFill>
                  <a:srgbClr val="000000"/>
                </a:solidFill>
                <a:effectLst/>
                <a:latin typeface="Times New Roman" panose="02020603050405020304" pitchFamily="18" charset="0"/>
                <a:cs typeface="Times New Roman" panose="02020603050405020304" pitchFamily="18" charset="0"/>
              </a:rPr>
            </a:b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(Authors: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Tharun</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Racharla</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Sakshi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Rajurkar</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Saurabh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Sakharkar</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Aman Mishra, Sarvesh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Warjurkar</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US" sz="2000" b="1" dirty="0">
                <a:solidFill>
                  <a:srgbClr val="000000"/>
                </a:solidFill>
                <a:effectLst/>
                <a:latin typeface="Times New Roman" panose="02020603050405020304" pitchFamily="18" charset="0"/>
                <a:cs typeface="Times New Roman" panose="02020603050405020304" pitchFamily="18" charset="0"/>
              </a:rPr>
              <a:t>Ionospheric TEC Prediction Performance of ARIMA and LSTM Methods in Different Space Weather Conditions</a:t>
            </a:r>
            <a:br>
              <a:rPr lang="en-IN" sz="2000" b="1" dirty="0">
                <a:solidFill>
                  <a:srgbClr val="000000"/>
                </a:solidFill>
                <a:effectLst/>
                <a:latin typeface="Times New Roman" panose="02020603050405020304" pitchFamily="18" charset="0"/>
                <a:cs typeface="Times New Roman" panose="02020603050405020304" pitchFamily="18" charset="0"/>
              </a:rPr>
            </a:b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(Author: Erman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Şentürk</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000" b="1" dirty="0">
                <a:solidFill>
                  <a:srgbClr val="000000"/>
                </a:solidFill>
                <a:effectLst/>
                <a:latin typeface="Times New Roman" panose="02020603050405020304" pitchFamily="18" charset="0"/>
                <a:cs typeface="Times New Roman" panose="02020603050405020304" pitchFamily="18" charset="0"/>
              </a:rPr>
              <a:t>Ionospheric TEC Prediction Performance of ARIMA and LSTM Methods in Different Space Weather Conditions</a:t>
            </a:r>
            <a:br>
              <a:rPr lang="en-IN" sz="2000" b="1" dirty="0">
                <a:solidFill>
                  <a:srgbClr val="000000"/>
                </a:solidFill>
                <a:effectLst/>
                <a:latin typeface="Times New Roman" panose="02020603050405020304" pitchFamily="18" charset="0"/>
                <a:cs typeface="Times New Roman" panose="02020603050405020304" pitchFamily="18" charset="0"/>
              </a:rPr>
            </a:b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(Author: Erman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Şentürk</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a:t>
            </a:r>
          </a:p>
          <a:p>
            <a:r>
              <a:rPr lang="en-US" sz="2000" b="1" dirty="0">
                <a:solidFill>
                  <a:srgbClr val="000000"/>
                </a:solidFill>
                <a:effectLst/>
                <a:latin typeface="Times New Roman" panose="02020603050405020304" pitchFamily="18" charset="0"/>
                <a:cs typeface="Times New Roman" panose="02020603050405020304" pitchFamily="18" charset="0"/>
              </a:rPr>
              <a:t>TEC MEASUREMENTS WITH GPS DATA</a:t>
            </a:r>
            <a:br>
              <a:rPr lang="en-IN" sz="2000" b="1" dirty="0">
                <a:solidFill>
                  <a:srgbClr val="000000"/>
                </a:solidFill>
                <a:effectLst/>
                <a:latin typeface="Times New Roman" panose="02020603050405020304" pitchFamily="18" charset="0"/>
                <a:cs typeface="Times New Roman" panose="02020603050405020304" pitchFamily="18" charset="0"/>
              </a:rPr>
            </a:b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(Ivan J. Kantor,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Eurico</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R. de Paula, Luiz Felipe C. de Rezende)</a:t>
            </a:r>
          </a:p>
          <a:p>
            <a:r>
              <a:rPr lang="en-US" sz="2000" b="1" dirty="0">
                <a:solidFill>
                  <a:srgbClr val="000000"/>
                </a:solidFill>
                <a:effectLst/>
                <a:latin typeface="Times New Roman" panose="02020603050405020304" pitchFamily="18" charset="0"/>
                <a:cs typeface="Times New Roman" panose="02020603050405020304" pitchFamily="18" charset="0"/>
              </a:rPr>
              <a:t>A Machine Learning-Based Method for Modelling TEC Regional Temporal-Spatial Map</a:t>
            </a:r>
            <a:br>
              <a:rPr lang="en-IN" sz="2000" b="1" dirty="0">
                <a:solidFill>
                  <a:srgbClr val="000000"/>
                </a:solidFill>
                <a:effectLst/>
                <a:latin typeface="Times New Roman" panose="02020603050405020304" pitchFamily="18" charset="0"/>
                <a:cs typeface="Times New Roman" panose="02020603050405020304" pitchFamily="18" charset="0"/>
              </a:rPr>
            </a:b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(by </a:t>
            </a:r>
            <a:r>
              <a:rPr lang="en-US" sz="2000" i="1"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hlinkClick r:id="rId2" tooltip="https://sciprofiles.com/profile/2469629?utm_source=mdpi.com&amp;utm_medium=website&amp;utm_campaign=avatar_name">
                  <a:extLst>
                    <a:ext uri="{A12FA001-AC4F-418D-AE19-62706E023703}">
                      <ahyp:hlinkClr xmlns:ahyp="http://schemas.microsoft.com/office/drawing/2018/hyperlinkcolor" val="tx"/>
                    </a:ext>
                  </a:extLst>
                </a:hlinkClick>
              </a:rPr>
              <a:t>Yiran</a:t>
            </a:r>
            <a:r>
              <a:rPr lang="en-US" sz="2000" i="1"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https://sciprofiles.com/profile/2469629?utm_source=mdpi.com&amp;utm_medium=website&amp;utm_campaign=avatar_name">
                  <a:extLst>
                    <a:ext uri="{A12FA001-AC4F-418D-AE19-62706E023703}">
                      <ahyp:hlinkClr xmlns:ahyp="http://schemas.microsoft.com/office/drawing/2018/hyperlinkcolor" val="tx"/>
                    </a:ext>
                  </a:extLst>
                </a:hlinkClick>
              </a:rPr>
              <a:t> Liu</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Jian Wang, </a:t>
            </a:r>
            <a:r>
              <a:rPr lang="en-US" sz="2000" i="1"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3" tooltip="https://sciprofiles.com/profile/2190709?utm_source=mdpi.com&amp;utm_medium=website&amp;utm_campaign=avatar_name">
                  <a:extLst>
                    <a:ext uri="{A12FA001-AC4F-418D-AE19-62706E023703}">
                      <ahyp:hlinkClr xmlns:ahyp="http://schemas.microsoft.com/office/drawing/2018/hyperlinkcolor" val="tx"/>
                    </a:ext>
                  </a:extLst>
                </a:hlinkClick>
              </a:rPr>
              <a:t>Cheng Yang</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Yu Zheng, </a:t>
            </a:r>
            <a:r>
              <a:rPr lang="en-US" sz="2000" i="1" dirty="0" err="1">
                <a:effectLst/>
                <a:latin typeface="Times New Roman" panose="02020603050405020304" pitchFamily="18" charset="0"/>
                <a:ea typeface="Times New Roman" panose="02020603050405020304" pitchFamily="18" charset="0"/>
                <a:cs typeface="Times New Roman" panose="02020603050405020304" pitchFamily="18" charset="0"/>
              </a:rPr>
              <a:t>Haipeng</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 Fu)</a:t>
            </a:r>
            <a:b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75CBE-ABF3-D7C5-EE14-C9A5B13C0DD0}"/>
              </a:ext>
            </a:extLst>
          </p:cNvPr>
          <p:cNvSpPr>
            <a:spLocks noGrp="1"/>
          </p:cNvSpPr>
          <p:nvPr>
            <p:ph type="title"/>
          </p:nvPr>
        </p:nvSpPr>
        <p:spPr/>
        <p:txBody>
          <a:bodyPr>
            <a:noAutofit/>
          </a:bodyPr>
          <a:lstStyle/>
          <a:p>
            <a:pPr>
              <a:spcBef>
                <a:spcPts val="600"/>
              </a:spcBef>
              <a:spcAft>
                <a:spcPts val="600"/>
              </a:spcAft>
            </a:pPr>
            <a:r>
              <a:rPr lang="en-US" sz="2400" b="1" dirty="0">
                <a:solidFill>
                  <a:srgbClr val="000000"/>
                </a:solidFill>
                <a:effectLst/>
                <a:latin typeface="Times New Roman" panose="02020603050405020304" pitchFamily="18" charset="0"/>
              </a:rPr>
              <a:t>Ionospheric TEC Prediction Performance of ARIMA and LSTM Methods in Different Space Weather Conditions</a:t>
            </a:r>
            <a:br>
              <a:rPr lang="en-IN" sz="2400" b="1" dirty="0">
                <a:solidFill>
                  <a:srgbClr val="000000"/>
                </a:solidFill>
                <a:effectLst/>
                <a:latin typeface="Times New Roman" panose="02020603050405020304" pitchFamily="18" charset="0"/>
              </a:rPr>
            </a:br>
            <a:r>
              <a:rPr lang="en-US" sz="2400" i="1" dirty="0">
                <a:effectLst/>
                <a:latin typeface="Times New Roman" panose="02020603050405020304" pitchFamily="18" charset="0"/>
                <a:ea typeface="Times New Roman" panose="02020603050405020304" pitchFamily="18" charset="0"/>
              </a:rPr>
              <a:t>(Author: Erman </a:t>
            </a:r>
            <a:r>
              <a:rPr lang="en-US" sz="2400" i="1" dirty="0" err="1">
                <a:effectLst/>
                <a:latin typeface="Times New Roman" panose="02020603050405020304" pitchFamily="18" charset="0"/>
                <a:ea typeface="Times New Roman" panose="02020603050405020304" pitchFamily="18" charset="0"/>
              </a:rPr>
              <a:t>Şentürk</a:t>
            </a:r>
            <a:r>
              <a:rPr lang="en-US" sz="2400" i="1" dirty="0">
                <a:effectLst/>
                <a:latin typeface="Times New Roman" panose="02020603050405020304" pitchFamily="18" charset="0"/>
                <a:ea typeface="Times New Roman" panose="02020603050405020304" pitchFamily="18" charset="0"/>
              </a:rPr>
              <a:t>)</a:t>
            </a:r>
            <a:endParaRPr lang="en-IN" sz="2400" dirty="0"/>
          </a:p>
        </p:txBody>
      </p:sp>
      <p:sp>
        <p:nvSpPr>
          <p:cNvPr id="3" name="Content Placeholder 2">
            <a:extLst>
              <a:ext uri="{FF2B5EF4-FFF2-40B4-BE49-F238E27FC236}">
                <a16:creationId xmlns:a16="http://schemas.microsoft.com/office/drawing/2014/main" id="{FB7A8B55-1A9A-CC5D-A450-2111824438B6}"/>
              </a:ext>
            </a:extLst>
          </p:cNvPr>
          <p:cNvSpPr>
            <a:spLocks noGrp="1"/>
          </p:cNvSpPr>
          <p:nvPr>
            <p:ph idx="1"/>
          </p:nvPr>
        </p:nvSpPr>
        <p:spPr/>
        <p:txBody>
          <a:bodyPr>
            <a:normAutofit fontScale="92500"/>
          </a:bodyPr>
          <a:lstStyle/>
          <a:p>
            <a:pPr algn="just"/>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This study examines the performance of artificial intelligence (AI) techniques, including machine learning-based methods like ARIMA and long short-term memory (LSTM) networks, in predicting Total Electron Content (TEC) values. The ionosphere is a three-dimensional dispersive medium atmosphere layer above Earth's surface, containing molecules with potential for photoionization. TEC values have periodic temporal and spatial variations due to space weather events such as solar winds, geomagnetic storms, earthquakes, volcanic eruptions, hurricanes/typhoons, and anthropogenic events. Traditional time series analysis methods are not adequate for simulating previous TEC observations, so AI algorithms like ARIMA and LSTM can successfully forecast TEC values for a short period. The study compares the advantages and disadvantages of ARIMA and LSTM methods for ionospheric TEC forecasting. The TEC time series was obtained from the Center for Orbit Determination in Europe – Global Ionosphere Maps (CODE-GIMs) and used for two-time intervals for quiet space weather and a geomagnetic storm.</a:t>
            </a:r>
            <a:endParaRPr lang="en-IN" sz="1800" dirty="0">
              <a:effectLst/>
              <a:highlight>
                <a:srgbClr val="FFFFFF"/>
              </a:highlight>
              <a:latin typeface="Times New Roman" panose="02020603050405020304" pitchFamily="18" charset="0"/>
              <a:ea typeface="Times New Roman" panose="02020603050405020304" pitchFamily="18" charset="0"/>
            </a:endParaRPr>
          </a:p>
          <a:p>
            <a:pPr algn="just"/>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Time series data, such as TEC variation, is influenced by previous observations rather than independent variables. Traditional Artificial Neural Networks (ANN) can capture irregularities but struggle with vanishing gradients, a problem known as vanishing gradient. LSTM-RNN networks overcome this issue by keeping learning within the network and forecasting based on it. The study splits the dataset into training and test parts, analyzing quiet space weather and geomagnetic storm periods. The results showed quiet space weather for ionospheric variation except for a moderate geomagnetic storm on April 20, 2020. The ARIMA and LSTM models had accuracy of 2.24 and 1.43 TECU, respectively, for quiet space weather and geomagnetic storm periods, respectively.</a:t>
            </a:r>
            <a:endParaRPr lang="en-IN" sz="1800" dirty="0">
              <a:effectLst/>
              <a:highlight>
                <a:srgbClr val="FFFFFF"/>
              </a:highligh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712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E6A2A-6591-62E6-3FA0-9D0B83673C59}"/>
              </a:ext>
            </a:extLst>
          </p:cNvPr>
          <p:cNvSpPr>
            <a:spLocks noGrp="1"/>
          </p:cNvSpPr>
          <p:nvPr>
            <p:ph type="title"/>
          </p:nvPr>
        </p:nvSpPr>
        <p:spPr/>
        <p:txBody>
          <a:bodyPr>
            <a:normAutofit/>
          </a:bodyPr>
          <a:lstStyle/>
          <a:p>
            <a:pPr>
              <a:spcBef>
                <a:spcPts val="600"/>
              </a:spcBef>
              <a:spcAft>
                <a:spcPts val="600"/>
              </a:spcAft>
            </a:pPr>
            <a:r>
              <a:rPr lang="en-US" sz="2400" b="1" dirty="0">
                <a:solidFill>
                  <a:srgbClr val="000000"/>
                </a:solidFill>
                <a:effectLst/>
                <a:latin typeface="Times New Roman" panose="02020603050405020304" pitchFamily="18" charset="0"/>
              </a:rPr>
              <a:t>Prediction of Ionospheric TEC Based on the NARX Neural Network</a:t>
            </a:r>
            <a:br>
              <a:rPr lang="en-IN" sz="2400" b="1" dirty="0">
                <a:solidFill>
                  <a:srgbClr val="000000"/>
                </a:solidFill>
                <a:effectLst/>
                <a:latin typeface="Times New Roman" panose="02020603050405020304" pitchFamily="18" charset="0"/>
              </a:rPr>
            </a:br>
            <a:r>
              <a:rPr lang="en-US" sz="2400" i="1" dirty="0">
                <a:effectLst/>
                <a:latin typeface="Times New Roman" panose="02020603050405020304" pitchFamily="18" charset="0"/>
                <a:ea typeface="Times New Roman" panose="02020603050405020304" pitchFamily="18" charset="0"/>
              </a:rPr>
              <a:t>(Authors: Liu </a:t>
            </a:r>
            <a:r>
              <a:rPr lang="en-US" sz="2400" i="1" dirty="0" err="1">
                <a:effectLst/>
                <a:latin typeface="Times New Roman" panose="02020603050405020304" pitchFamily="18" charset="0"/>
                <a:ea typeface="Times New Roman" panose="02020603050405020304" pitchFamily="18" charset="0"/>
              </a:rPr>
              <a:t>Guoyan</a:t>
            </a:r>
            <a:r>
              <a:rPr lang="en-US" sz="2400" i="1" dirty="0">
                <a:effectLst/>
                <a:latin typeface="Times New Roman" panose="02020603050405020304" pitchFamily="18" charset="0"/>
                <a:ea typeface="Times New Roman" panose="02020603050405020304" pitchFamily="18" charset="0"/>
              </a:rPr>
              <a:t>, Gao Wang, Zhang </a:t>
            </a:r>
            <a:r>
              <a:rPr lang="en-US" sz="2400" i="1" dirty="0" err="1">
                <a:effectLst/>
                <a:latin typeface="Times New Roman" panose="02020603050405020304" pitchFamily="18" charset="0"/>
                <a:ea typeface="Times New Roman" panose="02020603050405020304" pitchFamily="18" charset="0"/>
              </a:rPr>
              <a:t>Zhengxie</a:t>
            </a:r>
            <a:r>
              <a:rPr lang="en-US" sz="2400" i="1" dirty="0">
                <a:effectLst/>
                <a:latin typeface="Times New Roman" panose="02020603050405020304" pitchFamily="18" charset="0"/>
                <a:ea typeface="Times New Roman" panose="02020603050405020304" pitchFamily="18" charset="0"/>
              </a:rPr>
              <a:t>, and Zhao Qing)</a:t>
            </a:r>
            <a:endParaRPr lang="en-IN" sz="2400" dirty="0"/>
          </a:p>
        </p:txBody>
      </p:sp>
      <p:sp>
        <p:nvSpPr>
          <p:cNvPr id="3" name="Content Placeholder 2">
            <a:extLst>
              <a:ext uri="{FF2B5EF4-FFF2-40B4-BE49-F238E27FC236}">
                <a16:creationId xmlns:a16="http://schemas.microsoft.com/office/drawing/2014/main" id="{A07CE555-51A6-0195-9BE6-2CDB663D8882}"/>
              </a:ext>
            </a:extLst>
          </p:cNvPr>
          <p:cNvSpPr>
            <a:spLocks noGrp="1"/>
          </p:cNvSpPr>
          <p:nvPr>
            <p:ph idx="1"/>
          </p:nvPr>
        </p:nvSpPr>
        <p:spPr>
          <a:xfrm>
            <a:off x="838200" y="1825625"/>
            <a:ext cx="10515600" cy="3304614"/>
          </a:xfrm>
        </p:spPr>
        <p:txBody>
          <a:bodyPr>
            <a:noAutofit/>
          </a:bodyPr>
          <a:lstStyle/>
          <a:p>
            <a:pPr marL="0" indent="0" algn="just">
              <a:lnSpc>
                <a:spcPts val="2550"/>
              </a:lnSpc>
              <a:spcAft>
                <a:spcPts val="900"/>
              </a:spcAft>
              <a:buNone/>
            </a:pPr>
            <a:r>
              <a:rPr lang="en-US" sz="1300" dirty="0">
                <a:solidFill>
                  <a:srgbClr val="000000"/>
                </a:solidFill>
                <a:effectLst/>
                <a:highlight>
                  <a:srgbClr val="FFFFFF"/>
                </a:highlight>
                <a:latin typeface="Times New Roman" panose="02020603050405020304" pitchFamily="18" charset="0"/>
                <a:ea typeface="Times New Roman" panose="02020603050405020304" pitchFamily="18" charset="0"/>
              </a:rPr>
              <a:t>This paper presents an ionospheric total electron content (TEC) prediction method using the nonlinear autoregressive with exogenous input (NARX) neural network. The method uses previous TEC data and external time parameter inputs to establish a prediction model. 12 datasets of 3 stations with different latitudes are used for experiments, with each dataset using the first 120 days for training and the next 20 days for testing. The results show that the NARX network can improve TEC prediction accuracy by 32.3% and 43.5% in the year with active solar activity (2011) and 20.7% and 22.7% in the year with calm solar activity (2017). The ionosphere, located 60-1000 km from Earth's surface, is ionized by atmospheric molecules due to solar radiation and cosmic rays. The paper uses the International GNSS Service (IGS) TEC map as the ionospheric prediction target, interpolating TEC at any point and forming a single-point TEC time series. This paper proposes a TEC prediction method using the NARX network, which processes TEC information as a time series based on ionosphere changes. The method uses data from IGS ionospheric grid products and raw observations of GNSS receivers. The NARX algorithm has the highest accuracy in TEC predictions, with RMSEs between 1.501 TECU and 3.722 TECU in 2011 and 1.049 TECU and 2.728 TECU in 2017.</a:t>
            </a:r>
            <a:endParaRPr lang="en-IN" sz="1300" dirty="0">
              <a:effectLst/>
              <a:highlight>
                <a:srgbClr val="FFFFFF"/>
              </a:highlight>
              <a:latin typeface="Times New Roman" panose="02020603050405020304" pitchFamily="18" charset="0"/>
              <a:ea typeface="Times New Roman" panose="02020603050405020304" pitchFamily="18" charset="0"/>
            </a:endParaRPr>
          </a:p>
          <a:p>
            <a:endParaRPr lang="en-IN" sz="1300" dirty="0"/>
          </a:p>
        </p:txBody>
      </p:sp>
      <p:pic>
        <p:nvPicPr>
          <p:cNvPr id="4" name="Picture 3">
            <a:extLst>
              <a:ext uri="{FF2B5EF4-FFF2-40B4-BE49-F238E27FC236}">
                <a16:creationId xmlns:a16="http://schemas.microsoft.com/office/drawing/2014/main" id="{3F2BE67A-9DE8-683E-BE94-BB374D248BD7}"/>
              </a:ext>
            </a:extLst>
          </p:cNvPr>
          <p:cNvPicPr>
            <a:picLocks noChangeAspect="1"/>
          </p:cNvPicPr>
          <p:nvPr/>
        </p:nvPicPr>
        <p:blipFill rotWithShape="1">
          <a:blip r:embed="rId2"/>
          <a:srcRect t="9180" b="37049"/>
          <a:stretch/>
        </p:blipFill>
        <p:spPr bwMode="auto">
          <a:xfrm>
            <a:off x="5374869" y="5130239"/>
            <a:ext cx="4621002" cy="1362636"/>
          </a:xfrm>
          <a:prstGeom prst="rect">
            <a:avLst/>
          </a:prstGeom>
        </p:spPr>
      </p:pic>
    </p:spTree>
    <p:extLst>
      <p:ext uri="{BB962C8B-B14F-4D97-AF65-F5344CB8AC3E}">
        <p14:creationId xmlns:p14="http://schemas.microsoft.com/office/powerpoint/2010/main" val="20352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925C-E64A-D5B4-AE36-D76DC25D7023}"/>
              </a:ext>
            </a:extLst>
          </p:cNvPr>
          <p:cNvSpPr>
            <a:spLocks noGrp="1"/>
          </p:cNvSpPr>
          <p:nvPr>
            <p:ph type="title"/>
          </p:nvPr>
        </p:nvSpPr>
        <p:spPr/>
        <p:txBody>
          <a:bodyPr>
            <a:normAutofit/>
          </a:bodyPr>
          <a:lstStyle/>
          <a:p>
            <a:pPr>
              <a:spcBef>
                <a:spcPts val="600"/>
              </a:spcBef>
              <a:spcAft>
                <a:spcPts val="600"/>
              </a:spcAft>
            </a:pPr>
            <a:r>
              <a:rPr lang="en-US" sz="2400" b="1" dirty="0">
                <a:solidFill>
                  <a:srgbClr val="000000"/>
                </a:solidFill>
                <a:effectLst/>
                <a:latin typeface="Times New Roman" panose="02020603050405020304" pitchFamily="18" charset="0"/>
              </a:rPr>
              <a:t>TEC MEASUREMENTS WITH GPS DATA</a:t>
            </a:r>
            <a:br>
              <a:rPr lang="en-IN" sz="2400" b="1" dirty="0">
                <a:solidFill>
                  <a:srgbClr val="000000"/>
                </a:solidFill>
                <a:effectLst/>
                <a:latin typeface="Times New Roman" panose="02020603050405020304" pitchFamily="18" charset="0"/>
              </a:rPr>
            </a:br>
            <a:r>
              <a:rPr lang="en-US" sz="2400" i="1" dirty="0">
                <a:effectLst/>
                <a:latin typeface="Times New Roman" panose="02020603050405020304" pitchFamily="18" charset="0"/>
                <a:ea typeface="Times New Roman" panose="02020603050405020304" pitchFamily="18" charset="0"/>
              </a:rPr>
              <a:t>(Ivan J. Kantor, </a:t>
            </a:r>
            <a:r>
              <a:rPr lang="en-US" sz="2400" i="1" dirty="0" err="1">
                <a:effectLst/>
                <a:latin typeface="Times New Roman" panose="02020603050405020304" pitchFamily="18" charset="0"/>
                <a:ea typeface="Times New Roman" panose="02020603050405020304" pitchFamily="18" charset="0"/>
              </a:rPr>
              <a:t>Eurico</a:t>
            </a:r>
            <a:r>
              <a:rPr lang="en-US" sz="2400" i="1" dirty="0">
                <a:effectLst/>
                <a:latin typeface="Times New Roman" panose="02020603050405020304" pitchFamily="18" charset="0"/>
                <a:ea typeface="Times New Roman" panose="02020603050405020304" pitchFamily="18" charset="0"/>
              </a:rPr>
              <a:t> R. de Paula, Luiz Felipe C. de Rezende)</a:t>
            </a:r>
            <a:endParaRPr lang="en-IN" sz="2400" dirty="0"/>
          </a:p>
        </p:txBody>
      </p:sp>
      <p:sp>
        <p:nvSpPr>
          <p:cNvPr id="3" name="Content Placeholder 2">
            <a:extLst>
              <a:ext uri="{FF2B5EF4-FFF2-40B4-BE49-F238E27FC236}">
                <a16:creationId xmlns:a16="http://schemas.microsoft.com/office/drawing/2014/main" id="{E6078775-EA03-7657-84D2-851BC8E346E2}"/>
              </a:ext>
            </a:extLst>
          </p:cNvPr>
          <p:cNvSpPr>
            <a:spLocks noGrp="1"/>
          </p:cNvSpPr>
          <p:nvPr>
            <p:ph idx="1"/>
          </p:nvPr>
        </p:nvSpPr>
        <p:spPr/>
        <p:txBody>
          <a:bodyPr/>
          <a:lstStyle/>
          <a:p>
            <a:pPr marL="0" indent="0" algn="just">
              <a:spcBef>
                <a:spcPts val="600"/>
              </a:spcBef>
              <a:spcAft>
                <a:spcPts val="600"/>
              </a:spcAft>
              <a:buNone/>
            </a:pPr>
            <a:r>
              <a:rPr lang="en-US" sz="1800" dirty="0">
                <a:effectLst/>
                <a:latin typeface="Times New Roman" panose="02020603050405020304" pitchFamily="18" charset="0"/>
                <a:ea typeface="Times New Roman" panose="02020603050405020304" pitchFamily="18" charset="0"/>
              </a:rPr>
              <a:t>The Total Electron Content (TEC) is a crucial geophysical parameter used to correct navigation measurements for single frequency receivers. It is measured using the Faraday Rotation effect on a linear polarized propagating plane wave. GPS data is used for TEC measurements, providing at least 4 and up to 9 TEC values within 1000 km of the receiving station every 30 seconds. The Global Positioning System (GPS) is a complex and expensive constellation of 24 satellites distributed in 6 orbital planes, with an orbit inclination of 55 degrees and a 12-hour period. The carrier phase observations have sometimes a sudden jump, that is removed ("cycle slip correction") by adjusting the continuity of (Φ1 - Φ2). This can be done by adjusting a polynomial to some data before and after the cycle slip occurrence.</a:t>
            </a:r>
            <a:endParaRPr lang="en-IN" sz="18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F24C7B0C-4C8A-E464-4625-9E5660BC6377}"/>
              </a:ext>
            </a:extLst>
          </p:cNvPr>
          <p:cNvPicPr>
            <a:picLocks noChangeAspect="1"/>
          </p:cNvPicPr>
          <p:nvPr/>
        </p:nvPicPr>
        <p:blipFill>
          <a:blip r:embed="rId2"/>
          <a:stretch/>
        </p:blipFill>
        <p:spPr bwMode="auto">
          <a:xfrm>
            <a:off x="5748562" y="3713630"/>
            <a:ext cx="4918541" cy="3018865"/>
          </a:xfrm>
          <a:prstGeom prst="rect">
            <a:avLst/>
          </a:prstGeom>
        </p:spPr>
      </p:pic>
    </p:spTree>
    <p:extLst>
      <p:ext uri="{BB962C8B-B14F-4D97-AF65-F5344CB8AC3E}">
        <p14:creationId xmlns:p14="http://schemas.microsoft.com/office/powerpoint/2010/main" val="178971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372035" y="167760"/>
            <a:ext cx="10515600" cy="1325563"/>
          </a:xfrm>
        </p:spPr>
        <p:txBody>
          <a:bodyPr/>
          <a:lstStyle/>
          <a:p>
            <a:r>
              <a:rPr lang="en-IN" b="1" dirty="0"/>
              <a:t>Workflow Diagram</a:t>
            </a:r>
          </a:p>
        </p:txBody>
      </p:sp>
      <p:pic>
        <p:nvPicPr>
          <p:cNvPr id="5" name="Content Placeholder 4">
            <a:extLst>
              <a:ext uri="{FF2B5EF4-FFF2-40B4-BE49-F238E27FC236}">
                <a16:creationId xmlns:a16="http://schemas.microsoft.com/office/drawing/2014/main" id="{4F056E4F-32C1-A216-8205-45F74A125B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1" y="920189"/>
            <a:ext cx="2871516" cy="5874679"/>
          </a:xfrm>
        </p:spPr>
      </p:pic>
    </p:spTree>
    <p:extLst>
      <p:ext uri="{BB962C8B-B14F-4D97-AF65-F5344CB8AC3E}">
        <p14:creationId xmlns:p14="http://schemas.microsoft.com/office/powerpoint/2010/main" val="111675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3213</TotalTime>
  <Words>1501</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MT</vt:lpstr>
      <vt:lpstr>Calibri</vt:lpstr>
      <vt:lpstr>Calibri Light</vt:lpstr>
      <vt:lpstr>Times New Roman</vt:lpstr>
      <vt:lpstr>Verdana</vt:lpstr>
      <vt:lpstr>Office Theme</vt:lpstr>
      <vt:lpstr>       Project ID: PCS25-19 Prediction of TEC variations with Artificial Intelligence using Space Weather Data as input</vt:lpstr>
      <vt:lpstr>Problem Statement</vt:lpstr>
      <vt:lpstr>Project Goals and Objectives</vt:lpstr>
      <vt:lpstr>Technology Used            ML Models Used</vt:lpstr>
      <vt:lpstr>Literature Survey </vt:lpstr>
      <vt:lpstr>Ionospheric TEC Prediction Performance of ARIMA and LSTM Methods in Different Space Weather Conditions (Author: Erman Şentürk)</vt:lpstr>
      <vt:lpstr>Prediction of Ionospheric TEC Based on the NARX Neural Network (Authors: Liu Guoyan, Gao Wang, Zhang Zhengxie, and Zhao Qing)</vt:lpstr>
      <vt:lpstr>TEC MEASUREMENTS WITH GPS DATA (Ivan J. Kantor, Eurico R. de Paula, Luiz Felipe C. de Rezende)</vt:lpstr>
      <vt:lpstr>Workflow Diagram</vt:lpstr>
      <vt:lpstr>Alignment with UN Sustainable Development Goals (SDGs)</vt:lpstr>
      <vt:lpstr>Patent Status: Published</vt:lpstr>
      <vt:lpstr>Research Paper: Accepted</vt:lpstr>
      <vt:lpstr>Project Status</vt:lpstr>
      <vt:lpstr>PowerPoint Presentation</vt:lpstr>
      <vt:lpstr>PowerPoint Presentation</vt:lpstr>
      <vt:lpstr> Yukti Portal Proof</vt:lpstr>
      <vt:lpstr> Yukti Portal Proof</vt:lpstr>
      <vt:lpstr> Yukti Portal Proof</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Ananya Srivastava</cp:lastModifiedBy>
  <cp:revision>25</cp:revision>
  <dcterms:created xsi:type="dcterms:W3CDTF">2023-09-23T09:10:50Z</dcterms:created>
  <dcterms:modified xsi:type="dcterms:W3CDTF">2025-05-25T19:58:39Z</dcterms:modified>
</cp:coreProperties>
</file>