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Heebo"/>
      <p:regular r:id="rId13"/>
      <p:bold r:id="rId14"/>
    </p:embeddedFont>
    <p:embeddedFont>
      <p:font typeface="Crimson Pro SemiBol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JuDG46LSwolNB+ZnRX6VofFam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eb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rimsonProSemiBold-regular.fntdata"/><Relationship Id="rId14" Type="http://schemas.openxmlformats.org/officeDocument/2006/relationships/font" Target="fonts/Heebo-bold.fntdata"/><Relationship Id="rId17" Type="http://schemas.openxmlformats.org/officeDocument/2006/relationships/font" Target="fonts/CrimsonProSemiBold-italic.fntdata"/><Relationship Id="rId16" Type="http://schemas.openxmlformats.org/officeDocument/2006/relationships/font" Target="fonts/CrimsonProSemiBold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CrimsonPr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545bb9889f_0_0:notes"/>
          <p:cNvSpPr/>
          <p:nvPr>
            <p:ph idx="2" type="sldImg"/>
          </p:nvPr>
        </p:nvSpPr>
        <p:spPr>
          <a:xfrm>
            <a:off x="1371850" y="1097275"/>
            <a:ext cx="54867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545bb9889f_0_0:notes"/>
          <p:cNvSpPr txBox="1"/>
          <p:nvPr>
            <p:ph idx="1" type="body"/>
          </p:nvPr>
        </p:nvSpPr>
        <p:spPr>
          <a:xfrm>
            <a:off x="822950" y="6949425"/>
            <a:ext cx="6583800" cy="6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g3545bb9889f_0_0" title="Secure vote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048422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9" name="Google Shape;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"/>
          <p:cNvSpPr/>
          <p:nvPr/>
        </p:nvSpPr>
        <p:spPr>
          <a:xfrm>
            <a:off x="6280190" y="92535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 SemiBold"/>
              <a:buNone/>
            </a:pPr>
            <a:r>
              <a:rPr b="1" lang="en-US" sz="445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Project Abstract: Redefining Electoral Integrity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280190" y="2938224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474500" y="3023235"/>
            <a:ext cx="121682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650"/>
              <a:buFont typeface="Crimson Pro SemiBold"/>
              <a:buNone/>
            </a:pPr>
            <a:r>
              <a:rPr b="1" lang="en-US" sz="26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1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7017306" y="2938224"/>
            <a:ext cx="285309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Overview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7017306" y="3428643"/>
            <a:ext cx="2927747" cy="21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alibri"/>
              <a:buNone/>
            </a:pPr>
            <a:r>
              <a:t/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10171867" y="2938224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0342602" y="3023235"/>
            <a:ext cx="168831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650"/>
              <a:buFont typeface="Crimson Pro SemiBold"/>
              <a:buNone/>
            </a:pPr>
            <a:r>
              <a:rPr b="1" lang="en-US" sz="26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2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10908983" y="2938224"/>
            <a:ext cx="288297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Objectives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0908983" y="3428643"/>
            <a:ext cx="2927747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Our system enables open scrutiny of the electoral process. Stakeholders can verify vote integrity without compromising voter privacy.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6280309" y="5475566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6453545" y="5560576"/>
            <a:ext cx="163830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650"/>
              <a:buFont typeface="Crimson Pro SemiBold"/>
              <a:buNone/>
            </a:pPr>
            <a:r>
              <a:rPr b="1" lang="en-US" sz="26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3</a:t>
            </a:r>
            <a:endParaRPr sz="2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"/>
          <p:cNvSpPr/>
          <p:nvPr/>
        </p:nvSpPr>
        <p:spPr>
          <a:xfrm>
            <a:off x="7017425" y="54755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Approach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7017425" y="5965984"/>
            <a:ext cx="68193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SecureVote integrates blockchain to create an unparalleled secure voting system. It ensures each vote's sanctity through cutting-edge technology. SecureVote's architecture prevents vote manipulation. It guarantees that every cast ballot remains unaltered and authentic.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7017425" y="3428642"/>
            <a:ext cx="3154442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Secure Vote is an innovative solution poised to revolutionize the electoral process.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/>
          <p:nvPr/>
        </p:nvSpPr>
        <p:spPr>
          <a:xfrm>
            <a:off x="6196965" y="721043"/>
            <a:ext cx="7722870" cy="1268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16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3950"/>
              <a:buFont typeface="Crimson Pro SemiBold"/>
              <a:buNone/>
            </a:pPr>
            <a:r>
              <a:rPr b="1" lang="en-US" sz="395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Goals: Empowering Democracy Through Technology</a:t>
            </a:r>
            <a:endParaRPr sz="3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6489978" y="2294215"/>
            <a:ext cx="22860" cy="5214223"/>
          </a:xfrm>
          <a:prstGeom prst="roundRect">
            <a:avLst>
              <a:gd fmla="val 13321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6706910" y="2739509"/>
            <a:ext cx="710565" cy="22860"/>
          </a:xfrm>
          <a:prstGeom prst="roundRect">
            <a:avLst>
              <a:gd fmla="val 13321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6273046" y="2522577"/>
            <a:ext cx="456724" cy="456724"/>
          </a:xfrm>
          <a:prstGeom prst="roundRect">
            <a:avLst>
              <a:gd fmla="val 666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"/>
          <p:cNvSpPr/>
          <p:nvPr/>
        </p:nvSpPr>
        <p:spPr>
          <a:xfrm>
            <a:off x="6446996" y="2598658"/>
            <a:ext cx="108823" cy="30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350"/>
              <a:buFont typeface="Crimson Pro SemiBold"/>
              <a:buNone/>
            </a:pPr>
            <a:r>
              <a:rPr b="1" lang="en-US" sz="23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1</a:t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7617976" y="2497217"/>
            <a:ext cx="3700582" cy="31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950"/>
              <a:buFont typeface="Crimson Pro SemiBold"/>
              <a:buNone/>
            </a:pPr>
            <a:r>
              <a:rPr b="1" lang="en-US" sz="19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Secure Infrastructure Development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7617976" y="2936081"/>
            <a:ext cx="6301859" cy="974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516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550"/>
              <a:buFont typeface="Heebo"/>
              <a:buNone/>
            </a:pPr>
            <a:r>
              <a:rPr lang="en-US" sz="15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Implement robust blockchain architecture to ensure tamper-proof voting records. Deploy state-of-the-art encryption for data protection and voter privacy.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6706910" y="4761786"/>
            <a:ext cx="710565" cy="22860"/>
          </a:xfrm>
          <a:prstGeom prst="roundRect">
            <a:avLst>
              <a:gd fmla="val 13321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>
            <a:off x="6273046" y="4544854"/>
            <a:ext cx="456724" cy="456724"/>
          </a:xfrm>
          <a:prstGeom prst="roundRect">
            <a:avLst>
              <a:gd fmla="val 666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6425803" y="4620935"/>
            <a:ext cx="151090" cy="30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350"/>
              <a:buFont typeface="Crimson Pro SemiBold"/>
              <a:buNone/>
            </a:pPr>
            <a:r>
              <a:rPr b="1" lang="en-US" sz="23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2</a:t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7617976" y="4519493"/>
            <a:ext cx="2874050" cy="31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950"/>
              <a:buFont typeface="Crimson Pro SemiBold"/>
              <a:buNone/>
            </a:pPr>
            <a:r>
              <a:rPr b="1" lang="en-US" sz="19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Transparent Voting Process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7617976" y="4958358"/>
            <a:ext cx="6301859" cy="649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516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550"/>
              <a:buFont typeface="Heebo"/>
              <a:buNone/>
            </a:pPr>
            <a:r>
              <a:rPr lang="en-US" sz="15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Enable real-time vote tracking and verification. Provide open-source code for public scrutiny and trust-building.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706910" y="6459260"/>
            <a:ext cx="710565" cy="22860"/>
          </a:xfrm>
          <a:prstGeom prst="roundRect">
            <a:avLst>
              <a:gd fmla="val 13321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6273046" y="6242328"/>
            <a:ext cx="456724" cy="456724"/>
          </a:xfrm>
          <a:prstGeom prst="roundRect">
            <a:avLst>
              <a:gd fmla="val 666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6428065" y="6318409"/>
            <a:ext cx="146685" cy="304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350"/>
              <a:buFont typeface="Crimson Pro SemiBold"/>
              <a:buNone/>
            </a:pPr>
            <a:r>
              <a:rPr b="1" lang="en-US" sz="23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3</a:t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7617976" y="6216968"/>
            <a:ext cx="2814518" cy="317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950"/>
              <a:buFont typeface="Crimson Pro SemiBold"/>
              <a:buNone/>
            </a:pPr>
            <a:r>
              <a:rPr b="1" lang="en-US" sz="19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Economic Growth Catalyst</a:t>
            </a:r>
            <a:endParaRPr sz="19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7617976" y="6655832"/>
            <a:ext cx="6301859" cy="649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516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550"/>
              <a:buFont typeface="Heebo"/>
              <a:buNone/>
            </a:pPr>
            <a:r>
              <a:rPr lang="en-US" sz="15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Foster a ecosystem of tech innovation around secure voting. Create new job opportunities in blockchain development and cybersecurity.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793804" y="684500"/>
            <a:ext cx="13139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 SemiBold"/>
              <a:buNone/>
            </a:pPr>
            <a:r>
              <a:rPr b="1" lang="en-US" sz="445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Aligning with UN Sustainable Development Goals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846898"/>
            <a:ext cx="13042821" cy="226206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/>
          <p:nvPr/>
        </p:nvSpPr>
        <p:spPr>
          <a:xfrm>
            <a:off x="793790" y="4590931"/>
            <a:ext cx="3978116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SDG 8: Decent Work and Economic Growth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793790" y="5526405"/>
            <a:ext cx="397811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SecureVote fosters fair elections, promoting honest governance. This directly contributes to responsible economic growth and job creation.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5332928" y="4590931"/>
            <a:ext cx="3978116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SDG 9: Industry, Innovation and Infrastructure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5332928" y="5526405"/>
            <a:ext cx="3978116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Our blockchain-based voting infrastructure spurs technological advancement. It catalyzes innovation across various sectors, driving sustainable development.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9872067" y="4590931"/>
            <a:ext cx="3978116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SDG 16: Peace, Justice and Strong Institutions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9872067" y="5526405"/>
            <a:ext cx="397811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By ensuring electoral integrity, SecureVote strengthens democratic institutions. It promotes peaceful societies and access to justice for all.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6114812" y="774621"/>
            <a:ext cx="7241738" cy="5610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3500"/>
              <a:buFont typeface="Crimson Pro SemiBold"/>
              <a:buNone/>
            </a:pPr>
            <a:r>
              <a:rPr b="1" lang="en-US" sz="35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Innovative Methodology and Approach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4812" y="1604963"/>
            <a:ext cx="448866" cy="4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>
            <a:off x="6114812" y="2233374"/>
            <a:ext cx="2244328" cy="280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Crimson Pro SemiBold"/>
              <a:buNone/>
            </a:pPr>
            <a:r>
              <a:rPr b="1" lang="en-US" sz="17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Data Analysis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/>
          <p:nvPr/>
        </p:nvSpPr>
        <p:spPr>
          <a:xfrm>
            <a:off x="6114812" y="2621518"/>
            <a:ext cx="7887176" cy="574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Heebo"/>
              <a:buNone/>
            </a:pPr>
            <a:r>
              <a:rPr lang="en-US" sz="14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Utilize advanced algorithms to analyze voting patterns and ensure system integrity. Implement real-time anomaly detection to prevent fraud.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0" name="Google Shape;11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14812" y="3734514"/>
            <a:ext cx="448866" cy="4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6114812" y="4362926"/>
            <a:ext cx="2244328" cy="280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Crimson Pro SemiBold"/>
              <a:buNone/>
            </a:pPr>
            <a:r>
              <a:rPr b="1" lang="en-US" sz="17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Technology Integration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6114812" y="4751070"/>
            <a:ext cx="7887176" cy="574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Heebo"/>
              <a:buNone/>
            </a:pPr>
            <a:r>
              <a:rPr lang="en-US" sz="14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Seamlessly integrate blockchain with existing electoral systems. Develop user-friendly interfaces for voters, administrators, and observers.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3" name="Google Shape;11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4812" y="5864066"/>
            <a:ext cx="448866" cy="4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6114812" y="6492478"/>
            <a:ext cx="2557939" cy="280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71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Crimson Pro SemiBold"/>
              <a:buNone/>
            </a:pPr>
            <a:r>
              <a:rPr b="1" lang="en-US" sz="17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Community Empowerment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6114812" y="6880622"/>
            <a:ext cx="7887176" cy="574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71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Heebo"/>
              <a:buNone/>
            </a:pPr>
            <a:r>
              <a:rPr lang="en-US" sz="14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Conduct widespread voter education programs. Engage local communities in system testing and feedback gathering.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/>
          <p:nvPr/>
        </p:nvSpPr>
        <p:spPr>
          <a:xfrm>
            <a:off x="6221724" y="1006800"/>
            <a:ext cx="8553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100"/>
              <a:buFont typeface="Crimson Pro SemiBold"/>
              <a:buNone/>
            </a:pPr>
            <a:r>
              <a:rPr b="1" lang="en-US" sz="41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Anticipated Outcomes and Impact</a:t>
            </a:r>
            <a:endParaRPr sz="4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3" name="Google Shape;1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1730" y="1978462"/>
            <a:ext cx="1050488" cy="168068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/>
          <p:nvPr/>
        </p:nvSpPr>
        <p:spPr>
          <a:xfrm>
            <a:off x="7587247" y="2188500"/>
            <a:ext cx="44220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050"/>
              <a:buFont typeface="Crimson Pro SemiBold"/>
              <a:buNone/>
            </a:pPr>
            <a:r>
              <a:rPr b="1" lang="en-US" sz="20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Enhanced Electoral Integrity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7587258" y="2642711"/>
            <a:ext cx="6307812" cy="67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50"/>
              <a:buFont typeface="Heebo"/>
              <a:buNone/>
            </a:pPr>
            <a:r>
              <a:rPr lang="en-US" sz="16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Significant reduction in voter fraud and manipulation. Increased public trust in the democratic process.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6" name="Google Shape;12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21730" y="3659148"/>
            <a:ext cx="1050488" cy="188297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/>
          <p:nvPr/>
        </p:nvSpPr>
        <p:spPr>
          <a:xfrm>
            <a:off x="7587246" y="3869175"/>
            <a:ext cx="40443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050"/>
              <a:buFont typeface="Crimson Pro SemiBold"/>
              <a:buNone/>
            </a:pPr>
            <a:r>
              <a:rPr b="1" lang="en-US" sz="20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Improved Voter Turnout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7587258" y="4323398"/>
            <a:ext cx="6307812" cy="1008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50"/>
              <a:buFont typeface="Heebo"/>
              <a:buNone/>
            </a:pPr>
            <a:r>
              <a:rPr lang="en-US" sz="16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Higher participation rates due to increased accessibility and trust. Empowerment of marginalized groups through secure mobile voting.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9" name="Google Shape;12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21730" y="5542121"/>
            <a:ext cx="1050488" cy="168068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6"/>
          <p:cNvSpPr/>
          <p:nvPr/>
        </p:nvSpPr>
        <p:spPr>
          <a:xfrm>
            <a:off x="7587244" y="5752150"/>
            <a:ext cx="47829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050"/>
              <a:buFont typeface="Crimson Pro SemiBold"/>
              <a:buNone/>
            </a:pPr>
            <a:r>
              <a:rPr b="1" lang="en-US" sz="205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Technological Leadership</a:t>
            </a:r>
            <a:endParaRPr sz="2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7587258" y="6206371"/>
            <a:ext cx="6307812" cy="6724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650"/>
              <a:buFont typeface="Heebo"/>
              <a:buNone/>
            </a:pPr>
            <a:r>
              <a:rPr lang="en-US" sz="16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Positioning India as a global leader in election technology. Spurring innovation in blockchain applications across various sectors.</a:t>
            </a:r>
            <a:endParaRPr sz="16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/>
          <p:nvPr/>
        </p:nvSpPr>
        <p:spPr>
          <a:xfrm>
            <a:off x="793803" y="1011900"/>
            <a:ext cx="7322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 SemiBold"/>
              <a:buNone/>
            </a:pPr>
            <a:r>
              <a:rPr b="1" lang="en-US" sz="445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Key Project Deliverables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793790" y="2060853"/>
            <a:ext cx="7556421" cy="5156835"/>
          </a:xfrm>
          <a:prstGeom prst="roundRect">
            <a:avLst>
              <a:gd fmla="val 660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801410" y="2068473"/>
            <a:ext cx="7541181" cy="1013222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>
            <a:off x="1028224" y="2212181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Blockchain Voting Platform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4802624" y="2212181"/>
            <a:ext cx="331315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Scalable, secure system capable of handling national elections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801410" y="3081695"/>
            <a:ext cx="7541181" cy="137612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1028224" y="3225403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Voter Authentication System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4802624" y="3225403"/>
            <a:ext cx="331315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Biometric-enabled, foolproof voter identification and verification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801410" y="4457819"/>
            <a:ext cx="7541181" cy="137612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"/>
          <p:cNvSpPr/>
          <p:nvPr/>
        </p:nvSpPr>
        <p:spPr>
          <a:xfrm>
            <a:off x="1028224" y="4601528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Transparency Tools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4802624" y="4601528"/>
            <a:ext cx="331315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Public dashboards for real-time vote counting and result verification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01410" y="5833943"/>
            <a:ext cx="7541181" cy="137612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1028224" y="5977652"/>
            <a:ext cx="33131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Training Programs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4802624" y="5977652"/>
            <a:ext cx="331315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Comprehensive modules for election officials and voter education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7" name="Google Shape;1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8"/>
          <p:cNvSpPr/>
          <p:nvPr/>
        </p:nvSpPr>
        <p:spPr>
          <a:xfrm>
            <a:off x="6280190" y="899755"/>
            <a:ext cx="672072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4450"/>
              <a:buFont typeface="Crimson Pro SemiBold"/>
              <a:buNone/>
            </a:pPr>
            <a:r>
              <a:rPr b="1" lang="en-US" sz="445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Next Steps and Future Vision</a:t>
            </a:r>
            <a:endParaRPr sz="4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6280190" y="1948696"/>
            <a:ext cx="3664863" cy="2758559"/>
          </a:xfrm>
          <a:prstGeom prst="roundRect">
            <a:avLst>
              <a:gd fmla="val 1233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6507004" y="217551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Pilot Implementation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6507004" y="2665928"/>
            <a:ext cx="321123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Launch SecureVote in select constituencies. Gather data and feedback for system optimization.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0171867" y="1948696"/>
            <a:ext cx="3664863" cy="2758559"/>
          </a:xfrm>
          <a:prstGeom prst="roundRect">
            <a:avLst>
              <a:gd fmla="val 1233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10398681" y="217551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Strategic Partnerships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10398681" y="2665928"/>
            <a:ext cx="3211235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Collaborate with government agencies and tech giants. Ensure seamless integration with existing electoral infrastructure.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6280190" y="4934069"/>
            <a:ext cx="3664863" cy="2395657"/>
          </a:xfrm>
          <a:prstGeom prst="roundRect">
            <a:avLst>
              <a:gd fmla="val 1420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8"/>
          <p:cNvSpPr/>
          <p:nvPr/>
        </p:nvSpPr>
        <p:spPr>
          <a:xfrm>
            <a:off x="6507004" y="516088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Global Expansion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6507004" y="5651302"/>
            <a:ext cx="321123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Adapt the system for international markets. Position India as an exporter of cutting-edge electoral technology.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10171867" y="4934069"/>
            <a:ext cx="3664863" cy="2395657"/>
          </a:xfrm>
          <a:prstGeom prst="roundRect">
            <a:avLst>
              <a:gd fmla="val 1420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10398681" y="516088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2200"/>
              <a:buFont typeface="Crimson Pro SemiBold"/>
              <a:buNone/>
            </a:pPr>
            <a:r>
              <a:rPr b="1" lang="en-US" sz="22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Continuous Innovation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0398681" y="5651302"/>
            <a:ext cx="3211235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750"/>
              <a:buFont typeface="Heebo"/>
              <a:buNone/>
            </a:pPr>
            <a:r>
              <a:rPr lang="en-US" sz="175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Invest in R&amp;D for emerging technologies. Stay ahead of potential security threats and system vulnerabilities.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2024-11-14T07:46:47Z</dcterms:created>
  <dc:creator>PptxGenJS</dc:creator>
</cp:coreProperties>
</file>