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Rounds Condensed Bold" charset="1" panose="02000806030000020003"/>
      <p:regular r:id="rId18"/>
    </p:embeddedFont>
    <p:embeddedFont>
      <p:font typeface="TT Rounds Condensed" charset="1" panose="02000506030000020003"/>
      <p:regular r:id="rId19"/>
    </p:embeddedFont>
    <p:embeddedFont>
      <p:font typeface="Arimo" charset="1" panose="020B0604020202020204"/>
      <p:regular r:id="rId20"/>
    </p:embeddedFont>
    <p:embeddedFont>
      <p:font typeface="Arial Italics" charset="1" panose="020B0502020202090204"/>
      <p:regular r:id="rId21"/>
    </p:embeddedFont>
    <p:embeddedFont>
      <p:font typeface="Arimo Bold" charset="1" panose="020B0704020202020204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2878" y="540258"/>
            <a:ext cx="11847195" cy="95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 spc="13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	KIET Group of Institutions, Ghaziabad	</a:t>
            </a:r>
          </a:p>
          <a:p>
            <a:pPr algn="ctr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(An ISO – 9001: 2008 Certified &amp; ‘A+’ Grade accredited Institution by NAAC)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75507" y="1923856"/>
            <a:ext cx="10240326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5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  <a:r>
              <a:rPr lang="en-US" sz="6600" spc="-5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Presentation </a:t>
            </a:r>
          </a:p>
          <a:p>
            <a:pPr algn="ctr">
              <a:lnSpc>
                <a:spcPts val="6480"/>
              </a:lnSpc>
            </a:pPr>
            <a:r>
              <a:rPr lang="en-US" sz="5400" spc="-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Virtual visit to Indian Pilgrimages</a:t>
            </a:r>
          </a:p>
          <a:p>
            <a:pPr algn="l">
              <a:lnSpc>
                <a:spcPts val="6480"/>
              </a:lnSpc>
            </a:pPr>
            <a:r>
              <a:rPr lang="en-US" sz="5400" spc="-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      PCS14 </a:t>
            </a:r>
          </a:p>
          <a:p>
            <a:pPr algn="l">
              <a:lnSpc>
                <a:spcPts val="6480"/>
              </a:lnSpc>
            </a:pPr>
            <a:r>
              <a:rPr lang="en-US" sz="5400" spc="-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            “</a:t>
            </a:r>
            <a:r>
              <a:rPr lang="en-US" b="true" sz="5400" spc="-4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DARSHAN</a:t>
            </a:r>
            <a:r>
              <a:rPr lang="en-US" sz="5400" spc="-4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6619875"/>
            <a:ext cx="10490645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9"/>
              </a:lnSpc>
            </a:pPr>
            <a:r>
              <a:rPr lang="en-US" sz="282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Guide Name: Ms.Arti Sharma</a:t>
            </a:r>
          </a:p>
          <a:p>
            <a:pPr algn="just">
              <a:lnSpc>
                <a:spcPts val="3150"/>
              </a:lnSpc>
            </a:pPr>
          </a:p>
          <a:p>
            <a:pPr algn="just">
              <a:lnSpc>
                <a:spcPts val="3539"/>
              </a:lnSpc>
            </a:pPr>
            <a:r>
              <a:rPr lang="en-US" sz="2949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Ankita Rahi CS7B 2200290129004</a:t>
            </a:r>
          </a:p>
          <a:p>
            <a:pPr algn="just">
              <a:lnSpc>
                <a:spcPts val="3539"/>
              </a:lnSpc>
            </a:pPr>
            <a:r>
              <a:rPr lang="en-US" sz="2949" spc="1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Atul Sharma CS7B 2200290129007</a:t>
            </a:r>
          </a:p>
          <a:p>
            <a:pPr algn="just">
              <a:lnSpc>
                <a:spcPts val="3539"/>
              </a:lnSpc>
            </a:pPr>
            <a:r>
              <a:rPr lang="en-US" sz="2949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Digambar Tiwari CS7B 2200290129010</a:t>
            </a:r>
          </a:p>
          <a:p>
            <a:pPr algn="just">
              <a:lnSpc>
                <a:spcPts val="3539"/>
              </a:lnSpc>
            </a:pPr>
            <a:r>
              <a:rPr lang="en-US" sz="2949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Utkarsh Srivastava CS7B 2200290129018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8592" y="161849"/>
            <a:ext cx="2049780" cy="1869261"/>
          </a:xfrm>
          <a:custGeom>
            <a:avLst/>
            <a:gdLst/>
            <a:ahLst/>
            <a:cxnLst/>
            <a:rect r="r" b="b" t="t" l="l"/>
            <a:pathLst>
              <a:path h="1869261" w="2049780">
                <a:moveTo>
                  <a:pt x="0" y="0"/>
                </a:moveTo>
                <a:lnTo>
                  <a:pt x="2049779" y="0"/>
                </a:lnTo>
                <a:lnTo>
                  <a:pt x="2049779" y="1869261"/>
                </a:lnTo>
                <a:lnTo>
                  <a:pt x="0" y="1869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0" t="0" r="-304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98076" y="324726"/>
            <a:ext cx="1804988" cy="1679333"/>
          </a:xfrm>
          <a:custGeom>
            <a:avLst/>
            <a:gdLst/>
            <a:ahLst/>
            <a:cxnLst/>
            <a:rect r="r" b="b" t="t" l="l"/>
            <a:pathLst>
              <a:path h="1679333" w="1804988">
                <a:moveTo>
                  <a:pt x="0" y="0"/>
                </a:moveTo>
                <a:lnTo>
                  <a:pt x="1804988" y="0"/>
                </a:lnTo>
                <a:lnTo>
                  <a:pt x="1804988" y="1679333"/>
                </a:lnTo>
                <a:lnTo>
                  <a:pt x="0" y="1679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39" t="0" r="-6339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40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Research Paper Status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248150" y="2649474"/>
            <a:ext cx="8552688" cy="7020306"/>
          </a:xfrm>
          <a:custGeom>
            <a:avLst/>
            <a:gdLst/>
            <a:ahLst/>
            <a:cxnLst/>
            <a:rect r="r" b="b" t="t" l="l"/>
            <a:pathLst>
              <a:path h="7020306" w="8552688">
                <a:moveTo>
                  <a:pt x="0" y="0"/>
                </a:moveTo>
                <a:lnTo>
                  <a:pt x="8552688" y="0"/>
                </a:lnTo>
                <a:lnTo>
                  <a:pt x="8552688" y="7020306"/>
                </a:lnTo>
                <a:lnTo>
                  <a:pt x="0" y="7020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" r="0" b="-6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45641"/>
            <a:ext cx="7478078" cy="204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40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Project Status </a:t>
            </a:r>
          </a:p>
          <a:p>
            <a:pPr algn="l">
              <a:lnSpc>
                <a:spcPts val="79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00100" y="2286000"/>
            <a:ext cx="7775595" cy="3529874"/>
          </a:xfrm>
          <a:custGeom>
            <a:avLst/>
            <a:gdLst/>
            <a:ahLst/>
            <a:cxnLst/>
            <a:rect r="r" b="b" t="t" l="l"/>
            <a:pathLst>
              <a:path h="3529874" w="7775595">
                <a:moveTo>
                  <a:pt x="0" y="0"/>
                </a:moveTo>
                <a:lnTo>
                  <a:pt x="7775595" y="0"/>
                </a:lnTo>
                <a:lnTo>
                  <a:pt x="7775595" y="3529874"/>
                </a:lnTo>
                <a:lnTo>
                  <a:pt x="0" y="352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89192" y="2208796"/>
            <a:ext cx="7818507" cy="3529874"/>
          </a:xfrm>
          <a:custGeom>
            <a:avLst/>
            <a:gdLst/>
            <a:ahLst/>
            <a:cxnLst/>
            <a:rect r="r" b="b" t="t" l="l"/>
            <a:pathLst>
              <a:path h="3529874" w="7818507">
                <a:moveTo>
                  <a:pt x="0" y="0"/>
                </a:moveTo>
                <a:lnTo>
                  <a:pt x="7818508" y="0"/>
                </a:lnTo>
                <a:lnTo>
                  <a:pt x="7818508" y="3529874"/>
                </a:lnTo>
                <a:lnTo>
                  <a:pt x="0" y="3529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" r="0" b="-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141" y="6267609"/>
            <a:ext cx="8061345" cy="3680457"/>
          </a:xfrm>
          <a:custGeom>
            <a:avLst/>
            <a:gdLst/>
            <a:ahLst/>
            <a:cxnLst/>
            <a:rect r="r" b="b" t="t" l="l"/>
            <a:pathLst>
              <a:path h="3680457" w="8061345">
                <a:moveTo>
                  <a:pt x="0" y="0"/>
                </a:moveTo>
                <a:lnTo>
                  <a:pt x="8061345" y="0"/>
                </a:lnTo>
                <a:lnTo>
                  <a:pt x="8061345" y="3680457"/>
                </a:lnTo>
                <a:lnTo>
                  <a:pt x="0" y="368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6" r="0" b="-5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40468" y="6418192"/>
            <a:ext cx="8061346" cy="3529873"/>
          </a:xfrm>
          <a:custGeom>
            <a:avLst/>
            <a:gdLst/>
            <a:ahLst/>
            <a:cxnLst/>
            <a:rect r="r" b="b" t="t" l="l"/>
            <a:pathLst>
              <a:path h="3529873" w="8061346">
                <a:moveTo>
                  <a:pt x="0" y="0"/>
                </a:moveTo>
                <a:lnTo>
                  <a:pt x="8061346" y="0"/>
                </a:lnTo>
                <a:lnTo>
                  <a:pt x="8061346" y="3529874"/>
                </a:lnTo>
                <a:lnTo>
                  <a:pt x="0" y="3529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3" t="0" r="-103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1764030"/>
            <a:ext cx="11769092" cy="333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 spc="-8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</a:t>
            </a:r>
          </a:p>
          <a:p>
            <a:pPr algn="ctr">
              <a:lnSpc>
                <a:spcPts val="12960"/>
              </a:lnSpc>
            </a:pPr>
            <a:r>
              <a:rPr lang="en-US" sz="10800" spc="-8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55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5408" y="3116642"/>
            <a:ext cx="15456218" cy="332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-2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Geographical obstacles can be overcome and tourism can be increased by developing a</a:t>
            </a:r>
          </a:p>
          <a:p>
            <a:pPr algn="l">
              <a:lnSpc>
                <a:spcPts val="3960"/>
              </a:lnSpc>
            </a:pPr>
            <a:r>
              <a:rPr lang="en-US" sz="3300" spc="-2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virtual platform for Indian pilgrimage sites. It will provide spiritual experiences and protect</a:t>
            </a:r>
          </a:p>
          <a:p>
            <a:pPr algn="l">
              <a:lnSpc>
                <a:spcPts val="7326"/>
              </a:lnSpc>
            </a:pPr>
            <a:r>
              <a:rPr lang="en-US" sz="3300" spc="-2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religious history. Issues with accessibility for all users, cultural authenticity, and connectivity must all be addressed by the platform.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3533775" cy="1041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55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7896" y="3371279"/>
            <a:ext cx="10146982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975" indent="-280988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Provide virtual tours of the main places visited by pilgrims.</a:t>
            </a:r>
          </a:p>
          <a:p>
            <a:pPr algn="l" marL="561975" indent="-280988" lvl="1">
              <a:lnSpc>
                <a:spcPts val="3600"/>
              </a:lnSpc>
            </a:pPr>
          </a:p>
          <a:p>
            <a:pPr algn="l" marL="561975" indent="-280988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Respect and uphold cultural and religious traditions.</a:t>
            </a:r>
          </a:p>
          <a:p>
            <a:pPr algn="l" marL="561975" indent="-280988" lvl="1">
              <a:lnSpc>
                <a:spcPts val="3600"/>
              </a:lnSpc>
            </a:pPr>
          </a:p>
          <a:p>
            <a:pPr algn="l" marL="561975" indent="-280988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Remove obstacles for pilgrims, both physical and geographical.</a:t>
            </a:r>
          </a:p>
          <a:p>
            <a:pPr algn="l" marL="561975" indent="-280988" lvl="1">
              <a:lnSpc>
                <a:spcPts val="3600"/>
              </a:lnSpc>
            </a:pPr>
          </a:p>
          <a:p>
            <a:pPr algn="l" marL="616267" indent="-308134" lvl="1">
              <a:lnSpc>
                <a:spcPts val="3960"/>
              </a:lnSpc>
              <a:buFont typeface="Arial"/>
              <a:buChar char="•"/>
            </a:pPr>
            <a:r>
              <a:rPr lang="en-US" sz="3300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Boost spiritual involvement and tourism with digital tools.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92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Technology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5408" y="2691065"/>
            <a:ext cx="2027873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FrontEnd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72056" y="2691065"/>
            <a:ext cx="1871662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BackEnd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66217" y="2691065"/>
            <a:ext cx="2884170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External Tool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46834" y="4228338"/>
          <a:ext cx="15259050" cy="3276600"/>
        </p:xfrm>
        <a:graphic>
          <a:graphicData uri="http://schemas.openxmlformats.org/drawingml/2006/table">
            <a:tbl>
              <a:tblPr/>
              <a:tblGrid>
                <a:gridCol w="4590461"/>
                <a:gridCol w="5879329"/>
                <a:gridCol w="4789260"/>
              </a:tblGrid>
              <a:tr h="9499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82"/>
                        </a:lnSpc>
                        <a:defRPr/>
                      </a:pPr>
                      <a:r>
                        <a:rPr lang="en-US" sz="4200" spc="9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HTML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82"/>
                        </a:lnSpc>
                        <a:defRPr/>
                      </a:pPr>
                      <a:r>
                        <a:rPr lang="en-US" sz="42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MongoDB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82"/>
                        </a:lnSpc>
                        <a:defRPr/>
                      </a:pPr>
                      <a:r>
                        <a:rPr lang="en-US" sz="42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AR/VR Headset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4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4200" spc="1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CSS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42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NodeJS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42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Java Script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42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Unity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70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Literature Survey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64562" y="2605023"/>
            <a:ext cx="14287500" cy="56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Title: "Virtual Reality for Religious Tourism: A Case Study of Kashi Vishwanath Temple, Varanasi" Authors: Deepak Sood and Sumit Srivastava</a:t>
            </a:r>
          </a:p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Year: 2020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934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Title: "Virtual Reality in Pilgrimage Tourism: A Study on Haridwar" Authors: Manoj Sharma and Pooja Rani</a:t>
            </a:r>
          </a:p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Year: 2018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934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Title: "Exploring the Potential of Virtual Reality in Indian Pilgrimage Tourism: A Case Study of Rameswaram" Writers: V. Ananthanarayanan and S. Rajagopalan</a:t>
            </a:r>
          </a:p>
          <a:p>
            <a:pPr algn="l">
              <a:lnSpc>
                <a:spcPts val="2879"/>
              </a:lnSpc>
            </a:pPr>
            <a:r>
              <a:rPr lang="en-US" sz="2400" spc="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Year:2021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934"/>
              </a:lnSpc>
            </a:pPr>
            <a:r>
              <a:rPr lang="en-US" sz="2400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Title: "Immersive Virtual Experiences in Indian Pilgrimage Sites: A Study on the Impact of 360-Degree Virtual Tours" Writers: Amit Singh, Neha Gupta</a:t>
            </a:r>
          </a:p>
          <a:p>
            <a:pPr algn="l">
              <a:lnSpc>
                <a:spcPts val="2879"/>
              </a:lnSpc>
            </a:pPr>
            <a:r>
              <a:rPr lang="en-US" sz="2400" spc="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Year:2019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40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Workflow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8860" y="2821305"/>
            <a:ext cx="2744152" cy="14288"/>
            <a:chOff x="0" y="0"/>
            <a:chExt cx="3658870" cy="19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8108" cy="18288"/>
            </a:xfrm>
            <a:custGeom>
              <a:avLst/>
              <a:gdLst/>
              <a:ahLst/>
              <a:cxnLst/>
              <a:rect r="r" b="b" t="t" l="l"/>
              <a:pathLst>
                <a:path h="18288" w="3658108">
                  <a:moveTo>
                    <a:pt x="3658108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3658108" y="18288"/>
                  </a:lnTo>
                  <a:lnTo>
                    <a:pt x="365810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58200" y="933450"/>
            <a:ext cx="7343775" cy="8634284"/>
          </a:xfrm>
          <a:custGeom>
            <a:avLst/>
            <a:gdLst/>
            <a:ahLst/>
            <a:cxnLst/>
            <a:rect r="r" b="b" t="t" l="l"/>
            <a:pathLst>
              <a:path h="8634284" w="7343775">
                <a:moveTo>
                  <a:pt x="0" y="0"/>
                </a:moveTo>
                <a:lnTo>
                  <a:pt x="7343775" y="0"/>
                </a:lnTo>
                <a:lnTo>
                  <a:pt x="7343775" y="8634284"/>
                </a:lnTo>
                <a:lnTo>
                  <a:pt x="0" y="8634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9" t="0" r="-3549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6032" y="7440459"/>
            <a:ext cx="216036" cy="1024002"/>
          </a:xfrm>
          <a:custGeom>
            <a:avLst/>
            <a:gdLst/>
            <a:ahLst/>
            <a:cxnLst/>
            <a:rect r="r" b="b" t="t" l="l"/>
            <a:pathLst>
              <a:path h="1024002" w="216036">
                <a:moveTo>
                  <a:pt x="0" y="0"/>
                </a:moveTo>
                <a:lnTo>
                  <a:pt x="216036" y="0"/>
                </a:lnTo>
                <a:lnTo>
                  <a:pt x="216036" y="1024002"/>
                </a:lnTo>
                <a:lnTo>
                  <a:pt x="0" y="102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" t="0" r="-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5577" y="7055284"/>
            <a:ext cx="3015125" cy="206679"/>
          </a:xfrm>
          <a:custGeom>
            <a:avLst/>
            <a:gdLst/>
            <a:ahLst/>
            <a:cxnLst/>
            <a:rect r="r" b="b" t="t" l="l"/>
            <a:pathLst>
              <a:path h="206679" w="3015125">
                <a:moveTo>
                  <a:pt x="0" y="0"/>
                </a:moveTo>
                <a:lnTo>
                  <a:pt x="3015125" y="0"/>
                </a:lnTo>
                <a:lnTo>
                  <a:pt x="3015125" y="206679"/>
                </a:lnTo>
                <a:lnTo>
                  <a:pt x="0" y="206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" t="0" r="-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99778" y="1334020"/>
            <a:ext cx="5400924" cy="4152376"/>
          </a:xfrm>
          <a:custGeom>
            <a:avLst/>
            <a:gdLst/>
            <a:ahLst/>
            <a:cxnLst/>
            <a:rect r="r" b="b" t="t" l="l"/>
            <a:pathLst>
              <a:path h="4152376" w="5400924">
                <a:moveTo>
                  <a:pt x="0" y="0"/>
                </a:moveTo>
                <a:lnTo>
                  <a:pt x="5400924" y="0"/>
                </a:lnTo>
                <a:lnTo>
                  <a:pt x="5400924" y="4152377"/>
                </a:lnTo>
                <a:lnTo>
                  <a:pt x="0" y="4152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" t="0" r="-8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672659" y="5499552"/>
          <a:ext cx="2476500" cy="1905000"/>
        </p:xfrm>
        <a:graphic>
          <a:graphicData uri="http://schemas.openxmlformats.org/drawingml/2006/table">
            <a:tbl>
              <a:tblPr/>
              <a:tblGrid>
                <a:gridCol w="402683"/>
                <a:gridCol w="1253808"/>
                <a:gridCol w="820009"/>
              </a:tblGrid>
              <a:tr h="343450"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7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Booking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7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Booking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7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Booking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5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75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3F3F3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28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Booking id</a:t>
                      </a:r>
                      <a:endParaRPr lang="en-US" sz="1100"/>
                    </a:p>
                    <a:p>
                      <a:pPr algn="l">
                        <a:lnSpc>
                          <a:spcPts val="1552"/>
                        </a:lnSpc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User id Package </a:t>
                      </a:r>
                      <a:r>
                        <a:rPr lang="en-US" sz="1425">
                          <a:solidFill>
                            <a:srgbClr val="2B2B2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irl </a:t>
                      </a: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Total amount</a:t>
                      </a:r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28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  <a:p>
                      <a:pPr algn="just">
                        <a:lnSpc>
                          <a:spcPts val="1552"/>
                        </a:lnSpc>
                      </a:pPr>
                      <a:r>
                        <a:rPr lang="en-US" sz="1425" spc="-37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 int int</a:t>
                      </a:r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04459" y="3693298"/>
          <a:ext cx="2705100" cy="3486150"/>
        </p:xfrm>
        <a:graphic>
          <a:graphicData uri="http://schemas.openxmlformats.org/drawingml/2006/table">
            <a:tbl>
              <a:tblPr/>
              <a:tblGrid>
                <a:gridCol w="398618"/>
                <a:gridCol w="1121627"/>
                <a:gridCol w="1184855"/>
              </a:tblGrid>
              <a:tr h="330462"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Review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Review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Review Table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82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35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I.Iserid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35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I.Iserid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50"/>
                        </a:lnSpc>
                        <a:defRPr/>
                      </a:pPr>
                      <a:r>
                        <a:rPr lang="en-US" sz="1575" spc="-37">
                          <a:solidFill>
                            <a:srgbClr val="2B2B2B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21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7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Destination 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7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Destination 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37">
                          <a:solidFill>
                            <a:srgbClr val="2A2A2A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21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Rating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Rating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varchar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465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47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Comment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47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Comment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70"/>
                        </a:lnSpc>
                        <a:defRPr/>
                      </a:pPr>
                      <a:r>
                        <a:rPr lang="en-US" sz="157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varchar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469">
                <a:tc gridSpan="2">
                  <a:txBody>
                    <a:bodyPr anchor="t" rtlCol="false"/>
                    <a:lstStyle/>
                    <a:p>
                      <a:pPr algn="l">
                        <a:lnSpc>
                          <a:spcPts val="1507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507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07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04"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18"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1657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Tour Package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57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Tour Package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657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Tour Package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9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53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41414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53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Package </a:t>
                      </a:r>
                      <a:r>
                        <a:rPr lang="en-US" sz="1425">
                          <a:solidFill>
                            <a:srgbClr val="2A2A2A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53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varchar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Dearriptinn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 i="true" spc="-15">
                          <a:solidFill>
                            <a:srgbClr val="000000"/>
                          </a:solidFill>
                          <a:latin typeface="Arial Italics"/>
                          <a:ea typeface="Arial Italics"/>
                          <a:cs typeface="Arial Italics"/>
                          <a:sym typeface="Arial Italics"/>
                        </a:rPr>
                        <a:t>varr.far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Pricc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Duration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40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4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Start 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02"/>
                        </a:lnSpc>
                        <a:defRPr/>
                      </a:pPr>
                      <a:r>
                        <a:rPr lang="en-US" sz="1425" spc="-3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4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22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enrl rlate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22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rlate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204459" y="1242582"/>
          <a:ext cx="2705100" cy="1619250"/>
        </p:xfrm>
        <a:graphic>
          <a:graphicData uri="http://schemas.openxmlformats.org/drawingml/2006/table">
            <a:tbl>
              <a:tblPr/>
              <a:tblGrid>
                <a:gridCol w="398617"/>
                <a:gridCol w="1338805"/>
                <a:gridCol w="967678"/>
              </a:tblGrid>
              <a:tr h="343644">
                <a:tc gridSpan="3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Pilgrimage Destination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Pilgrimage Destination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Pilgrimage Destination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56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82"/>
                        </a:lnSpc>
                        <a:defRPr/>
                      </a:pPr>
                      <a:r>
                        <a:rPr lang="en-US" sz="1425" spc="-37">
                          <a:solidFill>
                            <a:srgbClr val="41414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99"/>
                        </a:lnSpc>
                        <a:defRPr/>
                      </a:pP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destination </a:t>
                      </a:r>
                      <a:r>
                        <a:rPr lang="en-US" sz="1425" spc="-15">
                          <a:solidFill>
                            <a:srgbClr val="2D2D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</a:t>
                      </a:r>
                      <a:r>
                        <a:rPr lang="en-US" sz="1425" spc="-15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 Description Location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499"/>
                        </a:lnSpc>
                        <a:defRPr/>
                      </a:pPr>
                      <a:r>
                        <a:rPr lang="en-US" sz="1425" spc="-67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 varchar varchar varchar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F2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859156" y="671341"/>
            <a:ext cx="1713547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</a:pPr>
            <a:r>
              <a:rPr lang="en-US" sz="14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 Diagram Of</a:t>
            </a:r>
          </a:p>
          <a:p>
            <a:pPr algn="l">
              <a:lnSpc>
                <a:spcPts val="1627"/>
              </a:lnSpc>
            </a:pPr>
            <a:r>
              <a:rPr lang="en-US" sz="1575" spc="-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Darshan</a:t>
            </a:r>
          </a:p>
          <a:p>
            <a:pPr algn="l">
              <a:lnSpc>
                <a:spcPts val="1709"/>
              </a:lnSpc>
            </a:pPr>
          </a:p>
          <a:p>
            <a:pPr algn="l">
              <a:lnSpc>
                <a:spcPts val="1709"/>
              </a:lnSpc>
            </a:pPr>
            <a:r>
              <a:rPr lang="en-US" sz="1425" spc="-1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User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62204" y="1678983"/>
            <a:ext cx="1353502" cy="142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2"/>
              </a:lnSpc>
            </a:pPr>
            <a:r>
              <a:rPr lang="en-US" sz="1575" spc="-15">
                <a:solidFill>
                  <a:srgbClr val="3D3D3D"/>
                </a:solidFill>
                <a:latin typeface="Arimo"/>
                <a:ea typeface="Arimo"/>
                <a:cs typeface="Arimo"/>
                <a:sym typeface="Arimo"/>
              </a:rPr>
              <a:t>rK	User id User Name Email password Address Phone no. DOB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51867" y="1677713"/>
            <a:ext cx="633412" cy="143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8"/>
              </a:lnSpc>
            </a:pPr>
            <a:r>
              <a:rPr lang="en-US" sz="1575" spc="-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 varchar varchar varchar varchar int</a:t>
            </a:r>
          </a:p>
          <a:p>
            <a:pPr algn="l">
              <a:lnSpc>
                <a:spcPts val="1552"/>
              </a:lnSpc>
            </a:pPr>
            <a:r>
              <a:rPr lang="en-US" sz="1575" spc="-3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558694" y="8476364"/>
            <a:ext cx="2502982" cy="1237112"/>
            <a:chOff x="0" y="0"/>
            <a:chExt cx="3337310" cy="16494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37306" cy="1649476"/>
            </a:xfrm>
            <a:custGeom>
              <a:avLst/>
              <a:gdLst/>
              <a:ahLst/>
              <a:cxnLst/>
              <a:rect r="r" b="b" t="t" l="l"/>
              <a:pathLst>
                <a:path h="1649476" w="3337306">
                  <a:moveTo>
                    <a:pt x="8763" y="0"/>
                  </a:moveTo>
                  <a:lnTo>
                    <a:pt x="3328543" y="0"/>
                  </a:lnTo>
                  <a:cubicBezTo>
                    <a:pt x="3333369" y="0"/>
                    <a:pt x="3337306" y="3937"/>
                    <a:pt x="3337306" y="8763"/>
                  </a:cubicBezTo>
                  <a:lnTo>
                    <a:pt x="3337306" y="1640713"/>
                  </a:lnTo>
                  <a:cubicBezTo>
                    <a:pt x="3337306" y="1645539"/>
                    <a:pt x="3333369" y="1649476"/>
                    <a:pt x="3328543" y="1649476"/>
                  </a:cubicBezTo>
                  <a:lnTo>
                    <a:pt x="8763" y="1649476"/>
                  </a:lnTo>
                  <a:cubicBezTo>
                    <a:pt x="3937" y="1649476"/>
                    <a:pt x="0" y="1645539"/>
                    <a:pt x="0" y="1640713"/>
                  </a:cubicBezTo>
                  <a:lnTo>
                    <a:pt x="0" y="8763"/>
                  </a:lnTo>
                  <a:cubicBezTo>
                    <a:pt x="0" y="3937"/>
                    <a:pt x="3937" y="0"/>
                    <a:pt x="8763" y="0"/>
                  </a:cubicBezTo>
                  <a:moveTo>
                    <a:pt x="8763" y="17526"/>
                  </a:moveTo>
                  <a:lnTo>
                    <a:pt x="8763" y="8763"/>
                  </a:lnTo>
                  <a:lnTo>
                    <a:pt x="17526" y="8763"/>
                  </a:lnTo>
                  <a:lnTo>
                    <a:pt x="17526" y="1640713"/>
                  </a:lnTo>
                  <a:lnTo>
                    <a:pt x="8763" y="1640713"/>
                  </a:lnTo>
                  <a:lnTo>
                    <a:pt x="8763" y="1631950"/>
                  </a:lnTo>
                  <a:lnTo>
                    <a:pt x="3328543" y="1631950"/>
                  </a:lnTo>
                  <a:lnTo>
                    <a:pt x="3328543" y="1640713"/>
                  </a:lnTo>
                  <a:lnTo>
                    <a:pt x="3319780" y="1640713"/>
                  </a:lnTo>
                  <a:lnTo>
                    <a:pt x="3319780" y="8763"/>
                  </a:lnTo>
                  <a:lnTo>
                    <a:pt x="3328543" y="8763"/>
                  </a:lnTo>
                  <a:lnTo>
                    <a:pt x="3328543" y="17526"/>
                  </a:lnTo>
                  <a:lnTo>
                    <a:pt x="8763" y="17526"/>
                  </a:lnTo>
                  <a:close/>
                </a:path>
              </a:pathLst>
            </a:custGeom>
            <a:solidFill>
              <a:srgbClr val="2F2F2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337310" cy="166853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1709"/>
                </a:lnSpc>
              </a:pPr>
              <a:r>
                <a:rPr lang="en-US" sz="142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Payment table</a:t>
              </a:r>
            </a:p>
            <a:p>
              <a:pPr algn="l">
                <a:lnSpc>
                  <a:spcPts val="1578"/>
                </a:lnSpc>
              </a:pPr>
              <a:r>
                <a:rPr lang="en-US" sz="1425" spc="-15">
                  <a:solidFill>
                    <a:srgbClr val="414141"/>
                  </a:solidFill>
                  <a:latin typeface="Arimo"/>
                  <a:ea typeface="Arimo"/>
                  <a:cs typeface="Arimo"/>
                  <a:sym typeface="Arimo"/>
                </a:rPr>
                <a:t>PK Payment </a:t>
              </a:r>
              <a:r>
                <a:rPr lang="en-US" sz="1425" spc="-15">
                  <a:solidFill>
                    <a:srgbClr val="262626"/>
                  </a:solidFill>
                  <a:latin typeface="Arimo"/>
                  <a:ea typeface="Arimo"/>
                  <a:cs typeface="Arimo"/>
                  <a:sym typeface="Arimo"/>
                </a:rPr>
                <a:t>id	 </a:t>
              </a:r>
              <a:r>
                <a:rPr lang="en-US" sz="1425" spc="-15">
                  <a:solidFill>
                    <a:srgbClr val="2A2A2A"/>
                  </a:solidFill>
                  <a:latin typeface="Arimo"/>
                  <a:ea typeface="Arimo"/>
                  <a:cs typeface="Arimo"/>
                  <a:sym typeface="Arimo"/>
                </a:rPr>
                <a:t>int Aizzouizt	</a:t>
              </a:r>
              <a:r>
                <a:rPr lang="en-US" sz="1425" spc="-15">
                  <a:solidFill>
                    <a:srgbClr val="2D2D2D"/>
                  </a:solidFill>
                  <a:latin typeface="Arimo"/>
                  <a:ea typeface="Arimo"/>
                  <a:cs typeface="Arimo"/>
                  <a:sym typeface="Arimo"/>
                </a:rPr>
                <a:t>int F'ayment date	 date Ranking irl	 </a:t>
              </a:r>
              <a:r>
                <a:rPr lang="en-US" sz="1425" spc="-15">
                  <a:solidFill>
                    <a:srgbClr val="2A2A2A"/>
                  </a:solidFill>
                  <a:latin typeface="Arimo"/>
                  <a:ea typeface="Arimo"/>
                  <a:cs typeface="Arimo"/>
                  <a:sym typeface="Arimo"/>
                </a:rPr>
                <a:t>int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17069" y="1462456"/>
            <a:ext cx="13705731" cy="59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4"/>
              </a:lnSpc>
              <a:spcBef>
                <a:spcPct val="0"/>
              </a:spcBef>
            </a:pPr>
            <a:r>
              <a:rPr lang="en-US" b="true" sz="442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Alignment with UN Sustainable Development 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5829" y="2407107"/>
            <a:ext cx="6295727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SDG 4: Quality Education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7205" y="3484067"/>
            <a:ext cx="1539359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access to knowledge and understanding of different cultures and religions.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15829" y="4384496"/>
            <a:ext cx="6798766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SDG 10: Reduced Inequalitie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6075" y="5667336"/>
            <a:ext cx="1179462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Breaks down barriers to pilgrimage by making it accessible to all.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6075" y="6782536"/>
            <a:ext cx="5490418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SDG 13: Climate 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6075" y="7826475"/>
            <a:ext cx="1696670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the environmental impact of physical pilgrimages by promoting virtual alternatives.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5408" y="958975"/>
            <a:ext cx="7478078" cy="104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-55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Patent Status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1792" y="4443584"/>
            <a:ext cx="14243294" cy="2023110"/>
          </a:xfrm>
          <a:custGeom>
            <a:avLst/>
            <a:gdLst/>
            <a:ahLst/>
            <a:cxnLst/>
            <a:rect r="r" b="b" t="t" l="l"/>
            <a:pathLst>
              <a:path h="2023110" w="14243294">
                <a:moveTo>
                  <a:pt x="0" y="0"/>
                </a:moveTo>
                <a:lnTo>
                  <a:pt x="14243294" y="0"/>
                </a:lnTo>
                <a:lnTo>
                  <a:pt x="14243294" y="2023110"/>
                </a:lnTo>
                <a:lnTo>
                  <a:pt x="0" y="202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778" r="0" b="-2977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DAGXLB5pHro</dc:identifier>
  <dcterms:modified xsi:type="dcterms:W3CDTF">2011-08-01T06:04:30Z</dcterms:modified>
  <cp:revision>1</cp:revision>
  <dc:title>Presentation_format[1].pptx</dc:title>
</cp:coreProperties>
</file>