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Lst>
  <p:sldSz cx="9144000" cy="5143500" type="screen16x9"/>
  <p:notesSz cx="6858000" cy="9144000"/>
  <p:embeddedFontLst>
    <p:embeddedFont>
      <p:font typeface="Calibri" panose="020F0502020204030204" pitchFamily="34" charset="0"/>
      <p:regular r:id="rId43"/>
      <p:bold r:id="rId44"/>
      <p:italic r:id="rId45"/>
      <p:boldItalic r:id="rId46"/>
    </p:embeddedFont>
    <p:embeddedFont>
      <p:font typeface="Quantico" panose="020B0604020202020204" charset="0"/>
      <p:regular r:id="rId47"/>
      <p:bold r:id="rId48"/>
      <p:italic r:id="rId49"/>
      <p:boldItalic r:id="rId50"/>
    </p:embeddedFont>
    <p:embeddedFont>
      <p:font typeface="Roboto" panose="02000000000000000000" pitchFamily="2" charset="0"/>
      <p:regular r:id="rId51"/>
      <p:bold r:id="rId52"/>
      <p:italic r:id="rId53"/>
      <p:boldItalic r:id="rId54"/>
    </p:embeddedFont>
    <p:embeddedFont>
      <p:font typeface="Titillium Web" panose="020B0604020202020204" pitchFamily="2" charset="0"/>
      <p:regular r:id="rId55"/>
      <p:bold r:id="rId56"/>
      <p:italic r:id="rId57"/>
      <p:boldItalic r:id="rId58"/>
    </p:embeddedFont>
    <p:embeddedFont>
      <p:font typeface="Titillium Web Light" panose="020B0604020202020204" pitchFamily="2"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77"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fdcd65e50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fdcd65e50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fdcd65e509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fdcd65e50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fdcd65e509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fdcd65e50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fdcd65e50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fdcd65e50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fdcd65e50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fdcd65e50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fdcd65e509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fdcd65e509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fdcd65e509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fdcd65e509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fdcd65e509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fdcd65e509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fdcd65e509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fdcd65e509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fdcd65e509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fdcd65e509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fdcd65e509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fdcd65e509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fdcd65e509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fdcd65e509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fdcd65e509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fdcd65e509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fdcd65e509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fdcd65e509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fdcd65e509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fdcd65e509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fdcd65e50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fdcd65e50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fdcd65e509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fdcd65e509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fdcd65e509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fdcd65e509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fdcd65e509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fdcd65e509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fdcd65e509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fdcd65e509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fdcd65e509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fdcd65e509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fdcd65e509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fdcd65e509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fdcd65e509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fdcd65e509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fdcd65e509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fdcd65e509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fdcd65e509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fdcd65e509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fdcd65e509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fdcd65e509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fdcd65e509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fdcd65e509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fdcd65e509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fdcd65e509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fdcd65e509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fdcd65e509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fdcd65e509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fdcd65e509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fdcd65e50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fdcd65e50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6436" cy="5144872"/>
          </a:xfrm>
          <a:custGeom>
            <a:avLst/>
            <a:gdLst/>
            <a:ahLst/>
            <a:cxnLst/>
            <a:rect l="l" t="t" r="r" b="b"/>
            <a:pathLst>
              <a:path w="3464559" h="1948815" extrusionOk="0">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1174326" y="2220424"/>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439062" y="-278417"/>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975250" y="1991825"/>
            <a:ext cx="7193400" cy="1159800"/>
          </a:xfrm>
          <a:prstGeom prst="rect">
            <a:avLst/>
          </a:prstGeom>
        </p:spPr>
        <p:txBody>
          <a:bodyPr spcFirstLastPara="1" wrap="square" lIns="0" tIns="0" rIns="0" bIns="0"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only curves">
  <p:cSld name="BLANK_2">
    <p:spTree>
      <p:nvGrpSpPr>
        <p:cNvPr id="1" name="Shape 76"/>
        <p:cNvGrpSpPr/>
        <p:nvPr/>
      </p:nvGrpSpPr>
      <p:grpSpPr>
        <a:xfrm>
          <a:off x="0" y="0"/>
          <a:ext cx="0" cy="0"/>
          <a:chOff x="0" y="0"/>
          <a:chExt cx="0" cy="0"/>
        </a:xfrm>
      </p:grpSpPr>
      <p:sp>
        <p:nvSpPr>
          <p:cNvPr id="77" name="Google Shape;77;p11"/>
          <p:cNvSpPr/>
          <p:nvPr/>
        </p:nvSpPr>
        <p:spPr>
          <a:xfrm>
            <a:off x="-25" y="0"/>
            <a:ext cx="9144762" cy="5144869"/>
          </a:xfrm>
          <a:custGeom>
            <a:avLst/>
            <a:gdLst/>
            <a:ahLst/>
            <a:cxnLst/>
            <a:rect l="l" t="t" r="r" b="b"/>
            <a:pathLst>
              <a:path w="3463925" h="1948814" extrusionOk="0">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white">
  <p:cSld name="BLANK_1">
    <p:bg>
      <p:bgPr>
        <a:gradFill>
          <a:gsLst>
            <a:gs pos="0">
              <a:schemeClr val="lt1"/>
            </a:gs>
            <a:gs pos="100000">
              <a:srgbClr val="ECF7EB"/>
            </a:gs>
          </a:gsLst>
          <a:path path="circle">
            <a:fillToRect r="100000" b="100000"/>
          </a:path>
          <a:tileRect l="-100000" t="-100000"/>
        </a:gradFill>
        <a:effectLst/>
      </p:bgPr>
    </p:bg>
    <p:spTree>
      <p:nvGrpSpPr>
        <p:cNvPr id="1" name="Shape 79"/>
        <p:cNvGrpSpPr/>
        <p:nvPr/>
      </p:nvGrpSpPr>
      <p:grpSpPr>
        <a:xfrm>
          <a:off x="0" y="0"/>
          <a:ext cx="0" cy="0"/>
          <a:chOff x="0" y="0"/>
          <a:chExt cx="0" cy="0"/>
        </a:xfrm>
      </p:grpSpPr>
      <p:sp>
        <p:nvSpPr>
          <p:cNvPr id="80" name="Google Shape;80;p12"/>
          <p:cNvSpPr/>
          <p:nvPr/>
        </p:nvSpPr>
        <p:spPr>
          <a:xfrm>
            <a:off x="0" y="4"/>
            <a:ext cx="9144762" cy="5143195"/>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ECF7EB">
                  <a:alpha val="15080"/>
                </a:srgbClr>
              </a:gs>
              <a:gs pos="100000">
                <a:srgbClr val="C7E6D9">
                  <a:alpha val="150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4"/>
        <p:cNvGrpSpPr/>
        <p:nvPr/>
      </p:nvGrpSpPr>
      <p:grpSpPr>
        <a:xfrm>
          <a:off x="0" y="0"/>
          <a:ext cx="0" cy="0"/>
          <a:chOff x="0" y="0"/>
          <a:chExt cx="0" cy="0"/>
        </a:xfrm>
      </p:grpSpPr>
      <p:sp>
        <p:nvSpPr>
          <p:cNvPr id="15" name="Google Shape;15;p3"/>
          <p:cNvSpPr/>
          <p:nvPr/>
        </p:nvSpPr>
        <p:spPr>
          <a:xfrm>
            <a:off x="0" y="0"/>
            <a:ext cx="9146436" cy="5144872"/>
          </a:xfrm>
          <a:custGeom>
            <a:avLst/>
            <a:gdLst/>
            <a:ahLst/>
            <a:cxnLst/>
            <a:rect l="l" t="t" r="r" b="b"/>
            <a:pathLst>
              <a:path w="3464559" h="1948815" extrusionOk="0">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3"/>
          <p:cNvSpPr/>
          <p:nvPr/>
        </p:nvSpPr>
        <p:spPr>
          <a:xfrm>
            <a:off x="-593651" y="3635535"/>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p:nvPr/>
        </p:nvSpPr>
        <p:spPr>
          <a:xfrm>
            <a:off x="5785362" y="-1835138"/>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txBox="1">
            <a:spLocks noGrp="1"/>
          </p:cNvSpPr>
          <p:nvPr>
            <p:ph type="ctrTitle"/>
          </p:nvPr>
        </p:nvSpPr>
        <p:spPr>
          <a:xfrm>
            <a:off x="975250" y="1695925"/>
            <a:ext cx="71934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975250" y="2876427"/>
            <a:ext cx="7193400" cy="3747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endParaRPr/>
          </a:p>
        </p:txBody>
      </p:sp>
      <p:sp>
        <p:nvSpPr>
          <p:cNvPr id="20" name="Google Shape;20;p3"/>
          <p:cNvSpPr/>
          <p:nvPr/>
        </p:nvSpPr>
        <p:spPr>
          <a:xfrm>
            <a:off x="998106" y="1436550"/>
            <a:ext cx="666900" cy="666900"/>
          </a:xfrm>
          <a:prstGeom prst="rect">
            <a:avLst/>
          </a:prstGeom>
          <a:noFill/>
          <a:ln w="952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a:stCxn id="20" idx="1"/>
          </p:cNvCxnSpPr>
          <p:nvPr/>
        </p:nvCxnSpPr>
        <p:spPr>
          <a:xfrm rot="10800000">
            <a:off x="6" y="1770000"/>
            <a:ext cx="998100" cy="0"/>
          </a:xfrm>
          <a:prstGeom prst="straightConnector1">
            <a:avLst/>
          </a:prstGeom>
          <a:noFill/>
          <a:ln w="9525" cap="flat" cmpd="sng">
            <a:solidFill>
              <a:schemeClr val="lt2"/>
            </a:solidFill>
            <a:prstDash val="solid"/>
            <a:miter lim="8000"/>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2"/>
        <p:cNvGrpSpPr/>
        <p:nvPr/>
      </p:nvGrpSpPr>
      <p:grpSpPr>
        <a:xfrm>
          <a:off x="0" y="0"/>
          <a:ext cx="0" cy="0"/>
          <a:chOff x="0" y="0"/>
          <a:chExt cx="0" cy="0"/>
        </a:xfrm>
      </p:grpSpPr>
      <p:sp>
        <p:nvSpPr>
          <p:cNvPr id="23" name="Google Shape;23;p4"/>
          <p:cNvSpPr/>
          <p:nvPr/>
        </p:nvSpPr>
        <p:spPr>
          <a:xfrm>
            <a:off x="0" y="0"/>
            <a:ext cx="9146436" cy="5144872"/>
          </a:xfrm>
          <a:custGeom>
            <a:avLst/>
            <a:gdLst/>
            <a:ahLst/>
            <a:cxnLst/>
            <a:rect l="l" t="t" r="r" b="b"/>
            <a:pathLst>
              <a:path w="3464559" h="1948815" extrusionOk="0">
                <a:moveTo>
                  <a:pt x="1350645" y="323850"/>
                </a:moveTo>
                <a:cubicBezTo>
                  <a:pt x="1470660" y="227965"/>
                  <a:pt x="1571625" y="119380"/>
                  <a:pt x="1652905" y="0"/>
                </a:cubicBezTo>
                <a:lnTo>
                  <a:pt x="1648460" y="0"/>
                </a:lnTo>
                <a:cubicBezTo>
                  <a:pt x="1567815" y="118110"/>
                  <a:pt x="1466850" y="225425"/>
                  <a:pt x="1348105" y="320675"/>
                </a:cubicBezTo>
                <a:cubicBezTo>
                  <a:pt x="1200785" y="438785"/>
                  <a:pt x="1024255" y="537845"/>
                  <a:pt x="821690" y="617220"/>
                </a:cubicBezTo>
                <a:lnTo>
                  <a:pt x="821690" y="614680"/>
                </a:lnTo>
                <a:lnTo>
                  <a:pt x="819785" y="614680"/>
                </a:lnTo>
                <a:lnTo>
                  <a:pt x="819785" y="617855"/>
                </a:lnTo>
                <a:cubicBezTo>
                  <a:pt x="733425" y="651510"/>
                  <a:pt x="641985" y="681990"/>
                  <a:pt x="545465" y="708025"/>
                </a:cubicBezTo>
                <a:cubicBezTo>
                  <a:pt x="339725" y="764540"/>
                  <a:pt x="157480" y="836295"/>
                  <a:pt x="0" y="920115"/>
                </a:cubicBezTo>
                <a:lnTo>
                  <a:pt x="0" y="924560"/>
                </a:lnTo>
                <a:cubicBezTo>
                  <a:pt x="156845" y="840105"/>
                  <a:pt x="339725" y="768350"/>
                  <a:pt x="546100" y="711200"/>
                </a:cubicBezTo>
                <a:cubicBezTo>
                  <a:pt x="869315" y="623570"/>
                  <a:pt x="1139190" y="493395"/>
                  <a:pt x="1350645" y="323850"/>
                </a:cubicBezTo>
                <a:close/>
                <a:moveTo>
                  <a:pt x="563880" y="563245"/>
                </a:moveTo>
                <a:cubicBezTo>
                  <a:pt x="876935" y="437515"/>
                  <a:pt x="1130935" y="260350"/>
                  <a:pt x="1301115" y="0"/>
                </a:cubicBezTo>
                <a:lnTo>
                  <a:pt x="1296670" y="0"/>
                </a:lnTo>
                <a:cubicBezTo>
                  <a:pt x="1239520" y="86995"/>
                  <a:pt x="1173480" y="164465"/>
                  <a:pt x="1093470" y="237490"/>
                </a:cubicBezTo>
                <a:cubicBezTo>
                  <a:pt x="681990" y="601345"/>
                  <a:pt x="365125" y="581660"/>
                  <a:pt x="1270" y="782320"/>
                </a:cubicBezTo>
                <a:lnTo>
                  <a:pt x="1270" y="784860"/>
                </a:lnTo>
                <a:cubicBezTo>
                  <a:pt x="22225" y="775335"/>
                  <a:pt x="47625" y="760095"/>
                  <a:pt x="69850" y="751205"/>
                </a:cubicBezTo>
                <a:cubicBezTo>
                  <a:pt x="214630" y="679450"/>
                  <a:pt x="389255" y="628650"/>
                  <a:pt x="563880" y="563245"/>
                </a:cubicBezTo>
                <a:close/>
                <a:moveTo>
                  <a:pt x="1266190" y="295910"/>
                </a:moveTo>
                <a:cubicBezTo>
                  <a:pt x="1372235" y="207645"/>
                  <a:pt x="1462405" y="108585"/>
                  <a:pt x="1534795" y="0"/>
                </a:cubicBezTo>
                <a:lnTo>
                  <a:pt x="1530350" y="0"/>
                </a:lnTo>
                <a:cubicBezTo>
                  <a:pt x="1457960" y="107315"/>
                  <a:pt x="1369060" y="205740"/>
                  <a:pt x="1263650" y="293370"/>
                </a:cubicBezTo>
                <a:cubicBezTo>
                  <a:pt x="1064895" y="459105"/>
                  <a:pt x="808355" y="588010"/>
                  <a:pt x="500380" y="677545"/>
                </a:cubicBezTo>
                <a:cubicBezTo>
                  <a:pt x="313055" y="732155"/>
                  <a:pt x="146685" y="797560"/>
                  <a:pt x="635" y="874395"/>
                </a:cubicBezTo>
                <a:lnTo>
                  <a:pt x="635" y="878840"/>
                </a:lnTo>
                <a:cubicBezTo>
                  <a:pt x="146050" y="802005"/>
                  <a:pt x="313055" y="735965"/>
                  <a:pt x="501015" y="681355"/>
                </a:cubicBezTo>
                <a:cubicBezTo>
                  <a:pt x="810260" y="591820"/>
                  <a:pt x="1067435" y="462280"/>
                  <a:pt x="1266190" y="295910"/>
                </a:cubicBezTo>
                <a:close/>
                <a:moveTo>
                  <a:pt x="1181735" y="268605"/>
                </a:moveTo>
                <a:cubicBezTo>
                  <a:pt x="1274445" y="187325"/>
                  <a:pt x="1353820" y="97790"/>
                  <a:pt x="1417955" y="635"/>
                </a:cubicBezTo>
                <a:lnTo>
                  <a:pt x="1413510" y="635"/>
                </a:lnTo>
                <a:cubicBezTo>
                  <a:pt x="1349375" y="97155"/>
                  <a:pt x="1271270" y="186055"/>
                  <a:pt x="1179195" y="266065"/>
                </a:cubicBezTo>
                <a:cubicBezTo>
                  <a:pt x="992505" y="428625"/>
                  <a:pt x="748665" y="556895"/>
                  <a:pt x="454660" y="646430"/>
                </a:cubicBezTo>
                <a:cubicBezTo>
                  <a:pt x="286385" y="697865"/>
                  <a:pt x="135255" y="758825"/>
                  <a:pt x="1270" y="828675"/>
                </a:cubicBezTo>
                <a:lnTo>
                  <a:pt x="1270" y="833120"/>
                </a:lnTo>
                <a:cubicBezTo>
                  <a:pt x="135255" y="763270"/>
                  <a:pt x="287020" y="702310"/>
                  <a:pt x="455930" y="650875"/>
                </a:cubicBezTo>
                <a:cubicBezTo>
                  <a:pt x="750570" y="560070"/>
                  <a:pt x="994410" y="431800"/>
                  <a:pt x="1181735" y="268605"/>
                </a:cubicBezTo>
                <a:close/>
                <a:moveTo>
                  <a:pt x="887095" y="709930"/>
                </a:moveTo>
                <a:cubicBezTo>
                  <a:pt x="1308735" y="560070"/>
                  <a:pt x="1671320" y="327660"/>
                  <a:pt x="1918335" y="0"/>
                </a:cubicBezTo>
                <a:lnTo>
                  <a:pt x="1917700" y="0"/>
                </a:lnTo>
                <a:cubicBezTo>
                  <a:pt x="1600835" y="387985"/>
                  <a:pt x="1281430" y="566420"/>
                  <a:pt x="759460" y="755650"/>
                </a:cubicBezTo>
                <a:cubicBezTo>
                  <a:pt x="450215" y="887095"/>
                  <a:pt x="194310" y="1075690"/>
                  <a:pt x="1270" y="1319530"/>
                </a:cubicBezTo>
                <a:lnTo>
                  <a:pt x="1270" y="1324610"/>
                </a:lnTo>
                <a:cubicBezTo>
                  <a:pt x="26670" y="1292860"/>
                  <a:pt x="53340" y="1261745"/>
                  <a:pt x="80645" y="1231265"/>
                </a:cubicBezTo>
                <a:cubicBezTo>
                  <a:pt x="292735" y="1000125"/>
                  <a:pt x="561975" y="826135"/>
                  <a:pt x="887095" y="709930"/>
                </a:cubicBezTo>
                <a:close/>
                <a:moveTo>
                  <a:pt x="1034415" y="693420"/>
                </a:moveTo>
                <a:cubicBezTo>
                  <a:pt x="1431290" y="529590"/>
                  <a:pt x="1752600" y="296545"/>
                  <a:pt x="1990725" y="0"/>
                </a:cubicBezTo>
                <a:lnTo>
                  <a:pt x="1986280" y="0"/>
                </a:lnTo>
                <a:cubicBezTo>
                  <a:pt x="1748790" y="294640"/>
                  <a:pt x="1428750" y="527050"/>
                  <a:pt x="1033145" y="689610"/>
                </a:cubicBezTo>
                <a:cubicBezTo>
                  <a:pt x="657860" y="844550"/>
                  <a:pt x="353060" y="1085850"/>
                  <a:pt x="126365" y="1406525"/>
                </a:cubicBezTo>
                <a:cubicBezTo>
                  <a:pt x="78740" y="1473835"/>
                  <a:pt x="36830" y="1541145"/>
                  <a:pt x="635" y="1606550"/>
                </a:cubicBezTo>
                <a:lnTo>
                  <a:pt x="635" y="1614170"/>
                </a:lnTo>
                <a:cubicBezTo>
                  <a:pt x="37465" y="1547495"/>
                  <a:pt x="80010" y="1478280"/>
                  <a:pt x="128905" y="1409065"/>
                </a:cubicBezTo>
                <a:cubicBezTo>
                  <a:pt x="355600" y="1089025"/>
                  <a:pt x="660400" y="847725"/>
                  <a:pt x="1034415" y="693420"/>
                </a:cubicBezTo>
                <a:close/>
                <a:moveTo>
                  <a:pt x="1438275" y="353060"/>
                </a:moveTo>
                <a:cubicBezTo>
                  <a:pt x="1572895" y="249555"/>
                  <a:pt x="1685925" y="131445"/>
                  <a:pt x="1776730" y="0"/>
                </a:cubicBezTo>
                <a:lnTo>
                  <a:pt x="1767840" y="0"/>
                </a:lnTo>
                <a:cubicBezTo>
                  <a:pt x="1678305" y="128905"/>
                  <a:pt x="1566545" y="245110"/>
                  <a:pt x="1433195" y="347345"/>
                </a:cubicBezTo>
                <a:cubicBezTo>
                  <a:pt x="1210310" y="518795"/>
                  <a:pt x="927735" y="650240"/>
                  <a:pt x="593090" y="737870"/>
                </a:cubicBezTo>
                <a:cubicBezTo>
                  <a:pt x="367665" y="796925"/>
                  <a:pt x="168910" y="873760"/>
                  <a:pt x="1270" y="965835"/>
                </a:cubicBezTo>
                <a:lnTo>
                  <a:pt x="1270" y="974090"/>
                </a:lnTo>
                <a:cubicBezTo>
                  <a:pt x="169545" y="880745"/>
                  <a:pt x="368300" y="803910"/>
                  <a:pt x="595630" y="744220"/>
                </a:cubicBezTo>
                <a:cubicBezTo>
                  <a:pt x="930910" y="657225"/>
                  <a:pt x="1214120" y="525145"/>
                  <a:pt x="1438275" y="353060"/>
                </a:cubicBezTo>
                <a:close/>
                <a:moveTo>
                  <a:pt x="695325" y="995680"/>
                </a:moveTo>
                <a:cubicBezTo>
                  <a:pt x="805815" y="899795"/>
                  <a:pt x="927735" y="814705"/>
                  <a:pt x="1057275" y="742315"/>
                </a:cubicBezTo>
                <a:cubicBezTo>
                  <a:pt x="1138555" y="695325"/>
                  <a:pt x="1245870" y="649605"/>
                  <a:pt x="1348740" y="590550"/>
                </a:cubicBezTo>
                <a:cubicBezTo>
                  <a:pt x="1663700" y="412750"/>
                  <a:pt x="1922145" y="182245"/>
                  <a:pt x="2059305" y="635"/>
                </a:cubicBezTo>
                <a:lnTo>
                  <a:pt x="2058035" y="635"/>
                </a:lnTo>
                <a:cubicBezTo>
                  <a:pt x="1818005" y="282575"/>
                  <a:pt x="1549400" y="500380"/>
                  <a:pt x="1106805" y="711200"/>
                </a:cubicBezTo>
                <a:cubicBezTo>
                  <a:pt x="889635" y="825500"/>
                  <a:pt x="697230" y="972185"/>
                  <a:pt x="532130" y="1148080"/>
                </a:cubicBezTo>
                <a:cubicBezTo>
                  <a:pt x="287655" y="1404620"/>
                  <a:pt x="114300" y="1727835"/>
                  <a:pt x="21590" y="1948815"/>
                </a:cubicBezTo>
                <a:lnTo>
                  <a:pt x="22225" y="1948815"/>
                </a:lnTo>
                <a:cubicBezTo>
                  <a:pt x="190500" y="1590040"/>
                  <a:pt x="362585" y="1285875"/>
                  <a:pt x="695325" y="995680"/>
                </a:cubicBezTo>
                <a:close/>
                <a:moveTo>
                  <a:pt x="1011555" y="213995"/>
                </a:moveTo>
                <a:cubicBezTo>
                  <a:pt x="1079500" y="147955"/>
                  <a:pt x="1137920" y="76835"/>
                  <a:pt x="1186815" y="0"/>
                </a:cubicBezTo>
                <a:lnTo>
                  <a:pt x="1177925" y="0"/>
                </a:lnTo>
                <a:cubicBezTo>
                  <a:pt x="1130300" y="74295"/>
                  <a:pt x="1072515" y="144145"/>
                  <a:pt x="1006475" y="208915"/>
                </a:cubicBezTo>
                <a:cubicBezTo>
                  <a:pt x="844550" y="365760"/>
                  <a:pt x="626745" y="491490"/>
                  <a:pt x="360045" y="581660"/>
                </a:cubicBezTo>
                <a:cubicBezTo>
                  <a:pt x="230505" y="626110"/>
                  <a:pt x="110490" y="676275"/>
                  <a:pt x="1270" y="731520"/>
                </a:cubicBezTo>
                <a:lnTo>
                  <a:pt x="1270" y="739775"/>
                </a:lnTo>
                <a:cubicBezTo>
                  <a:pt x="111125" y="683895"/>
                  <a:pt x="231140" y="633730"/>
                  <a:pt x="362585" y="588645"/>
                </a:cubicBezTo>
                <a:cubicBezTo>
                  <a:pt x="629920" y="497840"/>
                  <a:pt x="848360" y="371475"/>
                  <a:pt x="1011555" y="213995"/>
                </a:cubicBezTo>
                <a:close/>
                <a:moveTo>
                  <a:pt x="169545" y="0"/>
                </a:moveTo>
                <a:lnTo>
                  <a:pt x="165100" y="0"/>
                </a:lnTo>
                <a:cubicBezTo>
                  <a:pt x="124460" y="67310"/>
                  <a:pt x="69215" y="129540"/>
                  <a:pt x="635" y="186055"/>
                </a:cubicBezTo>
                <a:lnTo>
                  <a:pt x="635" y="191135"/>
                </a:lnTo>
                <a:cubicBezTo>
                  <a:pt x="76200" y="130175"/>
                  <a:pt x="130810" y="65405"/>
                  <a:pt x="169545" y="0"/>
                </a:cubicBezTo>
                <a:close/>
                <a:moveTo>
                  <a:pt x="923290" y="184785"/>
                </a:moveTo>
                <a:cubicBezTo>
                  <a:pt x="979805" y="127000"/>
                  <a:pt x="1028065" y="65405"/>
                  <a:pt x="1068705" y="0"/>
                </a:cubicBezTo>
                <a:lnTo>
                  <a:pt x="1064260" y="0"/>
                </a:lnTo>
                <a:cubicBezTo>
                  <a:pt x="1023620" y="64770"/>
                  <a:pt x="975995" y="125730"/>
                  <a:pt x="920750" y="182245"/>
                </a:cubicBezTo>
                <a:cubicBezTo>
                  <a:pt x="770255" y="336550"/>
                  <a:pt x="565785" y="461010"/>
                  <a:pt x="312420" y="552450"/>
                </a:cubicBezTo>
                <a:cubicBezTo>
                  <a:pt x="200660" y="593090"/>
                  <a:pt x="97155" y="637540"/>
                  <a:pt x="1270" y="685800"/>
                </a:cubicBezTo>
                <a:lnTo>
                  <a:pt x="1270" y="689610"/>
                </a:lnTo>
                <a:cubicBezTo>
                  <a:pt x="97155" y="641350"/>
                  <a:pt x="201295" y="596900"/>
                  <a:pt x="313690" y="556260"/>
                </a:cubicBezTo>
                <a:cubicBezTo>
                  <a:pt x="567690" y="464185"/>
                  <a:pt x="772795" y="339725"/>
                  <a:pt x="923290" y="184785"/>
                </a:cubicBezTo>
                <a:close/>
                <a:moveTo>
                  <a:pt x="387350" y="3175"/>
                </a:moveTo>
                <a:cubicBezTo>
                  <a:pt x="387985" y="2540"/>
                  <a:pt x="388620" y="1270"/>
                  <a:pt x="388620" y="0"/>
                </a:cubicBezTo>
                <a:lnTo>
                  <a:pt x="384810" y="0"/>
                </a:lnTo>
                <a:cubicBezTo>
                  <a:pt x="307340" y="141605"/>
                  <a:pt x="180975" y="266065"/>
                  <a:pt x="1270" y="364490"/>
                </a:cubicBezTo>
                <a:lnTo>
                  <a:pt x="1270" y="368935"/>
                </a:lnTo>
                <a:cubicBezTo>
                  <a:pt x="180975" y="269875"/>
                  <a:pt x="310515" y="147320"/>
                  <a:pt x="387350" y="3175"/>
                </a:cubicBezTo>
                <a:close/>
                <a:moveTo>
                  <a:pt x="470535" y="50165"/>
                </a:moveTo>
                <a:cubicBezTo>
                  <a:pt x="479425" y="35560"/>
                  <a:pt x="491490" y="16510"/>
                  <a:pt x="500380" y="635"/>
                </a:cubicBezTo>
                <a:lnTo>
                  <a:pt x="496570" y="635"/>
                </a:lnTo>
                <a:cubicBezTo>
                  <a:pt x="495300" y="3175"/>
                  <a:pt x="494665" y="5080"/>
                  <a:pt x="493395" y="6985"/>
                </a:cubicBezTo>
                <a:cubicBezTo>
                  <a:pt x="399415" y="171450"/>
                  <a:pt x="258445" y="292735"/>
                  <a:pt x="55880" y="396875"/>
                </a:cubicBezTo>
                <a:cubicBezTo>
                  <a:pt x="46990" y="401320"/>
                  <a:pt x="19050" y="415290"/>
                  <a:pt x="1270" y="424815"/>
                </a:cubicBezTo>
                <a:lnTo>
                  <a:pt x="1270" y="429260"/>
                </a:lnTo>
                <a:cubicBezTo>
                  <a:pt x="215265" y="321945"/>
                  <a:pt x="361950" y="215265"/>
                  <a:pt x="470535" y="50165"/>
                </a:cubicBezTo>
                <a:close/>
                <a:moveTo>
                  <a:pt x="50165" y="0"/>
                </a:moveTo>
                <a:cubicBezTo>
                  <a:pt x="35560" y="20320"/>
                  <a:pt x="19685" y="39370"/>
                  <a:pt x="1270" y="59055"/>
                </a:cubicBezTo>
                <a:lnTo>
                  <a:pt x="1270" y="69850"/>
                </a:lnTo>
                <a:cubicBezTo>
                  <a:pt x="19685" y="50165"/>
                  <a:pt x="47625" y="17145"/>
                  <a:pt x="59055" y="0"/>
                </a:cubicBezTo>
                <a:lnTo>
                  <a:pt x="50165" y="0"/>
                </a:lnTo>
                <a:close/>
                <a:moveTo>
                  <a:pt x="1466215" y="580390"/>
                </a:moveTo>
                <a:cubicBezTo>
                  <a:pt x="1753235" y="398145"/>
                  <a:pt x="1974850" y="190500"/>
                  <a:pt x="2133600" y="0"/>
                </a:cubicBezTo>
                <a:lnTo>
                  <a:pt x="2124710" y="0"/>
                </a:lnTo>
                <a:cubicBezTo>
                  <a:pt x="2117725" y="8890"/>
                  <a:pt x="2110105" y="17780"/>
                  <a:pt x="2101850" y="26035"/>
                </a:cubicBezTo>
                <a:cubicBezTo>
                  <a:pt x="2078990" y="52070"/>
                  <a:pt x="2056130" y="77470"/>
                  <a:pt x="2031365" y="104140"/>
                </a:cubicBezTo>
                <a:cubicBezTo>
                  <a:pt x="1624965" y="528320"/>
                  <a:pt x="1378585" y="605155"/>
                  <a:pt x="1136015" y="774700"/>
                </a:cubicBezTo>
                <a:cubicBezTo>
                  <a:pt x="706120" y="1074420"/>
                  <a:pt x="433070" y="1480185"/>
                  <a:pt x="224790" y="1884680"/>
                </a:cubicBezTo>
                <a:cubicBezTo>
                  <a:pt x="219710" y="1897380"/>
                  <a:pt x="200025" y="1929765"/>
                  <a:pt x="191770" y="1947545"/>
                </a:cubicBezTo>
                <a:lnTo>
                  <a:pt x="200660" y="1947545"/>
                </a:lnTo>
                <a:cubicBezTo>
                  <a:pt x="203835" y="1941195"/>
                  <a:pt x="206375" y="1936115"/>
                  <a:pt x="209550" y="1929765"/>
                </a:cubicBezTo>
                <a:cubicBezTo>
                  <a:pt x="295275" y="1764665"/>
                  <a:pt x="409575" y="1546225"/>
                  <a:pt x="584200" y="1318895"/>
                </a:cubicBezTo>
                <a:cubicBezTo>
                  <a:pt x="897890" y="909955"/>
                  <a:pt x="1179830" y="748030"/>
                  <a:pt x="1466215" y="580390"/>
                </a:cubicBezTo>
                <a:close/>
                <a:moveTo>
                  <a:pt x="276860" y="0"/>
                </a:moveTo>
                <a:lnTo>
                  <a:pt x="274955" y="0"/>
                </a:lnTo>
                <a:cubicBezTo>
                  <a:pt x="209550" y="117475"/>
                  <a:pt x="131445" y="207010"/>
                  <a:pt x="1270" y="296545"/>
                </a:cubicBezTo>
                <a:lnTo>
                  <a:pt x="1270" y="301625"/>
                </a:lnTo>
                <a:cubicBezTo>
                  <a:pt x="9525" y="295910"/>
                  <a:pt x="17780" y="288290"/>
                  <a:pt x="19685" y="288290"/>
                </a:cubicBezTo>
                <a:cubicBezTo>
                  <a:pt x="130175" y="210185"/>
                  <a:pt x="235585" y="97790"/>
                  <a:pt x="276860" y="0"/>
                </a:cubicBezTo>
                <a:close/>
                <a:moveTo>
                  <a:pt x="835660" y="156845"/>
                </a:moveTo>
                <a:cubicBezTo>
                  <a:pt x="880745" y="107315"/>
                  <a:pt x="920115" y="55245"/>
                  <a:pt x="953770" y="0"/>
                </a:cubicBezTo>
                <a:lnTo>
                  <a:pt x="949325" y="0"/>
                </a:lnTo>
                <a:cubicBezTo>
                  <a:pt x="916305" y="53975"/>
                  <a:pt x="877570" y="106045"/>
                  <a:pt x="832485" y="154305"/>
                </a:cubicBezTo>
                <a:cubicBezTo>
                  <a:pt x="694690" y="305435"/>
                  <a:pt x="502920" y="429260"/>
                  <a:pt x="262890" y="520700"/>
                </a:cubicBezTo>
                <a:cubicBezTo>
                  <a:pt x="169545" y="556895"/>
                  <a:pt x="82550" y="594995"/>
                  <a:pt x="635" y="635635"/>
                </a:cubicBezTo>
                <a:lnTo>
                  <a:pt x="635" y="639445"/>
                </a:lnTo>
                <a:cubicBezTo>
                  <a:pt x="82550" y="598805"/>
                  <a:pt x="170180" y="560070"/>
                  <a:pt x="264160" y="523875"/>
                </a:cubicBezTo>
                <a:cubicBezTo>
                  <a:pt x="505460" y="432435"/>
                  <a:pt x="697230" y="308610"/>
                  <a:pt x="835660" y="156845"/>
                </a:cubicBezTo>
                <a:close/>
                <a:moveTo>
                  <a:pt x="326390" y="443865"/>
                </a:moveTo>
                <a:cubicBezTo>
                  <a:pt x="551815" y="333375"/>
                  <a:pt x="724535" y="191770"/>
                  <a:pt x="839470" y="635"/>
                </a:cubicBezTo>
                <a:lnTo>
                  <a:pt x="835025" y="635"/>
                </a:lnTo>
                <a:cubicBezTo>
                  <a:pt x="808355" y="45085"/>
                  <a:pt x="778510" y="86995"/>
                  <a:pt x="744220" y="127635"/>
                </a:cubicBezTo>
                <a:cubicBezTo>
                  <a:pt x="491490" y="415290"/>
                  <a:pt x="236855" y="465455"/>
                  <a:pt x="1270" y="586740"/>
                </a:cubicBezTo>
                <a:lnTo>
                  <a:pt x="1270" y="591185"/>
                </a:lnTo>
                <a:cubicBezTo>
                  <a:pt x="9525" y="586740"/>
                  <a:pt x="17780" y="581660"/>
                  <a:pt x="19050" y="582295"/>
                </a:cubicBezTo>
                <a:cubicBezTo>
                  <a:pt x="111125" y="534035"/>
                  <a:pt x="217805" y="495300"/>
                  <a:pt x="326390" y="443865"/>
                </a:cubicBezTo>
                <a:close/>
                <a:moveTo>
                  <a:pt x="720090" y="9525"/>
                </a:moveTo>
                <a:cubicBezTo>
                  <a:pt x="721995" y="6350"/>
                  <a:pt x="723900" y="3175"/>
                  <a:pt x="725805" y="0"/>
                </a:cubicBezTo>
                <a:lnTo>
                  <a:pt x="721360" y="0"/>
                </a:lnTo>
                <a:cubicBezTo>
                  <a:pt x="720090" y="2540"/>
                  <a:pt x="718820" y="5715"/>
                  <a:pt x="717550" y="6985"/>
                </a:cubicBezTo>
                <a:cubicBezTo>
                  <a:pt x="591185" y="213360"/>
                  <a:pt x="411480" y="346710"/>
                  <a:pt x="162560" y="458470"/>
                </a:cubicBezTo>
                <a:cubicBezTo>
                  <a:pt x="106680" y="483235"/>
                  <a:pt x="52705" y="508635"/>
                  <a:pt x="1905" y="534035"/>
                </a:cubicBezTo>
                <a:lnTo>
                  <a:pt x="1905" y="537845"/>
                </a:lnTo>
                <a:cubicBezTo>
                  <a:pt x="81280" y="497205"/>
                  <a:pt x="170180" y="461645"/>
                  <a:pt x="262890" y="414655"/>
                </a:cubicBezTo>
                <a:cubicBezTo>
                  <a:pt x="465455" y="309880"/>
                  <a:pt x="616585" y="180340"/>
                  <a:pt x="720090" y="9525"/>
                </a:cubicBezTo>
                <a:close/>
                <a:moveTo>
                  <a:pt x="614680" y="0"/>
                </a:moveTo>
                <a:lnTo>
                  <a:pt x="606425" y="0"/>
                </a:lnTo>
                <a:cubicBezTo>
                  <a:pt x="495935" y="188595"/>
                  <a:pt x="339090" y="314960"/>
                  <a:pt x="109220" y="426085"/>
                </a:cubicBezTo>
                <a:cubicBezTo>
                  <a:pt x="73025" y="443230"/>
                  <a:pt x="36195" y="461645"/>
                  <a:pt x="1905" y="478790"/>
                </a:cubicBezTo>
                <a:lnTo>
                  <a:pt x="1905" y="486410"/>
                </a:lnTo>
                <a:cubicBezTo>
                  <a:pt x="278765" y="358775"/>
                  <a:pt x="479425" y="235585"/>
                  <a:pt x="614680" y="0"/>
                </a:cubicBezTo>
                <a:close/>
                <a:moveTo>
                  <a:pt x="1824355" y="0"/>
                </a:moveTo>
                <a:lnTo>
                  <a:pt x="1823720" y="0"/>
                </a:lnTo>
                <a:cubicBezTo>
                  <a:pt x="1558290" y="338455"/>
                  <a:pt x="1213485" y="559435"/>
                  <a:pt x="800100" y="716915"/>
                </a:cubicBezTo>
                <a:cubicBezTo>
                  <a:pt x="541020" y="807720"/>
                  <a:pt x="360045" y="868680"/>
                  <a:pt x="172720" y="972820"/>
                </a:cubicBezTo>
                <a:cubicBezTo>
                  <a:pt x="111760" y="1006475"/>
                  <a:pt x="54610" y="1041400"/>
                  <a:pt x="1270" y="1077595"/>
                </a:cubicBezTo>
                <a:lnTo>
                  <a:pt x="1270" y="1082675"/>
                </a:lnTo>
                <a:cubicBezTo>
                  <a:pt x="373380" y="829945"/>
                  <a:pt x="685800" y="782320"/>
                  <a:pt x="965200" y="653415"/>
                </a:cubicBezTo>
                <a:cubicBezTo>
                  <a:pt x="1291590" y="508635"/>
                  <a:pt x="1622425" y="281940"/>
                  <a:pt x="1824355" y="0"/>
                </a:cubicBezTo>
                <a:close/>
                <a:moveTo>
                  <a:pt x="3088005" y="1196975"/>
                </a:moveTo>
                <a:cubicBezTo>
                  <a:pt x="2928620" y="1364615"/>
                  <a:pt x="2754630" y="1668780"/>
                  <a:pt x="2648585" y="1948180"/>
                </a:cubicBezTo>
                <a:lnTo>
                  <a:pt x="2651760" y="1948180"/>
                </a:lnTo>
                <a:cubicBezTo>
                  <a:pt x="2654935" y="1939925"/>
                  <a:pt x="2657475" y="1929130"/>
                  <a:pt x="2660015" y="1926590"/>
                </a:cubicBezTo>
                <a:cubicBezTo>
                  <a:pt x="2783205" y="1628140"/>
                  <a:pt x="2933700" y="1364615"/>
                  <a:pt x="3105785" y="1182370"/>
                </a:cubicBezTo>
                <a:cubicBezTo>
                  <a:pt x="3237865" y="1030605"/>
                  <a:pt x="3337560" y="915035"/>
                  <a:pt x="3463925" y="823595"/>
                </a:cubicBezTo>
                <a:lnTo>
                  <a:pt x="3463925" y="821055"/>
                </a:lnTo>
                <a:cubicBezTo>
                  <a:pt x="3336290" y="901065"/>
                  <a:pt x="3204210" y="1067435"/>
                  <a:pt x="3088005" y="1196975"/>
                </a:cubicBezTo>
                <a:close/>
                <a:moveTo>
                  <a:pt x="2788920" y="1948180"/>
                </a:moveTo>
                <a:lnTo>
                  <a:pt x="2792095" y="1948180"/>
                </a:lnTo>
                <a:cubicBezTo>
                  <a:pt x="2791460" y="1941195"/>
                  <a:pt x="2790825" y="1932940"/>
                  <a:pt x="2791460" y="1931670"/>
                </a:cubicBezTo>
                <a:cubicBezTo>
                  <a:pt x="2795905" y="1795780"/>
                  <a:pt x="2912110" y="1588135"/>
                  <a:pt x="3005455" y="1474470"/>
                </a:cubicBezTo>
                <a:cubicBezTo>
                  <a:pt x="3061970" y="1401445"/>
                  <a:pt x="3124835" y="1350645"/>
                  <a:pt x="3197860" y="1282700"/>
                </a:cubicBezTo>
                <a:cubicBezTo>
                  <a:pt x="3282315" y="1203960"/>
                  <a:pt x="3376930" y="1101090"/>
                  <a:pt x="3463925" y="1029970"/>
                </a:cubicBezTo>
                <a:lnTo>
                  <a:pt x="3463925" y="1025525"/>
                </a:lnTo>
                <a:cubicBezTo>
                  <a:pt x="3352165" y="1114425"/>
                  <a:pt x="3239135" y="1247775"/>
                  <a:pt x="3118485" y="1350010"/>
                </a:cubicBezTo>
                <a:cubicBezTo>
                  <a:pt x="2976245" y="1468755"/>
                  <a:pt x="2780665" y="1771650"/>
                  <a:pt x="2788920" y="1948180"/>
                </a:cubicBezTo>
                <a:close/>
                <a:moveTo>
                  <a:pt x="2927350" y="1948180"/>
                </a:moveTo>
                <a:lnTo>
                  <a:pt x="2930525" y="1948180"/>
                </a:lnTo>
                <a:cubicBezTo>
                  <a:pt x="2929890" y="1945640"/>
                  <a:pt x="2929890" y="1943100"/>
                  <a:pt x="2929890" y="1942465"/>
                </a:cubicBezTo>
                <a:cubicBezTo>
                  <a:pt x="2922270" y="1795780"/>
                  <a:pt x="3029585" y="1597025"/>
                  <a:pt x="3142615" y="1498600"/>
                </a:cubicBezTo>
                <a:cubicBezTo>
                  <a:pt x="3179445" y="1463675"/>
                  <a:pt x="3228975" y="1437640"/>
                  <a:pt x="3282315" y="1398905"/>
                </a:cubicBezTo>
                <a:cubicBezTo>
                  <a:pt x="3355975" y="1344295"/>
                  <a:pt x="3408045" y="1299845"/>
                  <a:pt x="3463925" y="1249045"/>
                </a:cubicBezTo>
                <a:lnTo>
                  <a:pt x="3463925" y="1244600"/>
                </a:lnTo>
                <a:cubicBezTo>
                  <a:pt x="3388360" y="1311275"/>
                  <a:pt x="3317875" y="1376045"/>
                  <a:pt x="3207385" y="1445260"/>
                </a:cubicBezTo>
                <a:cubicBezTo>
                  <a:pt x="3057525" y="1534795"/>
                  <a:pt x="2915285" y="1775460"/>
                  <a:pt x="2927350" y="1948180"/>
                </a:cubicBezTo>
                <a:close/>
                <a:moveTo>
                  <a:pt x="3366135" y="1639570"/>
                </a:moveTo>
                <a:cubicBezTo>
                  <a:pt x="3312795" y="1656715"/>
                  <a:pt x="3267710" y="1693545"/>
                  <a:pt x="3234055" y="1746885"/>
                </a:cubicBezTo>
                <a:cubicBezTo>
                  <a:pt x="3197225" y="1805940"/>
                  <a:pt x="3180715" y="1878965"/>
                  <a:pt x="3187700" y="1947545"/>
                </a:cubicBezTo>
                <a:lnTo>
                  <a:pt x="3194685" y="1947545"/>
                </a:lnTo>
                <a:cubicBezTo>
                  <a:pt x="3194050" y="1945640"/>
                  <a:pt x="3194050" y="1944370"/>
                  <a:pt x="3194685" y="1942465"/>
                </a:cubicBezTo>
                <a:cubicBezTo>
                  <a:pt x="3183255" y="1792605"/>
                  <a:pt x="3274060" y="1646555"/>
                  <a:pt x="3428365" y="1633220"/>
                </a:cubicBezTo>
                <a:cubicBezTo>
                  <a:pt x="3437890" y="1630680"/>
                  <a:pt x="3451860" y="1628140"/>
                  <a:pt x="3463925" y="1625600"/>
                </a:cubicBezTo>
                <a:lnTo>
                  <a:pt x="3463925" y="1617980"/>
                </a:lnTo>
                <a:cubicBezTo>
                  <a:pt x="3458845" y="1619885"/>
                  <a:pt x="3453765" y="1621155"/>
                  <a:pt x="3449320" y="1621790"/>
                </a:cubicBezTo>
                <a:cubicBezTo>
                  <a:pt x="3422015" y="1629410"/>
                  <a:pt x="3390900" y="1631315"/>
                  <a:pt x="3366135" y="1639570"/>
                </a:cubicBezTo>
                <a:close/>
                <a:moveTo>
                  <a:pt x="3108960" y="1724660"/>
                </a:moveTo>
                <a:cubicBezTo>
                  <a:pt x="3070860" y="1798320"/>
                  <a:pt x="3053715" y="1880235"/>
                  <a:pt x="3060700" y="1948180"/>
                </a:cubicBezTo>
                <a:lnTo>
                  <a:pt x="3064510" y="1948180"/>
                </a:lnTo>
                <a:cubicBezTo>
                  <a:pt x="3057525" y="1880870"/>
                  <a:pt x="3075305" y="1800225"/>
                  <a:pt x="3112770" y="1726565"/>
                </a:cubicBezTo>
                <a:cubicBezTo>
                  <a:pt x="3158490" y="1637665"/>
                  <a:pt x="3225800" y="1572260"/>
                  <a:pt x="3302635" y="1542415"/>
                </a:cubicBezTo>
                <a:cubicBezTo>
                  <a:pt x="3368040" y="1517015"/>
                  <a:pt x="3420745" y="1488440"/>
                  <a:pt x="3464560" y="1459865"/>
                </a:cubicBezTo>
                <a:lnTo>
                  <a:pt x="3464560" y="1455420"/>
                </a:lnTo>
                <a:cubicBezTo>
                  <a:pt x="3420110" y="1484630"/>
                  <a:pt x="3368040" y="1513840"/>
                  <a:pt x="3301365" y="1539240"/>
                </a:cubicBezTo>
                <a:cubicBezTo>
                  <a:pt x="3223260" y="1568450"/>
                  <a:pt x="3155315" y="1634490"/>
                  <a:pt x="3108960" y="1724660"/>
                </a:cubicBezTo>
                <a:close/>
                <a:moveTo>
                  <a:pt x="2957195" y="1163320"/>
                </a:moveTo>
                <a:cubicBezTo>
                  <a:pt x="2832735" y="1340485"/>
                  <a:pt x="2649220" y="1667510"/>
                  <a:pt x="2526030" y="1929130"/>
                </a:cubicBezTo>
                <a:cubicBezTo>
                  <a:pt x="2523490" y="1935480"/>
                  <a:pt x="2520315" y="1941830"/>
                  <a:pt x="2517140" y="1947545"/>
                </a:cubicBezTo>
                <a:lnTo>
                  <a:pt x="2526030" y="1947545"/>
                </a:lnTo>
                <a:cubicBezTo>
                  <a:pt x="2530475" y="1937385"/>
                  <a:pt x="2534920" y="1924685"/>
                  <a:pt x="2536825" y="1923415"/>
                </a:cubicBezTo>
                <a:cubicBezTo>
                  <a:pt x="2764155" y="1449070"/>
                  <a:pt x="3070860" y="933450"/>
                  <a:pt x="3388995" y="680720"/>
                </a:cubicBezTo>
                <a:cubicBezTo>
                  <a:pt x="3416300" y="657860"/>
                  <a:pt x="3444875" y="642620"/>
                  <a:pt x="3463925" y="631825"/>
                </a:cubicBezTo>
                <a:lnTo>
                  <a:pt x="3463925" y="623570"/>
                </a:lnTo>
                <a:cubicBezTo>
                  <a:pt x="3300730" y="704850"/>
                  <a:pt x="3092450" y="969645"/>
                  <a:pt x="2957195" y="1163320"/>
                </a:cubicBezTo>
                <a:close/>
                <a:moveTo>
                  <a:pt x="3096895" y="352425"/>
                </a:moveTo>
                <a:cubicBezTo>
                  <a:pt x="2853055" y="626110"/>
                  <a:pt x="2787015" y="839470"/>
                  <a:pt x="2697480" y="1031875"/>
                </a:cubicBezTo>
                <a:cubicBezTo>
                  <a:pt x="2568575" y="1305560"/>
                  <a:pt x="2349500" y="1660525"/>
                  <a:pt x="2146935" y="1920240"/>
                </a:cubicBezTo>
                <a:cubicBezTo>
                  <a:pt x="2139950" y="1930400"/>
                  <a:pt x="2131060" y="1939925"/>
                  <a:pt x="2124710" y="1948180"/>
                </a:cubicBezTo>
                <a:lnTo>
                  <a:pt x="2129790" y="1948180"/>
                </a:lnTo>
                <a:cubicBezTo>
                  <a:pt x="2142490" y="1931670"/>
                  <a:pt x="2155825" y="1915795"/>
                  <a:pt x="2169795" y="1897380"/>
                </a:cubicBezTo>
                <a:cubicBezTo>
                  <a:pt x="2678430" y="1212850"/>
                  <a:pt x="2744470" y="896620"/>
                  <a:pt x="2846705" y="717550"/>
                </a:cubicBezTo>
                <a:cubicBezTo>
                  <a:pt x="2979420" y="465455"/>
                  <a:pt x="3227070" y="173990"/>
                  <a:pt x="3462020" y="72390"/>
                </a:cubicBezTo>
                <a:cubicBezTo>
                  <a:pt x="3462655" y="71755"/>
                  <a:pt x="3463925" y="71755"/>
                  <a:pt x="3464560" y="71120"/>
                </a:cubicBezTo>
                <a:lnTo>
                  <a:pt x="3464560" y="67310"/>
                </a:lnTo>
                <a:cubicBezTo>
                  <a:pt x="3343910" y="115570"/>
                  <a:pt x="3217545" y="220980"/>
                  <a:pt x="3096895" y="352425"/>
                </a:cubicBezTo>
                <a:close/>
                <a:moveTo>
                  <a:pt x="3154045" y="492760"/>
                </a:moveTo>
                <a:cubicBezTo>
                  <a:pt x="2945130" y="717550"/>
                  <a:pt x="2852420" y="927735"/>
                  <a:pt x="2761615" y="1107440"/>
                </a:cubicBezTo>
                <a:cubicBezTo>
                  <a:pt x="2675890" y="1272540"/>
                  <a:pt x="2565400" y="1466850"/>
                  <a:pt x="2443480" y="1664335"/>
                </a:cubicBezTo>
                <a:cubicBezTo>
                  <a:pt x="2386330" y="1757045"/>
                  <a:pt x="2289175" y="1906905"/>
                  <a:pt x="2264410" y="1947545"/>
                </a:cubicBezTo>
                <a:lnTo>
                  <a:pt x="2266315" y="1947545"/>
                </a:lnTo>
                <a:cubicBezTo>
                  <a:pt x="2273300" y="1937385"/>
                  <a:pt x="2286000" y="1919605"/>
                  <a:pt x="2304415" y="1891665"/>
                </a:cubicBezTo>
                <a:cubicBezTo>
                  <a:pt x="2659380" y="1341755"/>
                  <a:pt x="2726055" y="1172845"/>
                  <a:pt x="2903220" y="841375"/>
                </a:cubicBezTo>
                <a:cubicBezTo>
                  <a:pt x="3028950" y="622300"/>
                  <a:pt x="3248025" y="353695"/>
                  <a:pt x="3463925" y="255905"/>
                </a:cubicBezTo>
                <a:lnTo>
                  <a:pt x="3463925" y="251460"/>
                </a:lnTo>
                <a:cubicBezTo>
                  <a:pt x="3370580" y="291465"/>
                  <a:pt x="3260725" y="379095"/>
                  <a:pt x="3154045" y="492760"/>
                </a:cubicBezTo>
                <a:close/>
                <a:moveTo>
                  <a:pt x="1587500" y="566420"/>
                </a:moveTo>
                <a:cubicBezTo>
                  <a:pt x="1809115" y="405765"/>
                  <a:pt x="2021840" y="212725"/>
                  <a:pt x="2200910" y="0"/>
                </a:cubicBezTo>
                <a:lnTo>
                  <a:pt x="2197100" y="0"/>
                </a:lnTo>
                <a:cubicBezTo>
                  <a:pt x="2165350" y="36830"/>
                  <a:pt x="2131060" y="74930"/>
                  <a:pt x="2097405" y="110490"/>
                </a:cubicBezTo>
                <a:cubicBezTo>
                  <a:pt x="1774825" y="456565"/>
                  <a:pt x="1522730" y="598805"/>
                  <a:pt x="1330960" y="742315"/>
                </a:cubicBezTo>
                <a:cubicBezTo>
                  <a:pt x="871855" y="1095375"/>
                  <a:pt x="603250" y="1541780"/>
                  <a:pt x="367030" y="1946275"/>
                </a:cubicBezTo>
                <a:cubicBezTo>
                  <a:pt x="366395" y="1946910"/>
                  <a:pt x="366395" y="1946910"/>
                  <a:pt x="366395" y="1947545"/>
                </a:cubicBezTo>
                <a:lnTo>
                  <a:pt x="370840" y="1947545"/>
                </a:lnTo>
                <a:cubicBezTo>
                  <a:pt x="499745" y="1732915"/>
                  <a:pt x="612140" y="1528445"/>
                  <a:pt x="814705" y="1266825"/>
                </a:cubicBezTo>
                <a:cubicBezTo>
                  <a:pt x="1090930" y="917575"/>
                  <a:pt x="1295400" y="764540"/>
                  <a:pt x="1587500" y="566420"/>
                </a:cubicBezTo>
                <a:close/>
                <a:moveTo>
                  <a:pt x="2889885" y="1072515"/>
                </a:moveTo>
                <a:cubicBezTo>
                  <a:pt x="2639695" y="1511300"/>
                  <a:pt x="2481580" y="1783080"/>
                  <a:pt x="2393950" y="1948180"/>
                </a:cubicBezTo>
                <a:lnTo>
                  <a:pt x="2394585" y="1948180"/>
                </a:lnTo>
                <a:cubicBezTo>
                  <a:pt x="2541905" y="1699895"/>
                  <a:pt x="2745105" y="1321435"/>
                  <a:pt x="2943225" y="989965"/>
                </a:cubicBezTo>
                <a:cubicBezTo>
                  <a:pt x="3081020" y="769620"/>
                  <a:pt x="3275965" y="533400"/>
                  <a:pt x="3463290" y="441325"/>
                </a:cubicBezTo>
                <a:lnTo>
                  <a:pt x="3463290" y="437515"/>
                </a:lnTo>
                <a:cubicBezTo>
                  <a:pt x="3238500" y="549275"/>
                  <a:pt x="3023870" y="840105"/>
                  <a:pt x="2889885" y="1072515"/>
                </a:cubicBezTo>
                <a:close/>
                <a:moveTo>
                  <a:pt x="3344545" y="1809750"/>
                </a:moveTo>
                <a:cubicBezTo>
                  <a:pt x="3320415" y="1849120"/>
                  <a:pt x="3310255" y="1899285"/>
                  <a:pt x="3314065" y="1948180"/>
                </a:cubicBezTo>
                <a:lnTo>
                  <a:pt x="3317875" y="1948180"/>
                </a:lnTo>
                <a:cubicBezTo>
                  <a:pt x="3315335" y="1888490"/>
                  <a:pt x="3327400" y="1826895"/>
                  <a:pt x="3370580" y="1781810"/>
                </a:cubicBezTo>
                <a:cubicBezTo>
                  <a:pt x="3400425" y="1750695"/>
                  <a:pt x="3429000" y="1741170"/>
                  <a:pt x="3463925" y="1734820"/>
                </a:cubicBezTo>
                <a:lnTo>
                  <a:pt x="3463925" y="1730375"/>
                </a:lnTo>
                <a:cubicBezTo>
                  <a:pt x="3416300" y="1734820"/>
                  <a:pt x="3370580" y="1767205"/>
                  <a:pt x="3344545" y="1809750"/>
                </a:cubicBezTo>
                <a:close/>
                <a:moveTo>
                  <a:pt x="1918335" y="593725"/>
                </a:moveTo>
                <a:cubicBezTo>
                  <a:pt x="2093595" y="385445"/>
                  <a:pt x="2266315" y="187325"/>
                  <a:pt x="2413635" y="635"/>
                </a:cubicBezTo>
                <a:lnTo>
                  <a:pt x="2413000" y="635"/>
                </a:lnTo>
                <a:cubicBezTo>
                  <a:pt x="2279650" y="154305"/>
                  <a:pt x="2158365" y="308610"/>
                  <a:pt x="2013585" y="476885"/>
                </a:cubicBezTo>
                <a:cubicBezTo>
                  <a:pt x="1482090" y="1087120"/>
                  <a:pt x="1226820" y="1534160"/>
                  <a:pt x="890270" y="1918335"/>
                </a:cubicBezTo>
                <a:cubicBezTo>
                  <a:pt x="880745" y="1929130"/>
                  <a:pt x="871220" y="1938655"/>
                  <a:pt x="862330" y="1948180"/>
                </a:cubicBezTo>
                <a:lnTo>
                  <a:pt x="865505" y="1948180"/>
                </a:lnTo>
                <a:cubicBezTo>
                  <a:pt x="971550" y="1844040"/>
                  <a:pt x="1089025" y="1679575"/>
                  <a:pt x="1228090" y="1493520"/>
                </a:cubicBezTo>
                <a:cubicBezTo>
                  <a:pt x="1471930" y="1160780"/>
                  <a:pt x="1658620" y="897890"/>
                  <a:pt x="1918335" y="593725"/>
                </a:cubicBezTo>
                <a:close/>
                <a:moveTo>
                  <a:pt x="2390775" y="130175"/>
                </a:moveTo>
                <a:cubicBezTo>
                  <a:pt x="2425065" y="85725"/>
                  <a:pt x="2458720" y="42545"/>
                  <a:pt x="2492375" y="0"/>
                </a:cubicBezTo>
                <a:lnTo>
                  <a:pt x="2482850" y="0"/>
                </a:lnTo>
                <a:cubicBezTo>
                  <a:pt x="2456180" y="33020"/>
                  <a:pt x="2430780" y="66040"/>
                  <a:pt x="2403475" y="100330"/>
                </a:cubicBezTo>
                <a:cubicBezTo>
                  <a:pt x="1929765" y="710565"/>
                  <a:pt x="1456055" y="1543685"/>
                  <a:pt x="1013460" y="1947545"/>
                </a:cubicBezTo>
                <a:lnTo>
                  <a:pt x="1024890" y="1947545"/>
                </a:lnTo>
                <a:cubicBezTo>
                  <a:pt x="1036320" y="1937385"/>
                  <a:pt x="1048385" y="1926590"/>
                  <a:pt x="1056640" y="1918335"/>
                </a:cubicBezTo>
                <a:cubicBezTo>
                  <a:pt x="1141730" y="1837055"/>
                  <a:pt x="1238885" y="1726565"/>
                  <a:pt x="1355725" y="1577975"/>
                </a:cubicBezTo>
                <a:cubicBezTo>
                  <a:pt x="1684655" y="1166495"/>
                  <a:pt x="2040255" y="586740"/>
                  <a:pt x="2390775" y="130175"/>
                </a:cubicBezTo>
                <a:close/>
                <a:moveTo>
                  <a:pt x="1713230" y="553720"/>
                </a:moveTo>
                <a:cubicBezTo>
                  <a:pt x="1933575" y="368935"/>
                  <a:pt x="2124075" y="174625"/>
                  <a:pt x="2271395" y="0"/>
                </a:cubicBezTo>
                <a:lnTo>
                  <a:pt x="2267585" y="0"/>
                </a:lnTo>
                <a:cubicBezTo>
                  <a:pt x="2235835" y="36830"/>
                  <a:pt x="2204720" y="72390"/>
                  <a:pt x="2170430" y="109855"/>
                </a:cubicBezTo>
                <a:cubicBezTo>
                  <a:pt x="1931670" y="377825"/>
                  <a:pt x="1687195" y="568960"/>
                  <a:pt x="1501140" y="724535"/>
                </a:cubicBezTo>
                <a:cubicBezTo>
                  <a:pt x="1052195" y="1121410"/>
                  <a:pt x="797560" y="1562735"/>
                  <a:pt x="535305" y="1948180"/>
                </a:cubicBezTo>
                <a:lnTo>
                  <a:pt x="539750" y="1948180"/>
                </a:lnTo>
                <a:cubicBezTo>
                  <a:pt x="705485" y="1709420"/>
                  <a:pt x="839470" y="1477645"/>
                  <a:pt x="1054735" y="1206500"/>
                </a:cubicBezTo>
                <a:cubicBezTo>
                  <a:pt x="1270000" y="933450"/>
                  <a:pt x="1457960" y="754380"/>
                  <a:pt x="1713230" y="553720"/>
                </a:cubicBezTo>
                <a:close/>
                <a:moveTo>
                  <a:pt x="1553845" y="1565275"/>
                </a:moveTo>
                <a:cubicBezTo>
                  <a:pt x="2159000" y="810895"/>
                  <a:pt x="2157095" y="547370"/>
                  <a:pt x="2564765" y="0"/>
                </a:cubicBezTo>
                <a:lnTo>
                  <a:pt x="2561590" y="0"/>
                </a:lnTo>
                <a:cubicBezTo>
                  <a:pt x="2540000" y="28575"/>
                  <a:pt x="2519045" y="57785"/>
                  <a:pt x="2496820" y="88900"/>
                </a:cubicBezTo>
                <a:cubicBezTo>
                  <a:pt x="2425065" y="189865"/>
                  <a:pt x="2351405" y="302895"/>
                  <a:pt x="2280285" y="427990"/>
                </a:cubicBezTo>
                <a:cubicBezTo>
                  <a:pt x="2200910" y="569595"/>
                  <a:pt x="2139315" y="695960"/>
                  <a:pt x="2061845" y="824865"/>
                </a:cubicBezTo>
                <a:cubicBezTo>
                  <a:pt x="1826895" y="1224915"/>
                  <a:pt x="1471295" y="1720850"/>
                  <a:pt x="1167130" y="1947545"/>
                </a:cubicBezTo>
                <a:lnTo>
                  <a:pt x="1174115" y="1947545"/>
                </a:lnTo>
                <a:cubicBezTo>
                  <a:pt x="1283335" y="1866265"/>
                  <a:pt x="1411605" y="1737360"/>
                  <a:pt x="1553845" y="1565275"/>
                </a:cubicBezTo>
                <a:close/>
                <a:moveTo>
                  <a:pt x="1771015" y="610235"/>
                </a:moveTo>
                <a:cubicBezTo>
                  <a:pt x="1985010" y="403225"/>
                  <a:pt x="2192020" y="186055"/>
                  <a:pt x="2341245" y="0"/>
                </a:cubicBezTo>
                <a:lnTo>
                  <a:pt x="2340610" y="0"/>
                </a:lnTo>
                <a:cubicBezTo>
                  <a:pt x="2231390" y="123825"/>
                  <a:pt x="2112645" y="262255"/>
                  <a:pt x="1979295" y="398145"/>
                </a:cubicBezTo>
                <a:cubicBezTo>
                  <a:pt x="1917065" y="462280"/>
                  <a:pt x="1852930" y="527050"/>
                  <a:pt x="1785620" y="591185"/>
                </a:cubicBezTo>
                <a:cubicBezTo>
                  <a:pt x="1305560" y="1047750"/>
                  <a:pt x="1061720" y="1476375"/>
                  <a:pt x="718185" y="1926590"/>
                </a:cubicBezTo>
                <a:cubicBezTo>
                  <a:pt x="710565" y="1935480"/>
                  <a:pt x="704850" y="1942465"/>
                  <a:pt x="701040" y="1947545"/>
                </a:cubicBezTo>
                <a:lnTo>
                  <a:pt x="706120" y="1947545"/>
                </a:lnTo>
                <a:cubicBezTo>
                  <a:pt x="709930" y="1943100"/>
                  <a:pt x="715010" y="1936750"/>
                  <a:pt x="720725" y="1929765"/>
                </a:cubicBezTo>
                <a:cubicBezTo>
                  <a:pt x="1051560" y="1493520"/>
                  <a:pt x="1320165" y="1039495"/>
                  <a:pt x="1771015" y="610235"/>
                </a:cubicBezTo>
                <a:close/>
                <a:moveTo>
                  <a:pt x="1946275" y="1548765"/>
                </a:moveTo>
                <a:cubicBezTo>
                  <a:pt x="2112010" y="1367790"/>
                  <a:pt x="2251075" y="1163320"/>
                  <a:pt x="2352675" y="953135"/>
                </a:cubicBezTo>
                <a:cubicBezTo>
                  <a:pt x="2557145" y="525780"/>
                  <a:pt x="2478405" y="405130"/>
                  <a:pt x="2726690" y="0"/>
                </a:cubicBezTo>
                <a:lnTo>
                  <a:pt x="2722245" y="0"/>
                </a:lnTo>
                <a:cubicBezTo>
                  <a:pt x="2719705" y="4445"/>
                  <a:pt x="2717800" y="8890"/>
                  <a:pt x="2715895" y="10795"/>
                </a:cubicBezTo>
                <a:cubicBezTo>
                  <a:pt x="2642235" y="131445"/>
                  <a:pt x="2585085" y="255270"/>
                  <a:pt x="2542540" y="385445"/>
                </a:cubicBezTo>
                <a:cubicBezTo>
                  <a:pt x="2492375" y="553720"/>
                  <a:pt x="2461260" y="708660"/>
                  <a:pt x="2388235" y="866775"/>
                </a:cubicBezTo>
                <a:cubicBezTo>
                  <a:pt x="2208530" y="1291590"/>
                  <a:pt x="1810385" y="1767205"/>
                  <a:pt x="1436370" y="1947545"/>
                </a:cubicBezTo>
                <a:lnTo>
                  <a:pt x="1442085" y="1947545"/>
                </a:lnTo>
                <a:cubicBezTo>
                  <a:pt x="1591945" y="1885315"/>
                  <a:pt x="1803400" y="1705610"/>
                  <a:pt x="1946275" y="1548765"/>
                </a:cubicBezTo>
                <a:close/>
                <a:moveTo>
                  <a:pt x="2035175" y="1589405"/>
                </a:moveTo>
                <a:cubicBezTo>
                  <a:pt x="2248535" y="1341755"/>
                  <a:pt x="2435225" y="1036320"/>
                  <a:pt x="2538095" y="727075"/>
                </a:cubicBezTo>
                <a:cubicBezTo>
                  <a:pt x="2624455" y="421640"/>
                  <a:pt x="2696210" y="242570"/>
                  <a:pt x="2877820" y="635"/>
                </a:cubicBezTo>
                <a:lnTo>
                  <a:pt x="2874010" y="635"/>
                </a:lnTo>
                <a:cubicBezTo>
                  <a:pt x="2873375" y="1270"/>
                  <a:pt x="2872740" y="2540"/>
                  <a:pt x="2872105" y="3175"/>
                </a:cubicBezTo>
                <a:cubicBezTo>
                  <a:pt x="2820035" y="72390"/>
                  <a:pt x="2773045" y="143510"/>
                  <a:pt x="2729865" y="219710"/>
                </a:cubicBezTo>
                <a:cubicBezTo>
                  <a:pt x="2573655" y="495300"/>
                  <a:pt x="2569210" y="683260"/>
                  <a:pt x="2463165" y="913130"/>
                </a:cubicBezTo>
                <a:cubicBezTo>
                  <a:pt x="2293620" y="1302385"/>
                  <a:pt x="1960880" y="1734820"/>
                  <a:pt x="1637030" y="1948815"/>
                </a:cubicBezTo>
                <a:lnTo>
                  <a:pt x="1644015" y="1948815"/>
                </a:lnTo>
                <a:cubicBezTo>
                  <a:pt x="1788160" y="1851025"/>
                  <a:pt x="1904365" y="1739265"/>
                  <a:pt x="2035175" y="1589405"/>
                </a:cubicBezTo>
                <a:close/>
                <a:moveTo>
                  <a:pt x="2419985" y="1200785"/>
                </a:moveTo>
                <a:cubicBezTo>
                  <a:pt x="2515870" y="1032510"/>
                  <a:pt x="2588895" y="866775"/>
                  <a:pt x="2637790" y="708660"/>
                </a:cubicBezTo>
                <a:cubicBezTo>
                  <a:pt x="2738755" y="379095"/>
                  <a:pt x="2922270" y="140970"/>
                  <a:pt x="3056890" y="635"/>
                </a:cubicBezTo>
                <a:lnTo>
                  <a:pt x="3046730" y="635"/>
                </a:lnTo>
                <a:cubicBezTo>
                  <a:pt x="2911475" y="142875"/>
                  <a:pt x="2731135" y="379730"/>
                  <a:pt x="2630805" y="706755"/>
                </a:cubicBezTo>
                <a:cubicBezTo>
                  <a:pt x="2582545" y="864870"/>
                  <a:pt x="2509520" y="1029970"/>
                  <a:pt x="2413635" y="1197610"/>
                </a:cubicBezTo>
                <a:cubicBezTo>
                  <a:pt x="2329815" y="1344930"/>
                  <a:pt x="2228215" y="1493520"/>
                  <a:pt x="2120265" y="1627505"/>
                </a:cubicBezTo>
                <a:cubicBezTo>
                  <a:pt x="2014220" y="1758950"/>
                  <a:pt x="1906270" y="1870075"/>
                  <a:pt x="1812290" y="1948180"/>
                </a:cubicBezTo>
                <a:lnTo>
                  <a:pt x="1823720" y="1948180"/>
                </a:lnTo>
                <a:cubicBezTo>
                  <a:pt x="1825625" y="1946275"/>
                  <a:pt x="1828165" y="1944370"/>
                  <a:pt x="1830070" y="1942465"/>
                </a:cubicBezTo>
                <a:cubicBezTo>
                  <a:pt x="1924050" y="1862455"/>
                  <a:pt x="2026285" y="1755140"/>
                  <a:pt x="2125980" y="1631950"/>
                </a:cubicBezTo>
                <a:cubicBezTo>
                  <a:pt x="2233930" y="1497965"/>
                  <a:pt x="2335530" y="1348740"/>
                  <a:pt x="2419985" y="1200785"/>
                </a:cubicBezTo>
                <a:close/>
                <a:moveTo>
                  <a:pt x="1750060" y="1557020"/>
                </a:moveTo>
                <a:cubicBezTo>
                  <a:pt x="1957070" y="1318895"/>
                  <a:pt x="2148840" y="1025525"/>
                  <a:pt x="2282825" y="730250"/>
                </a:cubicBezTo>
                <a:cubicBezTo>
                  <a:pt x="2320925" y="648335"/>
                  <a:pt x="2350135" y="568325"/>
                  <a:pt x="2382520" y="485140"/>
                </a:cubicBezTo>
                <a:cubicBezTo>
                  <a:pt x="2449195" y="318770"/>
                  <a:pt x="2541270" y="152400"/>
                  <a:pt x="2644775" y="635"/>
                </a:cubicBezTo>
                <a:lnTo>
                  <a:pt x="2640965" y="635"/>
                </a:lnTo>
                <a:cubicBezTo>
                  <a:pt x="2602865" y="55245"/>
                  <a:pt x="2567305" y="112395"/>
                  <a:pt x="2533650" y="169545"/>
                </a:cubicBezTo>
                <a:cubicBezTo>
                  <a:pt x="2390140" y="406400"/>
                  <a:pt x="2330450" y="654050"/>
                  <a:pt x="2199005" y="893445"/>
                </a:cubicBezTo>
                <a:cubicBezTo>
                  <a:pt x="1998345" y="1278890"/>
                  <a:pt x="1640840" y="1744980"/>
                  <a:pt x="1307465" y="1948180"/>
                </a:cubicBezTo>
                <a:lnTo>
                  <a:pt x="1314450" y="1948180"/>
                </a:lnTo>
                <a:cubicBezTo>
                  <a:pt x="1478280" y="1844675"/>
                  <a:pt x="1600835" y="1724660"/>
                  <a:pt x="1750060" y="1557020"/>
                </a:cubicBezTo>
                <a:close/>
                <a:moveTo>
                  <a:pt x="3262630" y="6985"/>
                </a:moveTo>
                <a:cubicBezTo>
                  <a:pt x="3265805" y="4445"/>
                  <a:pt x="3268345" y="2540"/>
                  <a:pt x="3271520" y="0"/>
                </a:cubicBezTo>
                <a:lnTo>
                  <a:pt x="3266440" y="0"/>
                </a:lnTo>
                <a:cubicBezTo>
                  <a:pt x="3082290" y="136525"/>
                  <a:pt x="2915285" y="346710"/>
                  <a:pt x="2804160" y="554355"/>
                </a:cubicBezTo>
                <a:cubicBezTo>
                  <a:pt x="2742565" y="664845"/>
                  <a:pt x="2701290" y="788035"/>
                  <a:pt x="2662555" y="888365"/>
                </a:cubicBezTo>
                <a:cubicBezTo>
                  <a:pt x="2531745" y="1214755"/>
                  <a:pt x="2273935" y="1626870"/>
                  <a:pt x="2009140" y="1913255"/>
                </a:cubicBezTo>
                <a:cubicBezTo>
                  <a:pt x="1997710" y="1925320"/>
                  <a:pt x="1986915" y="1936750"/>
                  <a:pt x="1976120" y="1947545"/>
                </a:cubicBezTo>
                <a:lnTo>
                  <a:pt x="1978660" y="1947545"/>
                </a:lnTo>
                <a:cubicBezTo>
                  <a:pt x="2273935" y="1651000"/>
                  <a:pt x="2576830" y="1150620"/>
                  <a:pt x="2700020" y="798195"/>
                </a:cubicBezTo>
                <a:cubicBezTo>
                  <a:pt x="2805430" y="498475"/>
                  <a:pt x="3008630" y="203200"/>
                  <a:pt x="3262630" y="698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4"/>
          <p:cNvSpPr/>
          <p:nvPr/>
        </p:nvSpPr>
        <p:spPr>
          <a:xfrm>
            <a:off x="3106631" y="-281576"/>
            <a:ext cx="2930737" cy="288210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4"/>
          <p:cNvSpPr txBox="1"/>
          <p:nvPr/>
        </p:nvSpPr>
        <p:spPr>
          <a:xfrm>
            <a:off x="3593400" y="763111"/>
            <a:ext cx="1957200" cy="647400"/>
          </a:xfrm>
          <a:prstGeom prst="rect">
            <a:avLst/>
          </a:prstGeom>
          <a:noFill/>
          <a:ln>
            <a:noFill/>
          </a:ln>
          <a:effectLst>
            <a:outerShdw dist="38100" dir="5400000" algn="bl" rotWithShape="0">
              <a:schemeClr val="accent1">
                <a:alpha val="25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4800">
                <a:solidFill>
                  <a:schemeClr val="lt2"/>
                </a:solidFill>
                <a:latin typeface="Quantico"/>
                <a:ea typeface="Quantico"/>
                <a:cs typeface="Quantico"/>
                <a:sym typeface="Quantico"/>
              </a:rPr>
              <a:t>“</a:t>
            </a:r>
            <a:endParaRPr sz="4800">
              <a:solidFill>
                <a:schemeClr val="lt2"/>
              </a:solidFill>
              <a:latin typeface="Quantico"/>
              <a:ea typeface="Quantico"/>
              <a:cs typeface="Quantico"/>
              <a:sym typeface="Quantico"/>
            </a:endParaRPr>
          </a:p>
        </p:txBody>
      </p:sp>
      <p:sp>
        <p:nvSpPr>
          <p:cNvPr id="26" name="Google Shape;26;p4"/>
          <p:cNvSpPr/>
          <p:nvPr/>
        </p:nvSpPr>
        <p:spPr>
          <a:xfrm rot="5400000">
            <a:off x="4239769" y="687212"/>
            <a:ext cx="666900" cy="666900"/>
          </a:xfrm>
          <a:prstGeom prst="rect">
            <a:avLst/>
          </a:prstGeom>
          <a:noFill/>
          <a:ln w="952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4"/>
          <p:cNvCxnSpPr>
            <a:stCxn id="26" idx="1"/>
          </p:cNvCxnSpPr>
          <p:nvPr/>
        </p:nvCxnSpPr>
        <p:spPr>
          <a:xfrm rot="10800000">
            <a:off x="4573219" y="-88"/>
            <a:ext cx="0" cy="687300"/>
          </a:xfrm>
          <a:prstGeom prst="straightConnector1">
            <a:avLst/>
          </a:prstGeom>
          <a:noFill/>
          <a:ln w="9525" cap="flat" cmpd="sng">
            <a:solidFill>
              <a:schemeClr val="lt2"/>
            </a:solidFill>
            <a:prstDash val="solid"/>
            <a:miter lim="8000"/>
            <a:headEnd type="none" w="med" len="med"/>
            <a:tailEnd type="none" w="med" len="med"/>
          </a:ln>
        </p:spPr>
      </p:cxnSp>
      <p:sp>
        <p:nvSpPr>
          <p:cNvPr id="28" name="Google Shape;28;p4"/>
          <p:cNvSpPr txBox="1">
            <a:spLocks noGrp="1"/>
          </p:cNvSpPr>
          <p:nvPr>
            <p:ph type="body" idx="1"/>
          </p:nvPr>
        </p:nvSpPr>
        <p:spPr>
          <a:xfrm>
            <a:off x="975250" y="1780800"/>
            <a:ext cx="7193400" cy="819900"/>
          </a:xfrm>
          <a:prstGeom prst="rect">
            <a:avLst/>
          </a:prstGeom>
        </p:spPr>
        <p:txBody>
          <a:bodyPr spcFirstLastPara="1" wrap="square" lIns="0" tIns="0" rIns="0" bIns="0" anchor="t" anchorCtr="0">
            <a:noAutofit/>
          </a:bodyPr>
          <a:lstStyle>
            <a:lvl1pPr marL="457200" lvl="0" indent="-431800" algn="ctr" rtl="0">
              <a:spcBef>
                <a:spcPts val="600"/>
              </a:spcBef>
              <a:spcAft>
                <a:spcPts val="0"/>
              </a:spcAft>
              <a:buSzPts val="3200"/>
              <a:buChar char="▫"/>
              <a:defRPr sz="3200"/>
            </a:lvl1pPr>
            <a:lvl2pPr marL="914400" lvl="1" indent="-431800" algn="ctr" rtl="0">
              <a:spcBef>
                <a:spcPts val="0"/>
              </a:spcBef>
              <a:spcAft>
                <a:spcPts val="0"/>
              </a:spcAft>
              <a:buSzPts val="3200"/>
              <a:buChar char="▫"/>
              <a:defRPr sz="3200"/>
            </a:lvl2pPr>
            <a:lvl3pPr marL="1371600" lvl="2" indent="-431800" algn="ctr" rtl="0">
              <a:spcBef>
                <a:spcPts val="0"/>
              </a:spcBef>
              <a:spcAft>
                <a:spcPts val="0"/>
              </a:spcAft>
              <a:buSzPts val="3200"/>
              <a:buChar char="▫"/>
              <a:defRPr sz="3200"/>
            </a:lvl3pPr>
            <a:lvl4pPr marL="1828800" lvl="3" indent="-431800" algn="ctr" rtl="0">
              <a:spcBef>
                <a:spcPts val="0"/>
              </a:spcBef>
              <a:spcAft>
                <a:spcPts val="0"/>
              </a:spcAft>
              <a:buSzPts val="3200"/>
              <a:buChar char="▫"/>
              <a:defRPr sz="3200"/>
            </a:lvl4pPr>
            <a:lvl5pPr marL="2286000" lvl="4" indent="-431800" algn="ctr" rtl="0">
              <a:spcBef>
                <a:spcPts val="0"/>
              </a:spcBef>
              <a:spcAft>
                <a:spcPts val="0"/>
              </a:spcAft>
              <a:buSzPts val="3200"/>
              <a:buChar char="▫"/>
              <a:defRPr sz="3200"/>
            </a:lvl5pPr>
            <a:lvl6pPr marL="2743200" lvl="5" indent="-431800" algn="ctr" rtl="0">
              <a:spcBef>
                <a:spcPts val="0"/>
              </a:spcBef>
              <a:spcAft>
                <a:spcPts val="0"/>
              </a:spcAft>
              <a:buSzPts val="3200"/>
              <a:buChar char="▫"/>
              <a:defRPr sz="3200"/>
            </a:lvl6pPr>
            <a:lvl7pPr marL="3200400" lvl="6" indent="-431800" algn="ctr" rtl="0">
              <a:spcBef>
                <a:spcPts val="0"/>
              </a:spcBef>
              <a:spcAft>
                <a:spcPts val="0"/>
              </a:spcAft>
              <a:buSzPts val="3200"/>
              <a:buChar char="▫"/>
              <a:defRPr sz="3200"/>
            </a:lvl7pPr>
            <a:lvl8pPr marL="3657600" lvl="7" indent="-431800" algn="ctr" rtl="0">
              <a:spcBef>
                <a:spcPts val="0"/>
              </a:spcBef>
              <a:spcAft>
                <a:spcPts val="0"/>
              </a:spcAft>
              <a:buSzPts val="3200"/>
              <a:buChar char="▫"/>
              <a:defRPr sz="3200"/>
            </a:lvl8pPr>
            <a:lvl9pPr marL="4114800" lvl="8" indent="-431800" algn="ctr">
              <a:spcBef>
                <a:spcPts val="0"/>
              </a:spcBef>
              <a:spcAft>
                <a:spcPts val="0"/>
              </a:spcAft>
              <a:buSzPts val="3200"/>
              <a:buChar char="▫"/>
              <a:defRPr sz="3200"/>
            </a:lvl9pPr>
          </a:lstStyle>
          <a:p>
            <a:endParaRPr/>
          </a:p>
        </p:txBody>
      </p:sp>
      <p:sp>
        <p:nvSpPr>
          <p:cNvPr id="29" name="Google Shape;29;p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0" y="4"/>
            <a:ext cx="9144762" cy="5143195"/>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08303F">
                  <a:alpha val="12549"/>
                  <a:alpha val="15080"/>
                </a:srgbClr>
              </a:gs>
              <a:gs pos="100000">
                <a:srgbClr val="000000">
                  <a:alpha val="30980"/>
                  <a:alpha val="150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5"/>
          <p:cNvSpPr/>
          <p:nvPr/>
        </p:nvSpPr>
        <p:spPr>
          <a:xfrm>
            <a:off x="-1631526" y="3519949"/>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6724812" y="-1869092"/>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34" name="Google Shape;34;p5"/>
          <p:cNvCxnSpPr/>
          <p:nvPr/>
        </p:nvCxnSpPr>
        <p:spPr>
          <a:xfrm>
            <a:off x="-6" y="1260950"/>
            <a:ext cx="840900" cy="0"/>
          </a:xfrm>
          <a:prstGeom prst="straightConnector1">
            <a:avLst/>
          </a:prstGeom>
          <a:noFill/>
          <a:ln w="9525" cap="flat" cmpd="sng">
            <a:solidFill>
              <a:schemeClr val="lt2"/>
            </a:solidFill>
            <a:prstDash val="solid"/>
            <a:round/>
            <a:headEnd type="none" w="med" len="med"/>
            <a:tailEnd type="diamond" w="med" len="med"/>
          </a:ln>
        </p:spPr>
      </p:cxnSp>
      <p:sp>
        <p:nvSpPr>
          <p:cNvPr id="35" name="Google Shape;35;p5"/>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5"/>
          <p:cNvSpPr txBox="1">
            <a:spLocks noGrp="1"/>
          </p:cNvSpPr>
          <p:nvPr>
            <p:ph type="body" idx="1"/>
          </p:nvPr>
        </p:nvSpPr>
        <p:spPr>
          <a:xfrm>
            <a:off x="975250" y="1575121"/>
            <a:ext cx="7193400" cy="2702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7" name="Google Shape;37;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sp>
        <p:nvSpPr>
          <p:cNvPr id="39" name="Google Shape;39;p6"/>
          <p:cNvSpPr/>
          <p:nvPr/>
        </p:nvSpPr>
        <p:spPr>
          <a:xfrm>
            <a:off x="0" y="0"/>
            <a:ext cx="9148112" cy="5141674"/>
          </a:xfrm>
          <a:custGeom>
            <a:avLst/>
            <a:gdLst/>
            <a:ahLst/>
            <a:cxnLst/>
            <a:rect l="l" t="t" r="r" b="b"/>
            <a:pathLst>
              <a:path w="3465194" h="1949450" extrusionOk="0">
                <a:moveTo>
                  <a:pt x="1240790" y="899160"/>
                </a:moveTo>
                <a:cubicBezTo>
                  <a:pt x="1471930" y="709930"/>
                  <a:pt x="1558290" y="455930"/>
                  <a:pt x="1490980" y="164465"/>
                </a:cubicBezTo>
                <a:cubicBezTo>
                  <a:pt x="1480185" y="116205"/>
                  <a:pt x="1461135" y="56515"/>
                  <a:pt x="1437005" y="635"/>
                </a:cubicBezTo>
                <a:lnTo>
                  <a:pt x="1433195" y="635"/>
                </a:lnTo>
                <a:cubicBezTo>
                  <a:pt x="1493520" y="151130"/>
                  <a:pt x="1535430" y="309880"/>
                  <a:pt x="1491615" y="511175"/>
                </a:cubicBezTo>
                <a:cubicBezTo>
                  <a:pt x="1453515" y="671195"/>
                  <a:pt x="1355725" y="810895"/>
                  <a:pt x="1201420" y="925830"/>
                </a:cubicBezTo>
                <a:cubicBezTo>
                  <a:pt x="1139190" y="972820"/>
                  <a:pt x="1052830" y="1019810"/>
                  <a:pt x="982980" y="1064895"/>
                </a:cubicBezTo>
                <a:cubicBezTo>
                  <a:pt x="767080" y="1202055"/>
                  <a:pt x="607060" y="1312545"/>
                  <a:pt x="439420" y="1486535"/>
                </a:cubicBezTo>
                <a:cubicBezTo>
                  <a:pt x="316865" y="1616710"/>
                  <a:pt x="211455" y="1769745"/>
                  <a:pt x="141605" y="1948180"/>
                </a:cubicBezTo>
                <a:lnTo>
                  <a:pt x="144780" y="1948180"/>
                </a:lnTo>
                <a:cubicBezTo>
                  <a:pt x="160655" y="1909445"/>
                  <a:pt x="177165" y="1874520"/>
                  <a:pt x="194945" y="1838325"/>
                </a:cubicBezTo>
                <a:cubicBezTo>
                  <a:pt x="464185" y="1296670"/>
                  <a:pt x="1050290" y="1059180"/>
                  <a:pt x="1240790" y="899160"/>
                </a:cubicBezTo>
                <a:close/>
                <a:moveTo>
                  <a:pt x="1352550" y="896620"/>
                </a:moveTo>
                <a:cubicBezTo>
                  <a:pt x="1604645" y="687070"/>
                  <a:pt x="1678940" y="407035"/>
                  <a:pt x="1608455" y="110490"/>
                </a:cubicBezTo>
                <a:cubicBezTo>
                  <a:pt x="1602105" y="84455"/>
                  <a:pt x="1585595" y="26035"/>
                  <a:pt x="1575435" y="1270"/>
                </a:cubicBezTo>
                <a:lnTo>
                  <a:pt x="1570990" y="1270"/>
                </a:lnTo>
                <a:cubicBezTo>
                  <a:pt x="1624330" y="156845"/>
                  <a:pt x="1656715" y="318770"/>
                  <a:pt x="1602740" y="521335"/>
                </a:cubicBezTo>
                <a:cubicBezTo>
                  <a:pt x="1479550" y="931545"/>
                  <a:pt x="1117600" y="1015365"/>
                  <a:pt x="817880" y="1231265"/>
                </a:cubicBezTo>
                <a:cubicBezTo>
                  <a:pt x="530860" y="1428115"/>
                  <a:pt x="316865" y="1648460"/>
                  <a:pt x="193040" y="1948815"/>
                </a:cubicBezTo>
                <a:lnTo>
                  <a:pt x="195580" y="1948815"/>
                </a:lnTo>
                <a:cubicBezTo>
                  <a:pt x="207010" y="1922780"/>
                  <a:pt x="217805" y="1898650"/>
                  <a:pt x="230505" y="1873885"/>
                </a:cubicBezTo>
                <a:cubicBezTo>
                  <a:pt x="526415" y="1273810"/>
                  <a:pt x="1164590" y="1068705"/>
                  <a:pt x="1352550" y="896620"/>
                </a:cubicBezTo>
                <a:close/>
                <a:moveTo>
                  <a:pt x="1708150" y="1045210"/>
                </a:moveTo>
                <a:cubicBezTo>
                  <a:pt x="2050415" y="843280"/>
                  <a:pt x="2287905" y="509905"/>
                  <a:pt x="2258060" y="62230"/>
                </a:cubicBezTo>
                <a:cubicBezTo>
                  <a:pt x="2256155" y="47625"/>
                  <a:pt x="2254885" y="17145"/>
                  <a:pt x="2252345" y="635"/>
                </a:cubicBezTo>
                <a:lnTo>
                  <a:pt x="2248535" y="635"/>
                </a:lnTo>
                <a:cubicBezTo>
                  <a:pt x="2258060" y="88900"/>
                  <a:pt x="2269490" y="228600"/>
                  <a:pt x="2224405" y="396240"/>
                </a:cubicBezTo>
                <a:cubicBezTo>
                  <a:pt x="2130425" y="747395"/>
                  <a:pt x="1869440" y="977900"/>
                  <a:pt x="1542415" y="1127760"/>
                </a:cubicBezTo>
                <a:cubicBezTo>
                  <a:pt x="993775" y="1341120"/>
                  <a:pt x="651510" y="1556385"/>
                  <a:pt x="437515" y="1934845"/>
                </a:cubicBezTo>
                <a:cubicBezTo>
                  <a:pt x="434340" y="1939925"/>
                  <a:pt x="431800" y="1944370"/>
                  <a:pt x="429895" y="1948180"/>
                </a:cubicBezTo>
                <a:lnTo>
                  <a:pt x="433070" y="1948180"/>
                </a:lnTo>
                <a:cubicBezTo>
                  <a:pt x="476885" y="1874520"/>
                  <a:pt x="514350" y="1812290"/>
                  <a:pt x="562610" y="1754505"/>
                </a:cubicBezTo>
                <a:cubicBezTo>
                  <a:pt x="949960" y="1285875"/>
                  <a:pt x="1455420" y="1207135"/>
                  <a:pt x="1708150" y="1045210"/>
                </a:cubicBezTo>
                <a:close/>
                <a:moveTo>
                  <a:pt x="975360" y="871855"/>
                </a:moveTo>
                <a:cubicBezTo>
                  <a:pt x="1087755" y="805815"/>
                  <a:pt x="1174750" y="727710"/>
                  <a:pt x="1233805" y="638175"/>
                </a:cubicBezTo>
                <a:cubicBezTo>
                  <a:pt x="1283970" y="562610"/>
                  <a:pt x="1314450" y="478155"/>
                  <a:pt x="1324610" y="387985"/>
                </a:cubicBezTo>
                <a:cubicBezTo>
                  <a:pt x="1343660" y="215265"/>
                  <a:pt x="1282700" y="66675"/>
                  <a:pt x="1249045" y="635"/>
                </a:cubicBezTo>
                <a:lnTo>
                  <a:pt x="1240790" y="635"/>
                </a:lnTo>
                <a:cubicBezTo>
                  <a:pt x="1242060" y="3175"/>
                  <a:pt x="1243330" y="5080"/>
                  <a:pt x="1244600" y="7620"/>
                </a:cubicBezTo>
                <a:cubicBezTo>
                  <a:pt x="1267460" y="54610"/>
                  <a:pt x="1298575" y="129540"/>
                  <a:pt x="1313180" y="222885"/>
                </a:cubicBezTo>
                <a:cubicBezTo>
                  <a:pt x="1341755" y="407670"/>
                  <a:pt x="1305560" y="669290"/>
                  <a:pt x="972185" y="865505"/>
                </a:cubicBezTo>
                <a:cubicBezTo>
                  <a:pt x="640715" y="1059815"/>
                  <a:pt x="417830" y="1212215"/>
                  <a:pt x="256540" y="1415415"/>
                </a:cubicBezTo>
                <a:cubicBezTo>
                  <a:pt x="138430" y="1564005"/>
                  <a:pt x="58420" y="1734820"/>
                  <a:pt x="10160" y="1948180"/>
                </a:cubicBezTo>
                <a:lnTo>
                  <a:pt x="17780" y="1948180"/>
                </a:lnTo>
                <a:cubicBezTo>
                  <a:pt x="66040" y="1736725"/>
                  <a:pt x="145415" y="1566545"/>
                  <a:pt x="262255" y="1419225"/>
                </a:cubicBezTo>
                <a:cubicBezTo>
                  <a:pt x="422275" y="1217295"/>
                  <a:pt x="645160" y="1065530"/>
                  <a:pt x="975360" y="871855"/>
                </a:cubicBezTo>
                <a:close/>
                <a:moveTo>
                  <a:pt x="1041400" y="930910"/>
                </a:moveTo>
                <a:cubicBezTo>
                  <a:pt x="1567815" y="617855"/>
                  <a:pt x="1413510" y="155575"/>
                  <a:pt x="1341755" y="635"/>
                </a:cubicBezTo>
                <a:lnTo>
                  <a:pt x="1337310" y="635"/>
                </a:lnTo>
                <a:cubicBezTo>
                  <a:pt x="1370330" y="71120"/>
                  <a:pt x="1407795" y="177800"/>
                  <a:pt x="1414145" y="297815"/>
                </a:cubicBezTo>
                <a:cubicBezTo>
                  <a:pt x="1420495" y="412750"/>
                  <a:pt x="1398905" y="520700"/>
                  <a:pt x="1348740" y="617855"/>
                </a:cubicBezTo>
                <a:cubicBezTo>
                  <a:pt x="1287145" y="737870"/>
                  <a:pt x="1183005" y="842010"/>
                  <a:pt x="1038860" y="927735"/>
                </a:cubicBezTo>
                <a:cubicBezTo>
                  <a:pt x="700405" y="1129030"/>
                  <a:pt x="455930" y="1299845"/>
                  <a:pt x="283210" y="1529080"/>
                </a:cubicBezTo>
                <a:cubicBezTo>
                  <a:pt x="191135" y="1651000"/>
                  <a:pt x="120650" y="1788160"/>
                  <a:pt x="69215" y="1948815"/>
                </a:cubicBezTo>
                <a:lnTo>
                  <a:pt x="73025" y="1948815"/>
                </a:lnTo>
                <a:cubicBezTo>
                  <a:pt x="124460" y="1789430"/>
                  <a:pt x="194310" y="1652905"/>
                  <a:pt x="286385" y="1531620"/>
                </a:cubicBezTo>
                <a:cubicBezTo>
                  <a:pt x="459105" y="1302385"/>
                  <a:pt x="703580" y="1131570"/>
                  <a:pt x="1041400" y="930910"/>
                </a:cubicBezTo>
                <a:close/>
                <a:moveTo>
                  <a:pt x="1423670" y="927735"/>
                </a:moveTo>
                <a:cubicBezTo>
                  <a:pt x="1691005" y="723900"/>
                  <a:pt x="1816100" y="422910"/>
                  <a:pt x="1728470" y="61595"/>
                </a:cubicBezTo>
                <a:cubicBezTo>
                  <a:pt x="1724660" y="48260"/>
                  <a:pt x="1717675" y="17780"/>
                  <a:pt x="1711960" y="1270"/>
                </a:cubicBezTo>
                <a:lnTo>
                  <a:pt x="1707515" y="1270"/>
                </a:lnTo>
                <a:cubicBezTo>
                  <a:pt x="1731645" y="76835"/>
                  <a:pt x="1758315" y="193675"/>
                  <a:pt x="1751330" y="327025"/>
                </a:cubicBezTo>
                <a:cubicBezTo>
                  <a:pt x="1720850" y="889000"/>
                  <a:pt x="1174115" y="1058545"/>
                  <a:pt x="1025525" y="1156335"/>
                </a:cubicBezTo>
                <a:cubicBezTo>
                  <a:pt x="636270" y="1382395"/>
                  <a:pt x="396875" y="1610995"/>
                  <a:pt x="245110" y="1939925"/>
                </a:cubicBezTo>
                <a:cubicBezTo>
                  <a:pt x="243205" y="1943735"/>
                  <a:pt x="241935" y="1946275"/>
                  <a:pt x="240665" y="1948815"/>
                </a:cubicBezTo>
                <a:lnTo>
                  <a:pt x="245745" y="1948815"/>
                </a:lnTo>
                <a:cubicBezTo>
                  <a:pt x="248920" y="1941195"/>
                  <a:pt x="251460" y="1932305"/>
                  <a:pt x="255905" y="1925955"/>
                </a:cubicBezTo>
                <a:cubicBezTo>
                  <a:pt x="557530" y="1284605"/>
                  <a:pt x="1223645" y="1097915"/>
                  <a:pt x="1423670" y="927735"/>
                </a:cubicBezTo>
                <a:close/>
                <a:moveTo>
                  <a:pt x="907415" y="808990"/>
                </a:moveTo>
                <a:cubicBezTo>
                  <a:pt x="1253490" y="611505"/>
                  <a:pt x="1303020" y="288290"/>
                  <a:pt x="1151890" y="635"/>
                </a:cubicBezTo>
                <a:lnTo>
                  <a:pt x="1147445" y="635"/>
                </a:lnTo>
                <a:cubicBezTo>
                  <a:pt x="1153160" y="11430"/>
                  <a:pt x="1156970" y="18415"/>
                  <a:pt x="1160145" y="24130"/>
                </a:cubicBezTo>
                <a:cubicBezTo>
                  <a:pt x="1276350" y="263525"/>
                  <a:pt x="1250950" y="528320"/>
                  <a:pt x="1036320" y="713105"/>
                </a:cubicBezTo>
                <a:cubicBezTo>
                  <a:pt x="958850" y="782955"/>
                  <a:pt x="845820" y="837565"/>
                  <a:pt x="749935" y="896620"/>
                </a:cubicBezTo>
                <a:cubicBezTo>
                  <a:pt x="369570" y="1126490"/>
                  <a:pt x="104775" y="1337945"/>
                  <a:pt x="0" y="1769745"/>
                </a:cubicBezTo>
                <a:lnTo>
                  <a:pt x="0" y="1784350"/>
                </a:lnTo>
                <a:cubicBezTo>
                  <a:pt x="118110" y="1280795"/>
                  <a:pt x="452120" y="1073785"/>
                  <a:pt x="907415" y="808990"/>
                </a:cubicBezTo>
                <a:close/>
                <a:moveTo>
                  <a:pt x="1138555" y="1206500"/>
                </a:moveTo>
                <a:cubicBezTo>
                  <a:pt x="1228725" y="1158240"/>
                  <a:pt x="1336675" y="1115695"/>
                  <a:pt x="1431925" y="1066800"/>
                </a:cubicBezTo>
                <a:cubicBezTo>
                  <a:pt x="1626235" y="964565"/>
                  <a:pt x="1771015" y="842645"/>
                  <a:pt x="1873885" y="680085"/>
                </a:cubicBezTo>
                <a:cubicBezTo>
                  <a:pt x="1981200" y="510540"/>
                  <a:pt x="2025015" y="299085"/>
                  <a:pt x="1998345" y="91440"/>
                </a:cubicBezTo>
                <a:cubicBezTo>
                  <a:pt x="1995170" y="71120"/>
                  <a:pt x="1989455" y="22860"/>
                  <a:pt x="1983105" y="635"/>
                </a:cubicBezTo>
                <a:lnTo>
                  <a:pt x="1979295" y="635"/>
                </a:lnTo>
                <a:cubicBezTo>
                  <a:pt x="1997075" y="81280"/>
                  <a:pt x="2014855" y="212725"/>
                  <a:pt x="1990090" y="361315"/>
                </a:cubicBezTo>
                <a:cubicBezTo>
                  <a:pt x="1922780" y="749300"/>
                  <a:pt x="1647190" y="981075"/>
                  <a:pt x="1259205" y="1143635"/>
                </a:cubicBezTo>
                <a:cubicBezTo>
                  <a:pt x="1016635" y="1258570"/>
                  <a:pt x="852805" y="1355725"/>
                  <a:pt x="666750" y="1517650"/>
                </a:cubicBezTo>
                <a:cubicBezTo>
                  <a:pt x="535940" y="1633855"/>
                  <a:pt x="401955" y="1800860"/>
                  <a:pt x="339090" y="1948815"/>
                </a:cubicBezTo>
                <a:lnTo>
                  <a:pt x="341630" y="1948815"/>
                </a:lnTo>
                <a:cubicBezTo>
                  <a:pt x="348615" y="1936750"/>
                  <a:pt x="353695" y="1920875"/>
                  <a:pt x="361315" y="1909445"/>
                </a:cubicBezTo>
                <a:cubicBezTo>
                  <a:pt x="531495" y="1586865"/>
                  <a:pt x="821055" y="1369695"/>
                  <a:pt x="1138555" y="1206500"/>
                </a:cubicBezTo>
                <a:close/>
                <a:moveTo>
                  <a:pt x="1624330" y="1024255"/>
                </a:moveTo>
                <a:cubicBezTo>
                  <a:pt x="1948815" y="826770"/>
                  <a:pt x="2168525" y="504825"/>
                  <a:pt x="2127885" y="74295"/>
                </a:cubicBezTo>
                <a:cubicBezTo>
                  <a:pt x="2125345" y="57150"/>
                  <a:pt x="2122170" y="19685"/>
                  <a:pt x="2118360" y="635"/>
                </a:cubicBezTo>
                <a:lnTo>
                  <a:pt x="2114550" y="635"/>
                </a:lnTo>
                <a:cubicBezTo>
                  <a:pt x="2126615" y="83185"/>
                  <a:pt x="2143125" y="222250"/>
                  <a:pt x="2108200" y="378460"/>
                </a:cubicBezTo>
                <a:cubicBezTo>
                  <a:pt x="1967865" y="999490"/>
                  <a:pt x="1336040" y="1139825"/>
                  <a:pt x="1151890" y="1247140"/>
                </a:cubicBezTo>
                <a:cubicBezTo>
                  <a:pt x="847090" y="1400810"/>
                  <a:pt x="563245" y="1613535"/>
                  <a:pt x="397510" y="1922780"/>
                </a:cubicBezTo>
                <a:cubicBezTo>
                  <a:pt x="393065" y="1931670"/>
                  <a:pt x="387985" y="1939925"/>
                  <a:pt x="384175" y="1948180"/>
                </a:cubicBezTo>
                <a:lnTo>
                  <a:pt x="388620" y="1948180"/>
                </a:lnTo>
                <a:cubicBezTo>
                  <a:pt x="391795" y="1941195"/>
                  <a:pt x="395605" y="1934845"/>
                  <a:pt x="399415" y="1927860"/>
                </a:cubicBezTo>
                <a:cubicBezTo>
                  <a:pt x="730885" y="1314450"/>
                  <a:pt x="1424305" y="1167130"/>
                  <a:pt x="1624330" y="1024255"/>
                </a:cubicBezTo>
                <a:close/>
                <a:moveTo>
                  <a:pt x="1494790" y="960120"/>
                </a:moveTo>
                <a:cubicBezTo>
                  <a:pt x="1783080" y="756920"/>
                  <a:pt x="1938020" y="445770"/>
                  <a:pt x="1863090" y="60325"/>
                </a:cubicBezTo>
                <a:cubicBezTo>
                  <a:pt x="1858010" y="38735"/>
                  <a:pt x="1854835" y="17145"/>
                  <a:pt x="1849120" y="0"/>
                </a:cubicBezTo>
                <a:lnTo>
                  <a:pt x="1841500" y="0"/>
                </a:lnTo>
                <a:cubicBezTo>
                  <a:pt x="1842770" y="3175"/>
                  <a:pt x="1844040" y="6350"/>
                  <a:pt x="1843405" y="7620"/>
                </a:cubicBezTo>
                <a:cubicBezTo>
                  <a:pt x="1863725" y="86360"/>
                  <a:pt x="1884045" y="206375"/>
                  <a:pt x="1868805" y="342900"/>
                </a:cubicBezTo>
                <a:cubicBezTo>
                  <a:pt x="1834515" y="646430"/>
                  <a:pt x="1653540" y="862330"/>
                  <a:pt x="1395730" y="1014095"/>
                </a:cubicBezTo>
                <a:cubicBezTo>
                  <a:pt x="1251585" y="1094105"/>
                  <a:pt x="1058545" y="1177925"/>
                  <a:pt x="923290" y="1268095"/>
                </a:cubicBezTo>
                <a:cubicBezTo>
                  <a:pt x="623570" y="1457325"/>
                  <a:pt x="419735" y="1663700"/>
                  <a:pt x="286385" y="1947545"/>
                </a:cubicBezTo>
                <a:lnTo>
                  <a:pt x="295275" y="1947545"/>
                </a:lnTo>
                <a:cubicBezTo>
                  <a:pt x="297815" y="1941830"/>
                  <a:pt x="299720" y="1934845"/>
                  <a:pt x="302260" y="1931670"/>
                </a:cubicBezTo>
                <a:cubicBezTo>
                  <a:pt x="615950" y="1293495"/>
                  <a:pt x="1292225" y="1122045"/>
                  <a:pt x="1494790" y="960120"/>
                </a:cubicBezTo>
                <a:close/>
                <a:moveTo>
                  <a:pt x="6985" y="412115"/>
                </a:moveTo>
                <a:cubicBezTo>
                  <a:pt x="99695" y="400050"/>
                  <a:pt x="232410" y="381635"/>
                  <a:pt x="370205" y="325120"/>
                </a:cubicBezTo>
                <a:cubicBezTo>
                  <a:pt x="541020" y="254635"/>
                  <a:pt x="509905" y="95250"/>
                  <a:pt x="413385" y="3810"/>
                </a:cubicBezTo>
                <a:cubicBezTo>
                  <a:pt x="412115" y="2540"/>
                  <a:pt x="410845" y="1905"/>
                  <a:pt x="409575" y="635"/>
                </a:cubicBezTo>
                <a:lnTo>
                  <a:pt x="403860" y="635"/>
                </a:lnTo>
                <a:cubicBezTo>
                  <a:pt x="476250" y="61595"/>
                  <a:pt x="517525" y="173355"/>
                  <a:pt x="462280" y="251460"/>
                </a:cubicBezTo>
                <a:cubicBezTo>
                  <a:pt x="391160" y="358775"/>
                  <a:pt x="88265" y="396875"/>
                  <a:pt x="635" y="409575"/>
                </a:cubicBezTo>
                <a:lnTo>
                  <a:pt x="635" y="412750"/>
                </a:lnTo>
                <a:cubicBezTo>
                  <a:pt x="4445" y="412115"/>
                  <a:pt x="6985" y="411480"/>
                  <a:pt x="6985" y="412115"/>
                </a:cubicBezTo>
                <a:close/>
                <a:moveTo>
                  <a:pt x="840740" y="748030"/>
                </a:moveTo>
                <a:cubicBezTo>
                  <a:pt x="1216025" y="537845"/>
                  <a:pt x="1174750" y="191770"/>
                  <a:pt x="1056640" y="635"/>
                </a:cubicBezTo>
                <a:lnTo>
                  <a:pt x="1053465" y="635"/>
                </a:lnTo>
                <a:cubicBezTo>
                  <a:pt x="1060450" y="12065"/>
                  <a:pt x="1068070" y="26035"/>
                  <a:pt x="1071245" y="32385"/>
                </a:cubicBezTo>
                <a:cubicBezTo>
                  <a:pt x="1176655" y="243205"/>
                  <a:pt x="1163955" y="492760"/>
                  <a:pt x="951865" y="667385"/>
                </a:cubicBezTo>
                <a:cubicBezTo>
                  <a:pt x="848360" y="751205"/>
                  <a:pt x="693420" y="822325"/>
                  <a:pt x="586105" y="893445"/>
                </a:cubicBezTo>
                <a:cubicBezTo>
                  <a:pt x="313690" y="1062990"/>
                  <a:pt x="98425" y="1231900"/>
                  <a:pt x="635" y="1556385"/>
                </a:cubicBezTo>
                <a:lnTo>
                  <a:pt x="635" y="1569085"/>
                </a:lnTo>
                <a:cubicBezTo>
                  <a:pt x="120650" y="1154430"/>
                  <a:pt x="433705" y="982980"/>
                  <a:pt x="840740" y="748030"/>
                </a:cubicBezTo>
                <a:close/>
                <a:moveTo>
                  <a:pt x="547370" y="60325"/>
                </a:moveTo>
                <a:cubicBezTo>
                  <a:pt x="537845" y="43815"/>
                  <a:pt x="517525" y="15875"/>
                  <a:pt x="501015" y="0"/>
                </a:cubicBezTo>
                <a:lnTo>
                  <a:pt x="494665" y="0"/>
                </a:lnTo>
                <a:cubicBezTo>
                  <a:pt x="506730" y="11430"/>
                  <a:pt x="518795" y="24765"/>
                  <a:pt x="528955" y="39370"/>
                </a:cubicBezTo>
                <a:cubicBezTo>
                  <a:pt x="612140" y="158750"/>
                  <a:pt x="593090" y="288925"/>
                  <a:pt x="475615" y="360045"/>
                </a:cubicBezTo>
                <a:cubicBezTo>
                  <a:pt x="340995" y="438150"/>
                  <a:pt x="68580" y="504190"/>
                  <a:pt x="1270" y="534035"/>
                </a:cubicBezTo>
                <a:lnTo>
                  <a:pt x="1270" y="538480"/>
                </a:lnTo>
                <a:cubicBezTo>
                  <a:pt x="135255" y="487045"/>
                  <a:pt x="281940" y="455295"/>
                  <a:pt x="437515" y="384175"/>
                </a:cubicBezTo>
                <a:cubicBezTo>
                  <a:pt x="601345" y="311150"/>
                  <a:pt x="610870" y="172085"/>
                  <a:pt x="547370" y="60325"/>
                </a:cubicBezTo>
                <a:close/>
                <a:moveTo>
                  <a:pt x="647700" y="85090"/>
                </a:moveTo>
                <a:cubicBezTo>
                  <a:pt x="633730" y="55245"/>
                  <a:pt x="610235" y="18415"/>
                  <a:pt x="592455" y="635"/>
                </a:cubicBezTo>
                <a:lnTo>
                  <a:pt x="586105" y="635"/>
                </a:lnTo>
                <a:cubicBezTo>
                  <a:pt x="597535" y="12065"/>
                  <a:pt x="607695" y="25400"/>
                  <a:pt x="617855" y="40005"/>
                </a:cubicBezTo>
                <a:cubicBezTo>
                  <a:pt x="753745" y="257175"/>
                  <a:pt x="618490" y="402590"/>
                  <a:pt x="439420" y="471805"/>
                </a:cubicBezTo>
                <a:cubicBezTo>
                  <a:pt x="292735" y="540385"/>
                  <a:pt x="107315" y="596900"/>
                  <a:pt x="1270" y="674370"/>
                </a:cubicBezTo>
                <a:lnTo>
                  <a:pt x="1270" y="678815"/>
                </a:lnTo>
                <a:cubicBezTo>
                  <a:pt x="128905" y="588010"/>
                  <a:pt x="343535" y="528320"/>
                  <a:pt x="504825" y="445135"/>
                </a:cubicBezTo>
                <a:cubicBezTo>
                  <a:pt x="690245" y="355600"/>
                  <a:pt x="701040" y="201295"/>
                  <a:pt x="647700" y="85090"/>
                </a:cubicBezTo>
                <a:close/>
                <a:moveTo>
                  <a:pt x="306070" y="635"/>
                </a:moveTo>
                <a:lnTo>
                  <a:pt x="302895" y="635"/>
                </a:lnTo>
                <a:cubicBezTo>
                  <a:pt x="303530" y="2540"/>
                  <a:pt x="304165" y="3810"/>
                  <a:pt x="304165" y="5080"/>
                </a:cubicBezTo>
                <a:cubicBezTo>
                  <a:pt x="337820" y="122555"/>
                  <a:pt x="168275" y="131445"/>
                  <a:pt x="85725" y="123825"/>
                </a:cubicBezTo>
                <a:cubicBezTo>
                  <a:pt x="57150" y="121285"/>
                  <a:pt x="27940" y="114935"/>
                  <a:pt x="1270" y="106680"/>
                </a:cubicBezTo>
                <a:lnTo>
                  <a:pt x="1270" y="110490"/>
                </a:lnTo>
                <a:cubicBezTo>
                  <a:pt x="41275" y="123190"/>
                  <a:pt x="86995" y="129540"/>
                  <a:pt x="128905" y="129540"/>
                </a:cubicBezTo>
                <a:cubicBezTo>
                  <a:pt x="228600" y="128905"/>
                  <a:pt x="337820" y="102235"/>
                  <a:pt x="306070" y="635"/>
                </a:cubicBezTo>
                <a:close/>
                <a:moveTo>
                  <a:pt x="351790" y="213360"/>
                </a:moveTo>
                <a:cubicBezTo>
                  <a:pt x="425450" y="161290"/>
                  <a:pt x="415290" y="72390"/>
                  <a:pt x="355600" y="635"/>
                </a:cubicBezTo>
                <a:lnTo>
                  <a:pt x="346075" y="635"/>
                </a:lnTo>
                <a:cubicBezTo>
                  <a:pt x="379730" y="39370"/>
                  <a:pt x="404495" y="94615"/>
                  <a:pt x="394335" y="138430"/>
                </a:cubicBezTo>
                <a:cubicBezTo>
                  <a:pt x="372110" y="272415"/>
                  <a:pt x="65405" y="273685"/>
                  <a:pt x="13335" y="265430"/>
                </a:cubicBezTo>
                <a:cubicBezTo>
                  <a:pt x="9525" y="265430"/>
                  <a:pt x="5715" y="264795"/>
                  <a:pt x="1270" y="264160"/>
                </a:cubicBezTo>
                <a:lnTo>
                  <a:pt x="1270" y="271780"/>
                </a:lnTo>
                <a:cubicBezTo>
                  <a:pt x="26035" y="274320"/>
                  <a:pt x="45085" y="275590"/>
                  <a:pt x="73660" y="275590"/>
                </a:cubicBezTo>
                <a:cubicBezTo>
                  <a:pt x="133985" y="276225"/>
                  <a:pt x="274320" y="264160"/>
                  <a:pt x="351790" y="213360"/>
                </a:cubicBezTo>
                <a:close/>
                <a:moveTo>
                  <a:pt x="383540" y="596900"/>
                </a:moveTo>
                <a:cubicBezTo>
                  <a:pt x="478155" y="549275"/>
                  <a:pt x="625475" y="494665"/>
                  <a:pt x="692785" y="416560"/>
                </a:cubicBezTo>
                <a:cubicBezTo>
                  <a:pt x="805815" y="297815"/>
                  <a:pt x="781050" y="108585"/>
                  <a:pt x="681355" y="635"/>
                </a:cubicBezTo>
                <a:lnTo>
                  <a:pt x="678180" y="635"/>
                </a:lnTo>
                <a:cubicBezTo>
                  <a:pt x="681355" y="4445"/>
                  <a:pt x="684530" y="7620"/>
                  <a:pt x="685165" y="8890"/>
                </a:cubicBezTo>
                <a:cubicBezTo>
                  <a:pt x="783590" y="135255"/>
                  <a:pt x="800735" y="309880"/>
                  <a:pt x="673735" y="431165"/>
                </a:cubicBezTo>
                <a:cubicBezTo>
                  <a:pt x="610235" y="492125"/>
                  <a:pt x="520065" y="525780"/>
                  <a:pt x="463550" y="554990"/>
                </a:cubicBezTo>
                <a:cubicBezTo>
                  <a:pt x="297180" y="637540"/>
                  <a:pt x="111125" y="705485"/>
                  <a:pt x="635" y="825500"/>
                </a:cubicBezTo>
                <a:lnTo>
                  <a:pt x="635" y="830580"/>
                </a:lnTo>
                <a:cubicBezTo>
                  <a:pt x="3810" y="826770"/>
                  <a:pt x="6985" y="823595"/>
                  <a:pt x="10160" y="819785"/>
                </a:cubicBezTo>
                <a:cubicBezTo>
                  <a:pt x="91440" y="734695"/>
                  <a:pt x="221615" y="673100"/>
                  <a:pt x="383540" y="596900"/>
                </a:cubicBezTo>
                <a:close/>
                <a:moveTo>
                  <a:pt x="629285" y="668020"/>
                </a:moveTo>
                <a:cubicBezTo>
                  <a:pt x="785495" y="588010"/>
                  <a:pt x="890270" y="515620"/>
                  <a:pt x="936625" y="370205"/>
                </a:cubicBezTo>
                <a:cubicBezTo>
                  <a:pt x="989330" y="196215"/>
                  <a:pt x="900430" y="42545"/>
                  <a:pt x="869315" y="0"/>
                </a:cubicBezTo>
                <a:lnTo>
                  <a:pt x="864870" y="0"/>
                </a:lnTo>
                <a:cubicBezTo>
                  <a:pt x="866775" y="2540"/>
                  <a:pt x="868680" y="5080"/>
                  <a:pt x="870585" y="8255"/>
                </a:cubicBezTo>
                <a:cubicBezTo>
                  <a:pt x="984885" y="182245"/>
                  <a:pt x="983615" y="407670"/>
                  <a:pt x="806450" y="554355"/>
                </a:cubicBezTo>
                <a:cubicBezTo>
                  <a:pt x="717550" y="626745"/>
                  <a:pt x="617220" y="666115"/>
                  <a:pt x="511810" y="727075"/>
                </a:cubicBezTo>
                <a:cubicBezTo>
                  <a:pt x="294005" y="847725"/>
                  <a:pt x="99060" y="962660"/>
                  <a:pt x="635" y="1164590"/>
                </a:cubicBezTo>
                <a:lnTo>
                  <a:pt x="635" y="1173480"/>
                </a:lnTo>
                <a:cubicBezTo>
                  <a:pt x="115570" y="931545"/>
                  <a:pt x="366395" y="813435"/>
                  <a:pt x="629285" y="668020"/>
                </a:cubicBezTo>
                <a:close/>
                <a:moveTo>
                  <a:pt x="758190" y="695960"/>
                </a:moveTo>
                <a:cubicBezTo>
                  <a:pt x="1052195" y="543560"/>
                  <a:pt x="1122045" y="266065"/>
                  <a:pt x="965835" y="3175"/>
                </a:cubicBezTo>
                <a:cubicBezTo>
                  <a:pt x="965200" y="2540"/>
                  <a:pt x="964565" y="1270"/>
                  <a:pt x="963930" y="0"/>
                </a:cubicBezTo>
                <a:lnTo>
                  <a:pt x="959485" y="0"/>
                </a:lnTo>
                <a:cubicBezTo>
                  <a:pt x="963295" y="6350"/>
                  <a:pt x="967740" y="12700"/>
                  <a:pt x="971550" y="19050"/>
                </a:cubicBezTo>
                <a:cubicBezTo>
                  <a:pt x="1097280" y="242570"/>
                  <a:pt x="1052830" y="474345"/>
                  <a:pt x="868680" y="618490"/>
                </a:cubicBezTo>
                <a:cubicBezTo>
                  <a:pt x="777240" y="689610"/>
                  <a:pt x="638810" y="752475"/>
                  <a:pt x="534670" y="817245"/>
                </a:cubicBezTo>
                <a:cubicBezTo>
                  <a:pt x="300990" y="956310"/>
                  <a:pt x="97790" y="1096010"/>
                  <a:pt x="635" y="1353820"/>
                </a:cubicBezTo>
                <a:lnTo>
                  <a:pt x="635" y="1364615"/>
                </a:lnTo>
                <a:cubicBezTo>
                  <a:pt x="121920" y="1033780"/>
                  <a:pt x="421640" y="887095"/>
                  <a:pt x="758190" y="695960"/>
                </a:cubicBezTo>
                <a:close/>
                <a:moveTo>
                  <a:pt x="505460" y="637540"/>
                </a:moveTo>
                <a:cubicBezTo>
                  <a:pt x="578485" y="597535"/>
                  <a:pt x="678815" y="557530"/>
                  <a:pt x="749300" y="492760"/>
                </a:cubicBezTo>
                <a:cubicBezTo>
                  <a:pt x="953770" y="304165"/>
                  <a:pt x="828040" y="57785"/>
                  <a:pt x="778510" y="635"/>
                </a:cubicBezTo>
                <a:lnTo>
                  <a:pt x="768985" y="635"/>
                </a:lnTo>
                <a:cubicBezTo>
                  <a:pt x="887730" y="153670"/>
                  <a:pt x="892810" y="372745"/>
                  <a:pt x="722630" y="505460"/>
                </a:cubicBezTo>
                <a:cubicBezTo>
                  <a:pt x="696595" y="526415"/>
                  <a:pt x="666750" y="545465"/>
                  <a:pt x="633730" y="562610"/>
                </a:cubicBezTo>
                <a:cubicBezTo>
                  <a:pt x="459740" y="655320"/>
                  <a:pt x="215265" y="765810"/>
                  <a:pt x="91440" y="880745"/>
                </a:cubicBezTo>
                <a:cubicBezTo>
                  <a:pt x="70485" y="899160"/>
                  <a:pt x="24765" y="946785"/>
                  <a:pt x="635" y="984250"/>
                </a:cubicBezTo>
                <a:lnTo>
                  <a:pt x="635" y="999490"/>
                </a:lnTo>
                <a:cubicBezTo>
                  <a:pt x="94615" y="848360"/>
                  <a:pt x="273050" y="756285"/>
                  <a:pt x="505460" y="637540"/>
                </a:cubicBezTo>
                <a:close/>
                <a:moveTo>
                  <a:pt x="2084070" y="1235075"/>
                </a:moveTo>
                <a:cubicBezTo>
                  <a:pt x="2578100" y="1019175"/>
                  <a:pt x="2954655" y="635000"/>
                  <a:pt x="3034665" y="99695"/>
                </a:cubicBezTo>
                <a:cubicBezTo>
                  <a:pt x="3039110" y="63500"/>
                  <a:pt x="3044825" y="20320"/>
                  <a:pt x="3044825" y="635"/>
                </a:cubicBezTo>
                <a:lnTo>
                  <a:pt x="3041015" y="635"/>
                </a:lnTo>
                <a:cubicBezTo>
                  <a:pt x="3030855" y="161290"/>
                  <a:pt x="2997835" y="308610"/>
                  <a:pt x="2903855" y="501015"/>
                </a:cubicBezTo>
                <a:cubicBezTo>
                  <a:pt x="2522220" y="1244600"/>
                  <a:pt x="1654810" y="1354455"/>
                  <a:pt x="1464945" y="1441450"/>
                </a:cubicBezTo>
                <a:cubicBezTo>
                  <a:pt x="1171575" y="1549400"/>
                  <a:pt x="883920" y="1714500"/>
                  <a:pt x="703580" y="1948180"/>
                </a:cubicBezTo>
                <a:lnTo>
                  <a:pt x="706755" y="1948180"/>
                </a:lnTo>
                <a:cubicBezTo>
                  <a:pt x="721360" y="1930400"/>
                  <a:pt x="735965" y="1913255"/>
                  <a:pt x="751840" y="1895475"/>
                </a:cubicBezTo>
                <a:cubicBezTo>
                  <a:pt x="1181735" y="1428750"/>
                  <a:pt x="1771650" y="1388110"/>
                  <a:pt x="2084070" y="1235075"/>
                </a:cubicBezTo>
                <a:close/>
                <a:moveTo>
                  <a:pt x="2931795" y="1262380"/>
                </a:moveTo>
                <a:cubicBezTo>
                  <a:pt x="2703830" y="1479550"/>
                  <a:pt x="2508250" y="1720850"/>
                  <a:pt x="2339340" y="1948815"/>
                </a:cubicBezTo>
                <a:lnTo>
                  <a:pt x="2343785" y="1948815"/>
                </a:lnTo>
                <a:cubicBezTo>
                  <a:pt x="2512060" y="1722120"/>
                  <a:pt x="2707005" y="1481455"/>
                  <a:pt x="2933700" y="1265555"/>
                </a:cubicBezTo>
                <a:cubicBezTo>
                  <a:pt x="3133725" y="1075690"/>
                  <a:pt x="3310255" y="883285"/>
                  <a:pt x="3463925" y="706120"/>
                </a:cubicBezTo>
                <a:lnTo>
                  <a:pt x="3463925" y="700405"/>
                </a:lnTo>
                <a:cubicBezTo>
                  <a:pt x="3310255" y="877570"/>
                  <a:pt x="3132455" y="1071245"/>
                  <a:pt x="2931795" y="1262380"/>
                </a:cubicBezTo>
                <a:close/>
                <a:moveTo>
                  <a:pt x="2784475" y="1278890"/>
                </a:moveTo>
                <a:cubicBezTo>
                  <a:pt x="2586355" y="1435100"/>
                  <a:pt x="2400300" y="1624965"/>
                  <a:pt x="2214880" y="1858645"/>
                </a:cubicBezTo>
                <a:cubicBezTo>
                  <a:pt x="2191385" y="1888490"/>
                  <a:pt x="2167890" y="1918335"/>
                  <a:pt x="2145665" y="1948180"/>
                </a:cubicBezTo>
                <a:lnTo>
                  <a:pt x="2150110" y="1948180"/>
                </a:lnTo>
                <a:cubicBezTo>
                  <a:pt x="2171700" y="1918970"/>
                  <a:pt x="2194560" y="1889760"/>
                  <a:pt x="2217420" y="1860550"/>
                </a:cubicBezTo>
                <a:cubicBezTo>
                  <a:pt x="2402205" y="1626870"/>
                  <a:pt x="2588260" y="1437005"/>
                  <a:pt x="2785745" y="1281430"/>
                </a:cubicBezTo>
                <a:cubicBezTo>
                  <a:pt x="3061970" y="1063625"/>
                  <a:pt x="3285490" y="831215"/>
                  <a:pt x="3462655" y="622300"/>
                </a:cubicBezTo>
                <a:lnTo>
                  <a:pt x="3462655" y="616585"/>
                </a:lnTo>
                <a:cubicBezTo>
                  <a:pt x="3286125" y="826135"/>
                  <a:pt x="3061970" y="1059815"/>
                  <a:pt x="2784475" y="1278890"/>
                </a:cubicBezTo>
                <a:close/>
                <a:moveTo>
                  <a:pt x="3121025" y="1948180"/>
                </a:moveTo>
                <a:cubicBezTo>
                  <a:pt x="3127375" y="1939290"/>
                  <a:pt x="3132455" y="1927860"/>
                  <a:pt x="3139440" y="1920240"/>
                </a:cubicBezTo>
                <a:cubicBezTo>
                  <a:pt x="3264535" y="1740535"/>
                  <a:pt x="3378200" y="1539875"/>
                  <a:pt x="3463925" y="1343660"/>
                </a:cubicBezTo>
                <a:lnTo>
                  <a:pt x="3463925" y="1335405"/>
                </a:lnTo>
                <a:cubicBezTo>
                  <a:pt x="3369945" y="1553845"/>
                  <a:pt x="3246755" y="1759585"/>
                  <a:pt x="3116580" y="1948180"/>
                </a:cubicBezTo>
                <a:lnTo>
                  <a:pt x="3121025" y="1948180"/>
                </a:lnTo>
                <a:close/>
                <a:moveTo>
                  <a:pt x="2923540" y="1948180"/>
                </a:moveTo>
                <a:lnTo>
                  <a:pt x="2923540" y="1948180"/>
                </a:lnTo>
                <a:cubicBezTo>
                  <a:pt x="3197225" y="1574800"/>
                  <a:pt x="3296285" y="1350010"/>
                  <a:pt x="3463925" y="1055370"/>
                </a:cubicBezTo>
                <a:lnTo>
                  <a:pt x="3463925" y="1047115"/>
                </a:lnTo>
                <a:cubicBezTo>
                  <a:pt x="3442970" y="1083310"/>
                  <a:pt x="3422015" y="1120775"/>
                  <a:pt x="3401695" y="1158240"/>
                </a:cubicBezTo>
                <a:cubicBezTo>
                  <a:pt x="3229610" y="1491615"/>
                  <a:pt x="3102610" y="1684020"/>
                  <a:pt x="2923540" y="1948180"/>
                </a:cubicBezTo>
                <a:close/>
                <a:moveTo>
                  <a:pt x="2724150" y="1948180"/>
                </a:moveTo>
                <a:lnTo>
                  <a:pt x="2733675" y="1948180"/>
                </a:lnTo>
                <a:cubicBezTo>
                  <a:pt x="2740025" y="1939925"/>
                  <a:pt x="2745740" y="1931035"/>
                  <a:pt x="2752725" y="1921510"/>
                </a:cubicBezTo>
                <a:cubicBezTo>
                  <a:pt x="2907665" y="1706245"/>
                  <a:pt x="3067050" y="1471930"/>
                  <a:pt x="3224530" y="1240790"/>
                </a:cubicBezTo>
                <a:cubicBezTo>
                  <a:pt x="3323590" y="1090930"/>
                  <a:pt x="3420745" y="965835"/>
                  <a:pt x="3464560" y="904240"/>
                </a:cubicBezTo>
                <a:lnTo>
                  <a:pt x="3464560" y="893445"/>
                </a:lnTo>
                <a:cubicBezTo>
                  <a:pt x="3229610" y="1201420"/>
                  <a:pt x="2994660" y="1579245"/>
                  <a:pt x="2764155" y="1894205"/>
                </a:cubicBezTo>
                <a:cubicBezTo>
                  <a:pt x="2752725" y="1911350"/>
                  <a:pt x="2734310" y="1932305"/>
                  <a:pt x="2724150" y="1948180"/>
                </a:cubicBezTo>
                <a:close/>
                <a:moveTo>
                  <a:pt x="1754505" y="1086485"/>
                </a:moveTo>
                <a:cubicBezTo>
                  <a:pt x="2121535" y="888365"/>
                  <a:pt x="2399030" y="548640"/>
                  <a:pt x="2388870" y="72390"/>
                </a:cubicBezTo>
                <a:cubicBezTo>
                  <a:pt x="2387600" y="55245"/>
                  <a:pt x="2387600" y="19050"/>
                  <a:pt x="2385060" y="635"/>
                </a:cubicBezTo>
                <a:lnTo>
                  <a:pt x="2381250" y="635"/>
                </a:lnTo>
                <a:cubicBezTo>
                  <a:pt x="2387600" y="92075"/>
                  <a:pt x="2393950" y="238125"/>
                  <a:pt x="2339340" y="414020"/>
                </a:cubicBezTo>
                <a:cubicBezTo>
                  <a:pt x="2129155" y="1071245"/>
                  <a:pt x="1431290" y="1200785"/>
                  <a:pt x="1242060" y="1303655"/>
                </a:cubicBezTo>
                <a:cubicBezTo>
                  <a:pt x="934085" y="1445260"/>
                  <a:pt x="640080" y="1652270"/>
                  <a:pt x="476250" y="1948815"/>
                </a:cubicBezTo>
                <a:lnTo>
                  <a:pt x="478790" y="1948815"/>
                </a:lnTo>
                <a:cubicBezTo>
                  <a:pt x="487680" y="1933575"/>
                  <a:pt x="495935" y="1920240"/>
                  <a:pt x="504825" y="1905635"/>
                </a:cubicBezTo>
                <a:cubicBezTo>
                  <a:pt x="866140" y="1339215"/>
                  <a:pt x="1529080" y="1228090"/>
                  <a:pt x="1754505" y="1086485"/>
                </a:cubicBezTo>
                <a:close/>
                <a:moveTo>
                  <a:pt x="2343785" y="1328420"/>
                </a:moveTo>
                <a:cubicBezTo>
                  <a:pt x="2045335" y="1471930"/>
                  <a:pt x="1790700" y="1674495"/>
                  <a:pt x="1583055" y="1930400"/>
                </a:cubicBezTo>
                <a:cubicBezTo>
                  <a:pt x="1578610" y="1936115"/>
                  <a:pt x="1572895" y="1942465"/>
                  <a:pt x="1568450" y="1948815"/>
                </a:cubicBezTo>
                <a:lnTo>
                  <a:pt x="1572895" y="1948815"/>
                </a:lnTo>
                <a:cubicBezTo>
                  <a:pt x="1740535" y="1742440"/>
                  <a:pt x="1924685" y="1575435"/>
                  <a:pt x="2146935" y="1440180"/>
                </a:cubicBezTo>
                <a:cubicBezTo>
                  <a:pt x="2249170" y="1374140"/>
                  <a:pt x="2375535" y="1322705"/>
                  <a:pt x="2531110" y="1234440"/>
                </a:cubicBezTo>
                <a:cubicBezTo>
                  <a:pt x="3037840" y="943610"/>
                  <a:pt x="3329305" y="560070"/>
                  <a:pt x="3463925" y="308610"/>
                </a:cubicBezTo>
                <a:lnTo>
                  <a:pt x="3463925" y="304800"/>
                </a:lnTo>
                <a:cubicBezTo>
                  <a:pt x="3292475" y="603885"/>
                  <a:pt x="2969260" y="1027430"/>
                  <a:pt x="2343785" y="1328420"/>
                </a:cubicBezTo>
                <a:close/>
                <a:moveTo>
                  <a:pt x="2229485" y="1630680"/>
                </a:moveTo>
                <a:cubicBezTo>
                  <a:pt x="2143760" y="1710055"/>
                  <a:pt x="1988820" y="1901190"/>
                  <a:pt x="1953895" y="1948180"/>
                </a:cubicBezTo>
                <a:lnTo>
                  <a:pt x="1956435" y="1948180"/>
                </a:lnTo>
                <a:cubicBezTo>
                  <a:pt x="1961515" y="1942465"/>
                  <a:pt x="1969135" y="1933575"/>
                  <a:pt x="1978660" y="1921510"/>
                </a:cubicBezTo>
                <a:cubicBezTo>
                  <a:pt x="2357755" y="1442720"/>
                  <a:pt x="2604135" y="1336675"/>
                  <a:pt x="2817495" y="1171575"/>
                </a:cubicBezTo>
                <a:cubicBezTo>
                  <a:pt x="3049905" y="994410"/>
                  <a:pt x="3290570" y="761365"/>
                  <a:pt x="3464560" y="533400"/>
                </a:cubicBezTo>
                <a:lnTo>
                  <a:pt x="3464560" y="528955"/>
                </a:lnTo>
                <a:cubicBezTo>
                  <a:pt x="2891155" y="1236345"/>
                  <a:pt x="2627630" y="1224280"/>
                  <a:pt x="2229485" y="1630680"/>
                </a:cubicBezTo>
                <a:close/>
                <a:moveTo>
                  <a:pt x="3185795" y="608330"/>
                </a:moveTo>
                <a:cubicBezTo>
                  <a:pt x="2886075" y="997585"/>
                  <a:pt x="2549525" y="1200150"/>
                  <a:pt x="2078355" y="1397000"/>
                </a:cubicBezTo>
                <a:cubicBezTo>
                  <a:pt x="1802130" y="1530350"/>
                  <a:pt x="1558925" y="1718310"/>
                  <a:pt x="1376680" y="1948180"/>
                </a:cubicBezTo>
                <a:lnTo>
                  <a:pt x="1377315" y="1948180"/>
                </a:lnTo>
                <a:cubicBezTo>
                  <a:pt x="1847850" y="1405255"/>
                  <a:pt x="2189480" y="1389380"/>
                  <a:pt x="2521585" y="1188720"/>
                </a:cubicBezTo>
                <a:cubicBezTo>
                  <a:pt x="2966720" y="933450"/>
                  <a:pt x="3289300" y="563245"/>
                  <a:pt x="3463290" y="120015"/>
                </a:cubicBezTo>
                <a:lnTo>
                  <a:pt x="3463290" y="110490"/>
                </a:lnTo>
                <a:cubicBezTo>
                  <a:pt x="3415030" y="234950"/>
                  <a:pt x="3332480" y="415290"/>
                  <a:pt x="3185795" y="608330"/>
                </a:cubicBezTo>
                <a:close/>
                <a:moveTo>
                  <a:pt x="2489835" y="1310005"/>
                </a:moveTo>
                <a:cubicBezTo>
                  <a:pt x="2336800" y="1396365"/>
                  <a:pt x="2192655" y="1500505"/>
                  <a:pt x="2060575" y="1620520"/>
                </a:cubicBezTo>
                <a:cubicBezTo>
                  <a:pt x="1953895" y="1717675"/>
                  <a:pt x="1852295" y="1827530"/>
                  <a:pt x="1758950" y="1948180"/>
                </a:cubicBezTo>
                <a:lnTo>
                  <a:pt x="1768475" y="1948180"/>
                </a:lnTo>
                <a:cubicBezTo>
                  <a:pt x="1861185" y="1830070"/>
                  <a:pt x="1960880" y="1722120"/>
                  <a:pt x="2066290" y="1626235"/>
                </a:cubicBezTo>
                <a:cubicBezTo>
                  <a:pt x="2197735" y="1506220"/>
                  <a:pt x="2341880" y="1402080"/>
                  <a:pt x="2494280" y="1316355"/>
                </a:cubicBezTo>
                <a:cubicBezTo>
                  <a:pt x="2970530" y="1048385"/>
                  <a:pt x="3273425" y="711835"/>
                  <a:pt x="3465195" y="440055"/>
                </a:cubicBezTo>
                <a:lnTo>
                  <a:pt x="3465195" y="427355"/>
                </a:lnTo>
                <a:cubicBezTo>
                  <a:pt x="3272790" y="699770"/>
                  <a:pt x="2969895" y="1040130"/>
                  <a:pt x="2489835" y="1310005"/>
                </a:cubicBezTo>
                <a:close/>
                <a:moveTo>
                  <a:pt x="2533015" y="1948180"/>
                </a:moveTo>
                <a:lnTo>
                  <a:pt x="2537460" y="1948180"/>
                </a:lnTo>
                <a:cubicBezTo>
                  <a:pt x="2702560" y="1722755"/>
                  <a:pt x="2886075" y="1476375"/>
                  <a:pt x="3081655" y="1247775"/>
                </a:cubicBezTo>
                <a:cubicBezTo>
                  <a:pt x="3215005" y="1092200"/>
                  <a:pt x="3345815" y="935990"/>
                  <a:pt x="3463925" y="793115"/>
                </a:cubicBezTo>
                <a:lnTo>
                  <a:pt x="3463925" y="787400"/>
                </a:lnTo>
                <a:cubicBezTo>
                  <a:pt x="3344545" y="930910"/>
                  <a:pt x="3213100" y="1088390"/>
                  <a:pt x="3078480" y="1245235"/>
                </a:cubicBezTo>
                <a:cubicBezTo>
                  <a:pt x="2882265" y="1475105"/>
                  <a:pt x="2698115" y="1722755"/>
                  <a:pt x="2533015" y="1948180"/>
                </a:cubicBezTo>
                <a:close/>
                <a:moveTo>
                  <a:pt x="1589405" y="1267460"/>
                </a:moveTo>
                <a:cubicBezTo>
                  <a:pt x="1701800" y="1230630"/>
                  <a:pt x="1800860" y="1189355"/>
                  <a:pt x="1896110" y="1141730"/>
                </a:cubicBezTo>
                <a:cubicBezTo>
                  <a:pt x="2305050" y="937260"/>
                  <a:pt x="2611120" y="590550"/>
                  <a:pt x="2647315" y="108585"/>
                </a:cubicBezTo>
                <a:cubicBezTo>
                  <a:pt x="2649220" y="85090"/>
                  <a:pt x="2650490" y="34925"/>
                  <a:pt x="2649220" y="635"/>
                </a:cubicBezTo>
                <a:lnTo>
                  <a:pt x="2645410" y="635"/>
                </a:lnTo>
                <a:cubicBezTo>
                  <a:pt x="2648585" y="93345"/>
                  <a:pt x="2640330" y="260985"/>
                  <a:pt x="2566035" y="448310"/>
                </a:cubicBezTo>
                <a:cubicBezTo>
                  <a:pt x="2426970" y="798195"/>
                  <a:pt x="2142490" y="1029970"/>
                  <a:pt x="1805940" y="1179830"/>
                </a:cubicBezTo>
                <a:cubicBezTo>
                  <a:pt x="1670050" y="1242695"/>
                  <a:pt x="1504950" y="1285875"/>
                  <a:pt x="1364615" y="1343660"/>
                </a:cubicBezTo>
                <a:cubicBezTo>
                  <a:pt x="1072515" y="1463675"/>
                  <a:pt x="813435" y="1621155"/>
                  <a:pt x="623570" y="1863725"/>
                </a:cubicBezTo>
                <a:cubicBezTo>
                  <a:pt x="602615" y="1891030"/>
                  <a:pt x="581025" y="1920240"/>
                  <a:pt x="563880" y="1948180"/>
                </a:cubicBezTo>
                <a:lnTo>
                  <a:pt x="568325" y="1948180"/>
                </a:lnTo>
                <a:cubicBezTo>
                  <a:pt x="570230" y="1944370"/>
                  <a:pt x="572135" y="1941195"/>
                  <a:pt x="574675" y="1938655"/>
                </a:cubicBezTo>
                <a:cubicBezTo>
                  <a:pt x="801370" y="1598295"/>
                  <a:pt x="1179830" y="1399540"/>
                  <a:pt x="1589405" y="1267460"/>
                </a:cubicBezTo>
                <a:close/>
                <a:moveTo>
                  <a:pt x="1063625" y="1543050"/>
                </a:moveTo>
                <a:cubicBezTo>
                  <a:pt x="1367790" y="1356360"/>
                  <a:pt x="1707515" y="1293495"/>
                  <a:pt x="1913890" y="1194435"/>
                </a:cubicBezTo>
                <a:cubicBezTo>
                  <a:pt x="2416175" y="971550"/>
                  <a:pt x="2776855" y="553085"/>
                  <a:pt x="2781300" y="635"/>
                </a:cubicBezTo>
                <a:lnTo>
                  <a:pt x="2778125" y="635"/>
                </a:lnTo>
                <a:cubicBezTo>
                  <a:pt x="2776220" y="24765"/>
                  <a:pt x="2777490" y="76835"/>
                  <a:pt x="2774950" y="85725"/>
                </a:cubicBezTo>
                <a:cubicBezTo>
                  <a:pt x="2732405" y="589280"/>
                  <a:pt x="2404745" y="950595"/>
                  <a:pt x="1980565" y="1158875"/>
                </a:cubicBezTo>
                <a:cubicBezTo>
                  <a:pt x="1835150" y="1234440"/>
                  <a:pt x="1672590" y="1282700"/>
                  <a:pt x="1485265" y="1344930"/>
                </a:cubicBezTo>
                <a:cubicBezTo>
                  <a:pt x="1096645" y="1482725"/>
                  <a:pt x="812165" y="1673860"/>
                  <a:pt x="631825" y="1916430"/>
                </a:cubicBezTo>
                <a:cubicBezTo>
                  <a:pt x="622935" y="1928495"/>
                  <a:pt x="615315" y="1938655"/>
                  <a:pt x="608965" y="1948815"/>
                </a:cubicBezTo>
                <a:lnTo>
                  <a:pt x="612140" y="1948815"/>
                </a:lnTo>
                <a:cubicBezTo>
                  <a:pt x="721995" y="1795780"/>
                  <a:pt x="869950" y="1656080"/>
                  <a:pt x="1063625" y="1543050"/>
                </a:cubicBezTo>
                <a:close/>
                <a:moveTo>
                  <a:pt x="1833245" y="1112520"/>
                </a:moveTo>
                <a:cubicBezTo>
                  <a:pt x="2229485" y="904875"/>
                  <a:pt x="2506980" y="558165"/>
                  <a:pt x="2520950" y="92075"/>
                </a:cubicBezTo>
                <a:cubicBezTo>
                  <a:pt x="2520315" y="75565"/>
                  <a:pt x="2522855" y="24765"/>
                  <a:pt x="2519045" y="1270"/>
                </a:cubicBezTo>
                <a:lnTo>
                  <a:pt x="2510790" y="1270"/>
                </a:lnTo>
                <a:cubicBezTo>
                  <a:pt x="2511425" y="6350"/>
                  <a:pt x="2512695" y="12065"/>
                  <a:pt x="2512060" y="15875"/>
                </a:cubicBezTo>
                <a:cubicBezTo>
                  <a:pt x="2516505" y="108585"/>
                  <a:pt x="2511425" y="260985"/>
                  <a:pt x="2451100" y="431800"/>
                </a:cubicBezTo>
                <a:cubicBezTo>
                  <a:pt x="2321560" y="793750"/>
                  <a:pt x="2032635" y="1026160"/>
                  <a:pt x="1684655" y="1176020"/>
                </a:cubicBezTo>
                <a:cubicBezTo>
                  <a:pt x="1606550" y="1210310"/>
                  <a:pt x="1518920" y="1238250"/>
                  <a:pt x="1435735" y="1268730"/>
                </a:cubicBezTo>
                <a:cubicBezTo>
                  <a:pt x="1214755" y="1351280"/>
                  <a:pt x="1026795" y="1450340"/>
                  <a:pt x="873760" y="1564640"/>
                </a:cubicBezTo>
                <a:cubicBezTo>
                  <a:pt x="725170" y="1675765"/>
                  <a:pt x="600075" y="1807845"/>
                  <a:pt x="517525" y="1949450"/>
                </a:cubicBezTo>
                <a:lnTo>
                  <a:pt x="525145" y="1949450"/>
                </a:lnTo>
                <a:cubicBezTo>
                  <a:pt x="533400" y="1935480"/>
                  <a:pt x="541655" y="1922780"/>
                  <a:pt x="550545" y="1909445"/>
                </a:cubicBezTo>
                <a:cubicBezTo>
                  <a:pt x="927735" y="1353820"/>
                  <a:pt x="1584960" y="1261745"/>
                  <a:pt x="1833245" y="1112520"/>
                </a:cubicBezTo>
                <a:close/>
                <a:moveTo>
                  <a:pt x="2087880" y="1172210"/>
                </a:moveTo>
                <a:cubicBezTo>
                  <a:pt x="2529840" y="951865"/>
                  <a:pt x="2853690" y="579120"/>
                  <a:pt x="2907030" y="81915"/>
                </a:cubicBezTo>
                <a:cubicBezTo>
                  <a:pt x="2908935" y="52070"/>
                  <a:pt x="2912745" y="17780"/>
                  <a:pt x="2912745" y="635"/>
                </a:cubicBezTo>
                <a:lnTo>
                  <a:pt x="2908300" y="635"/>
                </a:lnTo>
                <a:cubicBezTo>
                  <a:pt x="2902585" y="155575"/>
                  <a:pt x="2875915" y="294640"/>
                  <a:pt x="2790825" y="483870"/>
                </a:cubicBezTo>
                <a:cubicBezTo>
                  <a:pt x="2606040" y="872490"/>
                  <a:pt x="2261870" y="1115060"/>
                  <a:pt x="1863090" y="1266190"/>
                </a:cubicBezTo>
                <a:cubicBezTo>
                  <a:pt x="1767840" y="1303655"/>
                  <a:pt x="1664335" y="1330325"/>
                  <a:pt x="1551940" y="1367155"/>
                </a:cubicBezTo>
                <a:cubicBezTo>
                  <a:pt x="1142365" y="1502410"/>
                  <a:pt x="844550" y="1694815"/>
                  <a:pt x="658495" y="1943100"/>
                </a:cubicBezTo>
                <a:cubicBezTo>
                  <a:pt x="655955" y="1945640"/>
                  <a:pt x="654685" y="1947545"/>
                  <a:pt x="653415" y="1948815"/>
                </a:cubicBezTo>
                <a:lnTo>
                  <a:pt x="658495" y="1948815"/>
                </a:lnTo>
                <a:cubicBezTo>
                  <a:pt x="692150" y="1908175"/>
                  <a:pt x="725170" y="1863090"/>
                  <a:pt x="765810" y="1824355"/>
                </a:cubicBezTo>
                <a:cubicBezTo>
                  <a:pt x="1218565" y="1376680"/>
                  <a:pt x="1708150" y="1374140"/>
                  <a:pt x="2087880" y="1172210"/>
                </a:cubicBezTo>
                <a:close/>
                <a:moveTo>
                  <a:pt x="2721610" y="1012190"/>
                </a:moveTo>
                <a:cubicBezTo>
                  <a:pt x="2879090" y="892810"/>
                  <a:pt x="3013710" y="755015"/>
                  <a:pt x="3122930" y="601980"/>
                </a:cubicBezTo>
                <a:cubicBezTo>
                  <a:pt x="3205480" y="485140"/>
                  <a:pt x="3274060" y="359410"/>
                  <a:pt x="3325495" y="227965"/>
                </a:cubicBezTo>
                <a:cubicBezTo>
                  <a:pt x="3363595" y="131445"/>
                  <a:pt x="3384550" y="52705"/>
                  <a:pt x="3397250" y="1270"/>
                </a:cubicBezTo>
                <a:lnTo>
                  <a:pt x="3393440" y="1270"/>
                </a:lnTo>
                <a:cubicBezTo>
                  <a:pt x="3366770" y="107315"/>
                  <a:pt x="3301365" y="344805"/>
                  <a:pt x="3119755" y="600075"/>
                </a:cubicBezTo>
                <a:cubicBezTo>
                  <a:pt x="2877820" y="940435"/>
                  <a:pt x="2517775" y="1196340"/>
                  <a:pt x="2049145" y="1362075"/>
                </a:cubicBezTo>
                <a:cubicBezTo>
                  <a:pt x="1694180" y="1489075"/>
                  <a:pt x="1403985" y="1685925"/>
                  <a:pt x="1184910" y="1949450"/>
                </a:cubicBezTo>
                <a:lnTo>
                  <a:pt x="1189990" y="1949450"/>
                </a:lnTo>
                <a:cubicBezTo>
                  <a:pt x="1408430" y="1687830"/>
                  <a:pt x="1697355" y="1492250"/>
                  <a:pt x="2051050" y="1365885"/>
                </a:cubicBezTo>
                <a:cubicBezTo>
                  <a:pt x="2305685" y="1274445"/>
                  <a:pt x="2531745" y="1156335"/>
                  <a:pt x="2721610" y="1012190"/>
                </a:cubicBezTo>
                <a:close/>
                <a:moveTo>
                  <a:pt x="3421380" y="1948180"/>
                </a:moveTo>
                <a:cubicBezTo>
                  <a:pt x="3435985" y="1925955"/>
                  <a:pt x="3449955" y="1903730"/>
                  <a:pt x="3463925" y="1881505"/>
                </a:cubicBezTo>
                <a:lnTo>
                  <a:pt x="3463925" y="1875155"/>
                </a:lnTo>
                <a:cubicBezTo>
                  <a:pt x="3448685" y="1899920"/>
                  <a:pt x="3433445" y="1924050"/>
                  <a:pt x="3416935" y="1948180"/>
                </a:cubicBezTo>
                <a:lnTo>
                  <a:pt x="3421380" y="1948180"/>
                </a:lnTo>
                <a:close/>
                <a:moveTo>
                  <a:pt x="3314700" y="1948180"/>
                </a:moveTo>
                <a:cubicBezTo>
                  <a:pt x="3371215" y="1867535"/>
                  <a:pt x="3431540" y="1770380"/>
                  <a:pt x="3463925" y="1710690"/>
                </a:cubicBezTo>
                <a:lnTo>
                  <a:pt x="3463925" y="1701800"/>
                </a:lnTo>
                <a:cubicBezTo>
                  <a:pt x="3418205" y="1785620"/>
                  <a:pt x="3366770" y="1868170"/>
                  <a:pt x="3310255" y="1948180"/>
                </a:cubicBezTo>
                <a:lnTo>
                  <a:pt x="3314700" y="1948180"/>
                </a:lnTo>
                <a:close/>
                <a:moveTo>
                  <a:pt x="3274695" y="52705"/>
                </a:moveTo>
                <a:cubicBezTo>
                  <a:pt x="3277235" y="36830"/>
                  <a:pt x="3283585" y="13970"/>
                  <a:pt x="3285490" y="635"/>
                </a:cubicBezTo>
                <a:lnTo>
                  <a:pt x="3281680" y="635"/>
                </a:lnTo>
                <a:cubicBezTo>
                  <a:pt x="3245485" y="202565"/>
                  <a:pt x="3155950" y="412115"/>
                  <a:pt x="3036570" y="584835"/>
                </a:cubicBezTo>
                <a:cubicBezTo>
                  <a:pt x="2790825" y="942340"/>
                  <a:pt x="2430145" y="1184275"/>
                  <a:pt x="2023110" y="1348105"/>
                </a:cubicBezTo>
                <a:cubicBezTo>
                  <a:pt x="1905000" y="1397000"/>
                  <a:pt x="1769110" y="1435735"/>
                  <a:pt x="1644015" y="1485265"/>
                </a:cubicBezTo>
                <a:cubicBezTo>
                  <a:pt x="1354455" y="1599565"/>
                  <a:pt x="1102360" y="1741805"/>
                  <a:pt x="911860" y="1948815"/>
                </a:cubicBezTo>
                <a:lnTo>
                  <a:pt x="916940" y="1948815"/>
                </a:lnTo>
                <a:cubicBezTo>
                  <a:pt x="970280" y="1891030"/>
                  <a:pt x="1029970" y="1837055"/>
                  <a:pt x="1098550" y="1784350"/>
                </a:cubicBezTo>
                <a:cubicBezTo>
                  <a:pt x="1515745" y="1473835"/>
                  <a:pt x="1869440" y="1442720"/>
                  <a:pt x="2220595" y="1264285"/>
                </a:cubicBezTo>
                <a:cubicBezTo>
                  <a:pt x="2704465" y="1029970"/>
                  <a:pt x="3142615" y="629920"/>
                  <a:pt x="3274695" y="52705"/>
                </a:cubicBezTo>
                <a:close/>
                <a:moveTo>
                  <a:pt x="2170430" y="1258570"/>
                </a:moveTo>
                <a:cubicBezTo>
                  <a:pt x="2680335" y="1038860"/>
                  <a:pt x="3083560" y="638810"/>
                  <a:pt x="3170555" y="77470"/>
                </a:cubicBezTo>
                <a:cubicBezTo>
                  <a:pt x="3175000" y="47625"/>
                  <a:pt x="3177540" y="22225"/>
                  <a:pt x="3178810" y="635"/>
                </a:cubicBezTo>
                <a:lnTo>
                  <a:pt x="3171825" y="635"/>
                </a:lnTo>
                <a:cubicBezTo>
                  <a:pt x="3152140" y="165100"/>
                  <a:pt x="3126105" y="304165"/>
                  <a:pt x="3014345" y="518160"/>
                </a:cubicBezTo>
                <a:cubicBezTo>
                  <a:pt x="2792095" y="926465"/>
                  <a:pt x="2409825" y="1175385"/>
                  <a:pt x="1973580" y="1326515"/>
                </a:cubicBezTo>
                <a:cubicBezTo>
                  <a:pt x="1864360" y="1365885"/>
                  <a:pt x="1742440" y="1393825"/>
                  <a:pt x="1624330" y="1429385"/>
                </a:cubicBezTo>
                <a:cubicBezTo>
                  <a:pt x="1346835" y="1516380"/>
                  <a:pt x="1139190" y="1614805"/>
                  <a:pt x="942340" y="1764030"/>
                </a:cubicBezTo>
                <a:cubicBezTo>
                  <a:pt x="868680" y="1821180"/>
                  <a:pt x="804545" y="1882140"/>
                  <a:pt x="748665" y="1947545"/>
                </a:cubicBezTo>
                <a:lnTo>
                  <a:pt x="758190" y="1947545"/>
                </a:lnTo>
                <a:cubicBezTo>
                  <a:pt x="772795" y="1931035"/>
                  <a:pt x="787400" y="1914525"/>
                  <a:pt x="802640" y="1898650"/>
                </a:cubicBezTo>
                <a:cubicBezTo>
                  <a:pt x="1031875" y="1664335"/>
                  <a:pt x="1322705" y="1529715"/>
                  <a:pt x="1639570" y="1431925"/>
                </a:cubicBezTo>
                <a:cubicBezTo>
                  <a:pt x="1829435" y="1380490"/>
                  <a:pt x="2011680" y="1330325"/>
                  <a:pt x="2170430" y="125857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6"/>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1" name="Google Shape;41;p6"/>
          <p:cNvSpPr txBox="1">
            <a:spLocks noGrp="1"/>
          </p:cNvSpPr>
          <p:nvPr>
            <p:ph type="body" idx="1"/>
          </p:nvPr>
        </p:nvSpPr>
        <p:spPr>
          <a:xfrm>
            <a:off x="975275" y="1575125"/>
            <a:ext cx="3409200" cy="2702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2" name="Google Shape;42;p6"/>
          <p:cNvSpPr txBox="1">
            <a:spLocks noGrp="1"/>
          </p:cNvSpPr>
          <p:nvPr>
            <p:ph type="body" idx="2"/>
          </p:nvPr>
        </p:nvSpPr>
        <p:spPr>
          <a:xfrm>
            <a:off x="4759453" y="1575125"/>
            <a:ext cx="3409200" cy="2702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3" name="Google Shape;43;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6"/>
          <p:cNvSpPr/>
          <p:nvPr/>
        </p:nvSpPr>
        <p:spPr>
          <a:xfrm>
            <a:off x="-1631526" y="3519949"/>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6"/>
          <p:cNvSpPr/>
          <p:nvPr/>
        </p:nvSpPr>
        <p:spPr>
          <a:xfrm>
            <a:off x="6724812" y="-1869092"/>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46" name="Google Shape;46;p6"/>
          <p:cNvCxnSpPr/>
          <p:nvPr/>
        </p:nvCxnSpPr>
        <p:spPr>
          <a:xfrm>
            <a:off x="-6" y="1260950"/>
            <a:ext cx="840900" cy="0"/>
          </a:xfrm>
          <a:prstGeom prst="straightConnector1">
            <a:avLst/>
          </a:prstGeom>
          <a:noFill/>
          <a:ln w="9525" cap="flat" cmpd="sng">
            <a:solidFill>
              <a:schemeClr val="lt2"/>
            </a:solidFill>
            <a:prstDash val="solid"/>
            <a:round/>
            <a:headEnd type="none" w="med" len="med"/>
            <a:tailEnd type="diamond"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
        <p:cNvGrpSpPr/>
        <p:nvPr/>
      </p:nvGrpSpPr>
      <p:grpSpPr>
        <a:xfrm>
          <a:off x="0" y="0"/>
          <a:ext cx="0" cy="0"/>
          <a:chOff x="0" y="0"/>
          <a:chExt cx="0" cy="0"/>
        </a:xfrm>
      </p:grpSpPr>
      <p:sp>
        <p:nvSpPr>
          <p:cNvPr id="48" name="Google Shape;48;p7"/>
          <p:cNvSpPr/>
          <p:nvPr/>
        </p:nvSpPr>
        <p:spPr>
          <a:xfrm>
            <a:off x="-25" y="0"/>
            <a:ext cx="9144762" cy="5144869"/>
          </a:xfrm>
          <a:custGeom>
            <a:avLst/>
            <a:gdLst/>
            <a:ahLst/>
            <a:cxnLst/>
            <a:rect l="l" t="t" r="r" b="b"/>
            <a:pathLst>
              <a:path w="3463925" h="1948814" extrusionOk="0">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7"/>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 name="Google Shape;50;p7"/>
          <p:cNvSpPr txBox="1">
            <a:spLocks noGrp="1"/>
          </p:cNvSpPr>
          <p:nvPr>
            <p:ph type="body" idx="1"/>
          </p:nvPr>
        </p:nvSpPr>
        <p:spPr>
          <a:xfrm>
            <a:off x="975250" y="1575125"/>
            <a:ext cx="2202900" cy="27027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1" name="Google Shape;51;p7"/>
          <p:cNvSpPr txBox="1">
            <a:spLocks noGrp="1"/>
          </p:cNvSpPr>
          <p:nvPr>
            <p:ph type="body" idx="2"/>
          </p:nvPr>
        </p:nvSpPr>
        <p:spPr>
          <a:xfrm>
            <a:off x="3470356" y="1575125"/>
            <a:ext cx="2202900" cy="27027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2" name="Google Shape;52;p7"/>
          <p:cNvSpPr txBox="1">
            <a:spLocks noGrp="1"/>
          </p:cNvSpPr>
          <p:nvPr>
            <p:ph type="body" idx="3"/>
          </p:nvPr>
        </p:nvSpPr>
        <p:spPr>
          <a:xfrm>
            <a:off x="5975475" y="1575125"/>
            <a:ext cx="2202900" cy="27027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3" name="Google Shape;53;p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7"/>
          <p:cNvSpPr/>
          <p:nvPr/>
        </p:nvSpPr>
        <p:spPr>
          <a:xfrm>
            <a:off x="-1631526" y="3519949"/>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7"/>
          <p:cNvSpPr/>
          <p:nvPr/>
        </p:nvSpPr>
        <p:spPr>
          <a:xfrm>
            <a:off x="6724812" y="-1869092"/>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6" name="Google Shape;56;p7"/>
          <p:cNvCxnSpPr/>
          <p:nvPr/>
        </p:nvCxnSpPr>
        <p:spPr>
          <a:xfrm>
            <a:off x="-6" y="1260950"/>
            <a:ext cx="840900" cy="0"/>
          </a:xfrm>
          <a:prstGeom prst="straightConnector1">
            <a:avLst/>
          </a:prstGeom>
          <a:noFill/>
          <a:ln w="9525" cap="flat" cmpd="sng">
            <a:solidFill>
              <a:schemeClr val="lt2"/>
            </a:solidFill>
            <a:prstDash val="solid"/>
            <a:round/>
            <a:headEnd type="none" w="med" len="med"/>
            <a:tailEnd type="diamond"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8"/>
          <p:cNvSpPr/>
          <p:nvPr/>
        </p:nvSpPr>
        <p:spPr>
          <a:xfrm>
            <a:off x="0" y="4"/>
            <a:ext cx="9144762" cy="5143195"/>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08303F">
                  <a:alpha val="12549"/>
                  <a:alpha val="15080"/>
                </a:srgbClr>
              </a:gs>
              <a:gs pos="100000">
                <a:srgbClr val="000000">
                  <a:alpha val="30980"/>
                  <a:alpha val="150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8"/>
          <p:cNvSpPr/>
          <p:nvPr/>
        </p:nvSpPr>
        <p:spPr>
          <a:xfrm>
            <a:off x="-1631526" y="3519949"/>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8"/>
          <p:cNvSpPr/>
          <p:nvPr/>
        </p:nvSpPr>
        <p:spPr>
          <a:xfrm>
            <a:off x="6724812" y="-1869092"/>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8"/>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63" name="Google Shape;63;p8"/>
          <p:cNvCxnSpPr/>
          <p:nvPr/>
        </p:nvCxnSpPr>
        <p:spPr>
          <a:xfrm>
            <a:off x="-6" y="1260950"/>
            <a:ext cx="840900" cy="0"/>
          </a:xfrm>
          <a:prstGeom prst="straightConnector1">
            <a:avLst/>
          </a:prstGeom>
          <a:noFill/>
          <a:ln w="9525" cap="flat" cmpd="sng">
            <a:solidFill>
              <a:schemeClr val="lt2"/>
            </a:solidFill>
            <a:prstDash val="solid"/>
            <a:round/>
            <a:headEnd type="none" w="med" len="med"/>
            <a:tailEnd type="diamond"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4"/>
        <p:cNvGrpSpPr/>
        <p:nvPr/>
      </p:nvGrpSpPr>
      <p:grpSpPr>
        <a:xfrm>
          <a:off x="0" y="0"/>
          <a:ext cx="0" cy="0"/>
          <a:chOff x="0" y="0"/>
          <a:chExt cx="0" cy="0"/>
        </a:xfrm>
      </p:grpSpPr>
      <p:sp>
        <p:nvSpPr>
          <p:cNvPr id="65" name="Google Shape;65;p9"/>
          <p:cNvSpPr/>
          <p:nvPr/>
        </p:nvSpPr>
        <p:spPr>
          <a:xfrm>
            <a:off x="0" y="0"/>
            <a:ext cx="9148112" cy="5141674"/>
          </a:xfrm>
          <a:custGeom>
            <a:avLst/>
            <a:gdLst/>
            <a:ahLst/>
            <a:cxnLst/>
            <a:rect l="l" t="t" r="r" b="b"/>
            <a:pathLst>
              <a:path w="3465194" h="1949450" extrusionOk="0">
                <a:moveTo>
                  <a:pt x="1240790" y="899160"/>
                </a:moveTo>
                <a:cubicBezTo>
                  <a:pt x="1471930" y="709930"/>
                  <a:pt x="1558290" y="455930"/>
                  <a:pt x="1490980" y="164465"/>
                </a:cubicBezTo>
                <a:cubicBezTo>
                  <a:pt x="1480185" y="116205"/>
                  <a:pt x="1461135" y="56515"/>
                  <a:pt x="1437005" y="635"/>
                </a:cubicBezTo>
                <a:lnTo>
                  <a:pt x="1433195" y="635"/>
                </a:lnTo>
                <a:cubicBezTo>
                  <a:pt x="1493520" y="151130"/>
                  <a:pt x="1535430" y="309880"/>
                  <a:pt x="1491615" y="511175"/>
                </a:cubicBezTo>
                <a:cubicBezTo>
                  <a:pt x="1453515" y="671195"/>
                  <a:pt x="1355725" y="810895"/>
                  <a:pt x="1201420" y="925830"/>
                </a:cubicBezTo>
                <a:cubicBezTo>
                  <a:pt x="1139190" y="972820"/>
                  <a:pt x="1052830" y="1019810"/>
                  <a:pt x="982980" y="1064895"/>
                </a:cubicBezTo>
                <a:cubicBezTo>
                  <a:pt x="767080" y="1202055"/>
                  <a:pt x="607060" y="1312545"/>
                  <a:pt x="439420" y="1486535"/>
                </a:cubicBezTo>
                <a:cubicBezTo>
                  <a:pt x="316865" y="1616710"/>
                  <a:pt x="211455" y="1769745"/>
                  <a:pt x="141605" y="1948180"/>
                </a:cubicBezTo>
                <a:lnTo>
                  <a:pt x="144780" y="1948180"/>
                </a:lnTo>
                <a:cubicBezTo>
                  <a:pt x="160655" y="1909445"/>
                  <a:pt x="177165" y="1874520"/>
                  <a:pt x="194945" y="1838325"/>
                </a:cubicBezTo>
                <a:cubicBezTo>
                  <a:pt x="464185" y="1296670"/>
                  <a:pt x="1050290" y="1059180"/>
                  <a:pt x="1240790" y="899160"/>
                </a:cubicBezTo>
                <a:close/>
                <a:moveTo>
                  <a:pt x="1352550" y="896620"/>
                </a:moveTo>
                <a:cubicBezTo>
                  <a:pt x="1604645" y="687070"/>
                  <a:pt x="1678940" y="407035"/>
                  <a:pt x="1608455" y="110490"/>
                </a:cubicBezTo>
                <a:cubicBezTo>
                  <a:pt x="1602105" y="84455"/>
                  <a:pt x="1585595" y="26035"/>
                  <a:pt x="1575435" y="1270"/>
                </a:cubicBezTo>
                <a:lnTo>
                  <a:pt x="1570990" y="1270"/>
                </a:lnTo>
                <a:cubicBezTo>
                  <a:pt x="1624330" y="156845"/>
                  <a:pt x="1656715" y="318770"/>
                  <a:pt x="1602740" y="521335"/>
                </a:cubicBezTo>
                <a:cubicBezTo>
                  <a:pt x="1479550" y="931545"/>
                  <a:pt x="1117600" y="1015365"/>
                  <a:pt x="817880" y="1231265"/>
                </a:cubicBezTo>
                <a:cubicBezTo>
                  <a:pt x="530860" y="1428115"/>
                  <a:pt x="316865" y="1648460"/>
                  <a:pt x="193040" y="1948815"/>
                </a:cubicBezTo>
                <a:lnTo>
                  <a:pt x="195580" y="1948815"/>
                </a:lnTo>
                <a:cubicBezTo>
                  <a:pt x="207010" y="1922780"/>
                  <a:pt x="217805" y="1898650"/>
                  <a:pt x="230505" y="1873885"/>
                </a:cubicBezTo>
                <a:cubicBezTo>
                  <a:pt x="526415" y="1273810"/>
                  <a:pt x="1164590" y="1068705"/>
                  <a:pt x="1352550" y="896620"/>
                </a:cubicBezTo>
                <a:close/>
                <a:moveTo>
                  <a:pt x="1708150" y="1045210"/>
                </a:moveTo>
                <a:cubicBezTo>
                  <a:pt x="2050415" y="843280"/>
                  <a:pt x="2287905" y="509905"/>
                  <a:pt x="2258060" y="62230"/>
                </a:cubicBezTo>
                <a:cubicBezTo>
                  <a:pt x="2256155" y="47625"/>
                  <a:pt x="2254885" y="17145"/>
                  <a:pt x="2252345" y="635"/>
                </a:cubicBezTo>
                <a:lnTo>
                  <a:pt x="2248535" y="635"/>
                </a:lnTo>
                <a:cubicBezTo>
                  <a:pt x="2258060" y="88900"/>
                  <a:pt x="2269490" y="228600"/>
                  <a:pt x="2224405" y="396240"/>
                </a:cubicBezTo>
                <a:cubicBezTo>
                  <a:pt x="2130425" y="747395"/>
                  <a:pt x="1869440" y="977900"/>
                  <a:pt x="1542415" y="1127760"/>
                </a:cubicBezTo>
                <a:cubicBezTo>
                  <a:pt x="993775" y="1341120"/>
                  <a:pt x="651510" y="1556385"/>
                  <a:pt x="437515" y="1934845"/>
                </a:cubicBezTo>
                <a:cubicBezTo>
                  <a:pt x="434340" y="1939925"/>
                  <a:pt x="431800" y="1944370"/>
                  <a:pt x="429895" y="1948180"/>
                </a:cubicBezTo>
                <a:lnTo>
                  <a:pt x="433070" y="1948180"/>
                </a:lnTo>
                <a:cubicBezTo>
                  <a:pt x="476885" y="1874520"/>
                  <a:pt x="514350" y="1812290"/>
                  <a:pt x="562610" y="1754505"/>
                </a:cubicBezTo>
                <a:cubicBezTo>
                  <a:pt x="949960" y="1285875"/>
                  <a:pt x="1455420" y="1207135"/>
                  <a:pt x="1708150" y="1045210"/>
                </a:cubicBezTo>
                <a:close/>
                <a:moveTo>
                  <a:pt x="975360" y="871855"/>
                </a:moveTo>
                <a:cubicBezTo>
                  <a:pt x="1087755" y="805815"/>
                  <a:pt x="1174750" y="727710"/>
                  <a:pt x="1233805" y="638175"/>
                </a:cubicBezTo>
                <a:cubicBezTo>
                  <a:pt x="1283970" y="562610"/>
                  <a:pt x="1314450" y="478155"/>
                  <a:pt x="1324610" y="387985"/>
                </a:cubicBezTo>
                <a:cubicBezTo>
                  <a:pt x="1343660" y="215265"/>
                  <a:pt x="1282700" y="66675"/>
                  <a:pt x="1249045" y="635"/>
                </a:cubicBezTo>
                <a:lnTo>
                  <a:pt x="1240790" y="635"/>
                </a:lnTo>
                <a:cubicBezTo>
                  <a:pt x="1242060" y="3175"/>
                  <a:pt x="1243330" y="5080"/>
                  <a:pt x="1244600" y="7620"/>
                </a:cubicBezTo>
                <a:cubicBezTo>
                  <a:pt x="1267460" y="54610"/>
                  <a:pt x="1298575" y="129540"/>
                  <a:pt x="1313180" y="222885"/>
                </a:cubicBezTo>
                <a:cubicBezTo>
                  <a:pt x="1341755" y="407670"/>
                  <a:pt x="1305560" y="669290"/>
                  <a:pt x="972185" y="865505"/>
                </a:cubicBezTo>
                <a:cubicBezTo>
                  <a:pt x="640715" y="1059815"/>
                  <a:pt x="417830" y="1212215"/>
                  <a:pt x="256540" y="1415415"/>
                </a:cubicBezTo>
                <a:cubicBezTo>
                  <a:pt x="138430" y="1564005"/>
                  <a:pt x="58420" y="1734820"/>
                  <a:pt x="10160" y="1948180"/>
                </a:cubicBezTo>
                <a:lnTo>
                  <a:pt x="17780" y="1948180"/>
                </a:lnTo>
                <a:cubicBezTo>
                  <a:pt x="66040" y="1736725"/>
                  <a:pt x="145415" y="1566545"/>
                  <a:pt x="262255" y="1419225"/>
                </a:cubicBezTo>
                <a:cubicBezTo>
                  <a:pt x="422275" y="1217295"/>
                  <a:pt x="645160" y="1065530"/>
                  <a:pt x="975360" y="871855"/>
                </a:cubicBezTo>
                <a:close/>
                <a:moveTo>
                  <a:pt x="1041400" y="930910"/>
                </a:moveTo>
                <a:cubicBezTo>
                  <a:pt x="1567815" y="617855"/>
                  <a:pt x="1413510" y="155575"/>
                  <a:pt x="1341755" y="635"/>
                </a:cubicBezTo>
                <a:lnTo>
                  <a:pt x="1337310" y="635"/>
                </a:lnTo>
                <a:cubicBezTo>
                  <a:pt x="1370330" y="71120"/>
                  <a:pt x="1407795" y="177800"/>
                  <a:pt x="1414145" y="297815"/>
                </a:cubicBezTo>
                <a:cubicBezTo>
                  <a:pt x="1420495" y="412750"/>
                  <a:pt x="1398905" y="520700"/>
                  <a:pt x="1348740" y="617855"/>
                </a:cubicBezTo>
                <a:cubicBezTo>
                  <a:pt x="1287145" y="737870"/>
                  <a:pt x="1183005" y="842010"/>
                  <a:pt x="1038860" y="927735"/>
                </a:cubicBezTo>
                <a:cubicBezTo>
                  <a:pt x="700405" y="1129030"/>
                  <a:pt x="455930" y="1299845"/>
                  <a:pt x="283210" y="1529080"/>
                </a:cubicBezTo>
                <a:cubicBezTo>
                  <a:pt x="191135" y="1651000"/>
                  <a:pt x="120650" y="1788160"/>
                  <a:pt x="69215" y="1948815"/>
                </a:cubicBezTo>
                <a:lnTo>
                  <a:pt x="73025" y="1948815"/>
                </a:lnTo>
                <a:cubicBezTo>
                  <a:pt x="124460" y="1789430"/>
                  <a:pt x="194310" y="1652905"/>
                  <a:pt x="286385" y="1531620"/>
                </a:cubicBezTo>
                <a:cubicBezTo>
                  <a:pt x="459105" y="1302385"/>
                  <a:pt x="703580" y="1131570"/>
                  <a:pt x="1041400" y="930910"/>
                </a:cubicBezTo>
                <a:close/>
                <a:moveTo>
                  <a:pt x="1423670" y="927735"/>
                </a:moveTo>
                <a:cubicBezTo>
                  <a:pt x="1691005" y="723900"/>
                  <a:pt x="1816100" y="422910"/>
                  <a:pt x="1728470" y="61595"/>
                </a:cubicBezTo>
                <a:cubicBezTo>
                  <a:pt x="1724660" y="48260"/>
                  <a:pt x="1717675" y="17780"/>
                  <a:pt x="1711960" y="1270"/>
                </a:cubicBezTo>
                <a:lnTo>
                  <a:pt x="1707515" y="1270"/>
                </a:lnTo>
                <a:cubicBezTo>
                  <a:pt x="1731645" y="76835"/>
                  <a:pt x="1758315" y="193675"/>
                  <a:pt x="1751330" y="327025"/>
                </a:cubicBezTo>
                <a:cubicBezTo>
                  <a:pt x="1720850" y="889000"/>
                  <a:pt x="1174115" y="1058545"/>
                  <a:pt x="1025525" y="1156335"/>
                </a:cubicBezTo>
                <a:cubicBezTo>
                  <a:pt x="636270" y="1382395"/>
                  <a:pt x="396875" y="1610995"/>
                  <a:pt x="245110" y="1939925"/>
                </a:cubicBezTo>
                <a:cubicBezTo>
                  <a:pt x="243205" y="1943735"/>
                  <a:pt x="241935" y="1946275"/>
                  <a:pt x="240665" y="1948815"/>
                </a:cubicBezTo>
                <a:lnTo>
                  <a:pt x="245745" y="1948815"/>
                </a:lnTo>
                <a:cubicBezTo>
                  <a:pt x="248920" y="1941195"/>
                  <a:pt x="251460" y="1932305"/>
                  <a:pt x="255905" y="1925955"/>
                </a:cubicBezTo>
                <a:cubicBezTo>
                  <a:pt x="557530" y="1284605"/>
                  <a:pt x="1223645" y="1097915"/>
                  <a:pt x="1423670" y="927735"/>
                </a:cubicBezTo>
                <a:close/>
                <a:moveTo>
                  <a:pt x="907415" y="808990"/>
                </a:moveTo>
                <a:cubicBezTo>
                  <a:pt x="1253490" y="611505"/>
                  <a:pt x="1303020" y="288290"/>
                  <a:pt x="1151890" y="635"/>
                </a:cubicBezTo>
                <a:lnTo>
                  <a:pt x="1147445" y="635"/>
                </a:lnTo>
                <a:cubicBezTo>
                  <a:pt x="1153160" y="11430"/>
                  <a:pt x="1156970" y="18415"/>
                  <a:pt x="1160145" y="24130"/>
                </a:cubicBezTo>
                <a:cubicBezTo>
                  <a:pt x="1276350" y="263525"/>
                  <a:pt x="1250950" y="528320"/>
                  <a:pt x="1036320" y="713105"/>
                </a:cubicBezTo>
                <a:cubicBezTo>
                  <a:pt x="958850" y="782955"/>
                  <a:pt x="845820" y="837565"/>
                  <a:pt x="749935" y="896620"/>
                </a:cubicBezTo>
                <a:cubicBezTo>
                  <a:pt x="369570" y="1126490"/>
                  <a:pt x="104775" y="1337945"/>
                  <a:pt x="0" y="1769745"/>
                </a:cubicBezTo>
                <a:lnTo>
                  <a:pt x="0" y="1784350"/>
                </a:lnTo>
                <a:cubicBezTo>
                  <a:pt x="118110" y="1280795"/>
                  <a:pt x="452120" y="1073785"/>
                  <a:pt x="907415" y="808990"/>
                </a:cubicBezTo>
                <a:close/>
                <a:moveTo>
                  <a:pt x="1138555" y="1206500"/>
                </a:moveTo>
                <a:cubicBezTo>
                  <a:pt x="1228725" y="1158240"/>
                  <a:pt x="1336675" y="1115695"/>
                  <a:pt x="1431925" y="1066800"/>
                </a:cubicBezTo>
                <a:cubicBezTo>
                  <a:pt x="1626235" y="964565"/>
                  <a:pt x="1771015" y="842645"/>
                  <a:pt x="1873885" y="680085"/>
                </a:cubicBezTo>
                <a:cubicBezTo>
                  <a:pt x="1981200" y="510540"/>
                  <a:pt x="2025015" y="299085"/>
                  <a:pt x="1998345" y="91440"/>
                </a:cubicBezTo>
                <a:cubicBezTo>
                  <a:pt x="1995170" y="71120"/>
                  <a:pt x="1989455" y="22860"/>
                  <a:pt x="1983105" y="635"/>
                </a:cubicBezTo>
                <a:lnTo>
                  <a:pt x="1979295" y="635"/>
                </a:lnTo>
                <a:cubicBezTo>
                  <a:pt x="1997075" y="81280"/>
                  <a:pt x="2014855" y="212725"/>
                  <a:pt x="1990090" y="361315"/>
                </a:cubicBezTo>
                <a:cubicBezTo>
                  <a:pt x="1922780" y="749300"/>
                  <a:pt x="1647190" y="981075"/>
                  <a:pt x="1259205" y="1143635"/>
                </a:cubicBezTo>
                <a:cubicBezTo>
                  <a:pt x="1016635" y="1258570"/>
                  <a:pt x="852805" y="1355725"/>
                  <a:pt x="666750" y="1517650"/>
                </a:cubicBezTo>
                <a:cubicBezTo>
                  <a:pt x="535940" y="1633855"/>
                  <a:pt x="401955" y="1800860"/>
                  <a:pt x="339090" y="1948815"/>
                </a:cubicBezTo>
                <a:lnTo>
                  <a:pt x="341630" y="1948815"/>
                </a:lnTo>
                <a:cubicBezTo>
                  <a:pt x="348615" y="1936750"/>
                  <a:pt x="353695" y="1920875"/>
                  <a:pt x="361315" y="1909445"/>
                </a:cubicBezTo>
                <a:cubicBezTo>
                  <a:pt x="531495" y="1586865"/>
                  <a:pt x="821055" y="1369695"/>
                  <a:pt x="1138555" y="1206500"/>
                </a:cubicBezTo>
                <a:close/>
                <a:moveTo>
                  <a:pt x="1624330" y="1024255"/>
                </a:moveTo>
                <a:cubicBezTo>
                  <a:pt x="1948815" y="826770"/>
                  <a:pt x="2168525" y="504825"/>
                  <a:pt x="2127885" y="74295"/>
                </a:cubicBezTo>
                <a:cubicBezTo>
                  <a:pt x="2125345" y="57150"/>
                  <a:pt x="2122170" y="19685"/>
                  <a:pt x="2118360" y="635"/>
                </a:cubicBezTo>
                <a:lnTo>
                  <a:pt x="2114550" y="635"/>
                </a:lnTo>
                <a:cubicBezTo>
                  <a:pt x="2126615" y="83185"/>
                  <a:pt x="2143125" y="222250"/>
                  <a:pt x="2108200" y="378460"/>
                </a:cubicBezTo>
                <a:cubicBezTo>
                  <a:pt x="1967865" y="999490"/>
                  <a:pt x="1336040" y="1139825"/>
                  <a:pt x="1151890" y="1247140"/>
                </a:cubicBezTo>
                <a:cubicBezTo>
                  <a:pt x="847090" y="1400810"/>
                  <a:pt x="563245" y="1613535"/>
                  <a:pt x="397510" y="1922780"/>
                </a:cubicBezTo>
                <a:cubicBezTo>
                  <a:pt x="393065" y="1931670"/>
                  <a:pt x="387985" y="1939925"/>
                  <a:pt x="384175" y="1948180"/>
                </a:cubicBezTo>
                <a:lnTo>
                  <a:pt x="388620" y="1948180"/>
                </a:lnTo>
                <a:cubicBezTo>
                  <a:pt x="391795" y="1941195"/>
                  <a:pt x="395605" y="1934845"/>
                  <a:pt x="399415" y="1927860"/>
                </a:cubicBezTo>
                <a:cubicBezTo>
                  <a:pt x="730885" y="1314450"/>
                  <a:pt x="1424305" y="1167130"/>
                  <a:pt x="1624330" y="1024255"/>
                </a:cubicBezTo>
                <a:close/>
                <a:moveTo>
                  <a:pt x="1494790" y="960120"/>
                </a:moveTo>
                <a:cubicBezTo>
                  <a:pt x="1783080" y="756920"/>
                  <a:pt x="1938020" y="445770"/>
                  <a:pt x="1863090" y="60325"/>
                </a:cubicBezTo>
                <a:cubicBezTo>
                  <a:pt x="1858010" y="38735"/>
                  <a:pt x="1854835" y="17145"/>
                  <a:pt x="1849120" y="0"/>
                </a:cubicBezTo>
                <a:lnTo>
                  <a:pt x="1841500" y="0"/>
                </a:lnTo>
                <a:cubicBezTo>
                  <a:pt x="1842770" y="3175"/>
                  <a:pt x="1844040" y="6350"/>
                  <a:pt x="1843405" y="7620"/>
                </a:cubicBezTo>
                <a:cubicBezTo>
                  <a:pt x="1863725" y="86360"/>
                  <a:pt x="1884045" y="206375"/>
                  <a:pt x="1868805" y="342900"/>
                </a:cubicBezTo>
                <a:cubicBezTo>
                  <a:pt x="1834515" y="646430"/>
                  <a:pt x="1653540" y="862330"/>
                  <a:pt x="1395730" y="1014095"/>
                </a:cubicBezTo>
                <a:cubicBezTo>
                  <a:pt x="1251585" y="1094105"/>
                  <a:pt x="1058545" y="1177925"/>
                  <a:pt x="923290" y="1268095"/>
                </a:cubicBezTo>
                <a:cubicBezTo>
                  <a:pt x="623570" y="1457325"/>
                  <a:pt x="419735" y="1663700"/>
                  <a:pt x="286385" y="1947545"/>
                </a:cubicBezTo>
                <a:lnTo>
                  <a:pt x="295275" y="1947545"/>
                </a:lnTo>
                <a:cubicBezTo>
                  <a:pt x="297815" y="1941830"/>
                  <a:pt x="299720" y="1934845"/>
                  <a:pt x="302260" y="1931670"/>
                </a:cubicBezTo>
                <a:cubicBezTo>
                  <a:pt x="615950" y="1293495"/>
                  <a:pt x="1292225" y="1122045"/>
                  <a:pt x="1494790" y="960120"/>
                </a:cubicBezTo>
                <a:close/>
                <a:moveTo>
                  <a:pt x="6985" y="412115"/>
                </a:moveTo>
                <a:cubicBezTo>
                  <a:pt x="99695" y="400050"/>
                  <a:pt x="232410" y="381635"/>
                  <a:pt x="370205" y="325120"/>
                </a:cubicBezTo>
                <a:cubicBezTo>
                  <a:pt x="541020" y="254635"/>
                  <a:pt x="509905" y="95250"/>
                  <a:pt x="413385" y="3810"/>
                </a:cubicBezTo>
                <a:cubicBezTo>
                  <a:pt x="412115" y="2540"/>
                  <a:pt x="410845" y="1905"/>
                  <a:pt x="409575" y="635"/>
                </a:cubicBezTo>
                <a:lnTo>
                  <a:pt x="403860" y="635"/>
                </a:lnTo>
                <a:cubicBezTo>
                  <a:pt x="476250" y="61595"/>
                  <a:pt x="517525" y="173355"/>
                  <a:pt x="462280" y="251460"/>
                </a:cubicBezTo>
                <a:cubicBezTo>
                  <a:pt x="391160" y="358775"/>
                  <a:pt x="88265" y="396875"/>
                  <a:pt x="635" y="409575"/>
                </a:cubicBezTo>
                <a:lnTo>
                  <a:pt x="635" y="412750"/>
                </a:lnTo>
                <a:cubicBezTo>
                  <a:pt x="4445" y="412115"/>
                  <a:pt x="6985" y="411480"/>
                  <a:pt x="6985" y="412115"/>
                </a:cubicBezTo>
                <a:close/>
                <a:moveTo>
                  <a:pt x="840740" y="748030"/>
                </a:moveTo>
                <a:cubicBezTo>
                  <a:pt x="1216025" y="537845"/>
                  <a:pt x="1174750" y="191770"/>
                  <a:pt x="1056640" y="635"/>
                </a:cubicBezTo>
                <a:lnTo>
                  <a:pt x="1053465" y="635"/>
                </a:lnTo>
                <a:cubicBezTo>
                  <a:pt x="1060450" y="12065"/>
                  <a:pt x="1068070" y="26035"/>
                  <a:pt x="1071245" y="32385"/>
                </a:cubicBezTo>
                <a:cubicBezTo>
                  <a:pt x="1176655" y="243205"/>
                  <a:pt x="1163955" y="492760"/>
                  <a:pt x="951865" y="667385"/>
                </a:cubicBezTo>
                <a:cubicBezTo>
                  <a:pt x="848360" y="751205"/>
                  <a:pt x="693420" y="822325"/>
                  <a:pt x="586105" y="893445"/>
                </a:cubicBezTo>
                <a:cubicBezTo>
                  <a:pt x="313690" y="1062990"/>
                  <a:pt x="98425" y="1231900"/>
                  <a:pt x="635" y="1556385"/>
                </a:cubicBezTo>
                <a:lnTo>
                  <a:pt x="635" y="1569085"/>
                </a:lnTo>
                <a:cubicBezTo>
                  <a:pt x="120650" y="1154430"/>
                  <a:pt x="433705" y="982980"/>
                  <a:pt x="840740" y="748030"/>
                </a:cubicBezTo>
                <a:close/>
                <a:moveTo>
                  <a:pt x="547370" y="60325"/>
                </a:moveTo>
                <a:cubicBezTo>
                  <a:pt x="537845" y="43815"/>
                  <a:pt x="517525" y="15875"/>
                  <a:pt x="501015" y="0"/>
                </a:cubicBezTo>
                <a:lnTo>
                  <a:pt x="494665" y="0"/>
                </a:lnTo>
                <a:cubicBezTo>
                  <a:pt x="506730" y="11430"/>
                  <a:pt x="518795" y="24765"/>
                  <a:pt x="528955" y="39370"/>
                </a:cubicBezTo>
                <a:cubicBezTo>
                  <a:pt x="612140" y="158750"/>
                  <a:pt x="593090" y="288925"/>
                  <a:pt x="475615" y="360045"/>
                </a:cubicBezTo>
                <a:cubicBezTo>
                  <a:pt x="340995" y="438150"/>
                  <a:pt x="68580" y="504190"/>
                  <a:pt x="1270" y="534035"/>
                </a:cubicBezTo>
                <a:lnTo>
                  <a:pt x="1270" y="538480"/>
                </a:lnTo>
                <a:cubicBezTo>
                  <a:pt x="135255" y="487045"/>
                  <a:pt x="281940" y="455295"/>
                  <a:pt x="437515" y="384175"/>
                </a:cubicBezTo>
                <a:cubicBezTo>
                  <a:pt x="601345" y="311150"/>
                  <a:pt x="610870" y="172085"/>
                  <a:pt x="547370" y="60325"/>
                </a:cubicBezTo>
                <a:close/>
                <a:moveTo>
                  <a:pt x="647700" y="85090"/>
                </a:moveTo>
                <a:cubicBezTo>
                  <a:pt x="633730" y="55245"/>
                  <a:pt x="610235" y="18415"/>
                  <a:pt x="592455" y="635"/>
                </a:cubicBezTo>
                <a:lnTo>
                  <a:pt x="586105" y="635"/>
                </a:lnTo>
                <a:cubicBezTo>
                  <a:pt x="597535" y="12065"/>
                  <a:pt x="607695" y="25400"/>
                  <a:pt x="617855" y="40005"/>
                </a:cubicBezTo>
                <a:cubicBezTo>
                  <a:pt x="753745" y="257175"/>
                  <a:pt x="618490" y="402590"/>
                  <a:pt x="439420" y="471805"/>
                </a:cubicBezTo>
                <a:cubicBezTo>
                  <a:pt x="292735" y="540385"/>
                  <a:pt x="107315" y="596900"/>
                  <a:pt x="1270" y="674370"/>
                </a:cubicBezTo>
                <a:lnTo>
                  <a:pt x="1270" y="678815"/>
                </a:lnTo>
                <a:cubicBezTo>
                  <a:pt x="128905" y="588010"/>
                  <a:pt x="343535" y="528320"/>
                  <a:pt x="504825" y="445135"/>
                </a:cubicBezTo>
                <a:cubicBezTo>
                  <a:pt x="690245" y="355600"/>
                  <a:pt x="701040" y="201295"/>
                  <a:pt x="647700" y="85090"/>
                </a:cubicBezTo>
                <a:close/>
                <a:moveTo>
                  <a:pt x="306070" y="635"/>
                </a:moveTo>
                <a:lnTo>
                  <a:pt x="302895" y="635"/>
                </a:lnTo>
                <a:cubicBezTo>
                  <a:pt x="303530" y="2540"/>
                  <a:pt x="304165" y="3810"/>
                  <a:pt x="304165" y="5080"/>
                </a:cubicBezTo>
                <a:cubicBezTo>
                  <a:pt x="337820" y="122555"/>
                  <a:pt x="168275" y="131445"/>
                  <a:pt x="85725" y="123825"/>
                </a:cubicBezTo>
                <a:cubicBezTo>
                  <a:pt x="57150" y="121285"/>
                  <a:pt x="27940" y="114935"/>
                  <a:pt x="1270" y="106680"/>
                </a:cubicBezTo>
                <a:lnTo>
                  <a:pt x="1270" y="110490"/>
                </a:lnTo>
                <a:cubicBezTo>
                  <a:pt x="41275" y="123190"/>
                  <a:pt x="86995" y="129540"/>
                  <a:pt x="128905" y="129540"/>
                </a:cubicBezTo>
                <a:cubicBezTo>
                  <a:pt x="228600" y="128905"/>
                  <a:pt x="337820" y="102235"/>
                  <a:pt x="306070" y="635"/>
                </a:cubicBezTo>
                <a:close/>
                <a:moveTo>
                  <a:pt x="351790" y="213360"/>
                </a:moveTo>
                <a:cubicBezTo>
                  <a:pt x="425450" y="161290"/>
                  <a:pt x="415290" y="72390"/>
                  <a:pt x="355600" y="635"/>
                </a:cubicBezTo>
                <a:lnTo>
                  <a:pt x="346075" y="635"/>
                </a:lnTo>
                <a:cubicBezTo>
                  <a:pt x="379730" y="39370"/>
                  <a:pt x="404495" y="94615"/>
                  <a:pt x="394335" y="138430"/>
                </a:cubicBezTo>
                <a:cubicBezTo>
                  <a:pt x="372110" y="272415"/>
                  <a:pt x="65405" y="273685"/>
                  <a:pt x="13335" y="265430"/>
                </a:cubicBezTo>
                <a:cubicBezTo>
                  <a:pt x="9525" y="265430"/>
                  <a:pt x="5715" y="264795"/>
                  <a:pt x="1270" y="264160"/>
                </a:cubicBezTo>
                <a:lnTo>
                  <a:pt x="1270" y="271780"/>
                </a:lnTo>
                <a:cubicBezTo>
                  <a:pt x="26035" y="274320"/>
                  <a:pt x="45085" y="275590"/>
                  <a:pt x="73660" y="275590"/>
                </a:cubicBezTo>
                <a:cubicBezTo>
                  <a:pt x="133985" y="276225"/>
                  <a:pt x="274320" y="264160"/>
                  <a:pt x="351790" y="213360"/>
                </a:cubicBezTo>
                <a:close/>
                <a:moveTo>
                  <a:pt x="383540" y="596900"/>
                </a:moveTo>
                <a:cubicBezTo>
                  <a:pt x="478155" y="549275"/>
                  <a:pt x="625475" y="494665"/>
                  <a:pt x="692785" y="416560"/>
                </a:cubicBezTo>
                <a:cubicBezTo>
                  <a:pt x="805815" y="297815"/>
                  <a:pt x="781050" y="108585"/>
                  <a:pt x="681355" y="635"/>
                </a:cubicBezTo>
                <a:lnTo>
                  <a:pt x="678180" y="635"/>
                </a:lnTo>
                <a:cubicBezTo>
                  <a:pt x="681355" y="4445"/>
                  <a:pt x="684530" y="7620"/>
                  <a:pt x="685165" y="8890"/>
                </a:cubicBezTo>
                <a:cubicBezTo>
                  <a:pt x="783590" y="135255"/>
                  <a:pt x="800735" y="309880"/>
                  <a:pt x="673735" y="431165"/>
                </a:cubicBezTo>
                <a:cubicBezTo>
                  <a:pt x="610235" y="492125"/>
                  <a:pt x="520065" y="525780"/>
                  <a:pt x="463550" y="554990"/>
                </a:cubicBezTo>
                <a:cubicBezTo>
                  <a:pt x="297180" y="637540"/>
                  <a:pt x="111125" y="705485"/>
                  <a:pt x="635" y="825500"/>
                </a:cubicBezTo>
                <a:lnTo>
                  <a:pt x="635" y="830580"/>
                </a:lnTo>
                <a:cubicBezTo>
                  <a:pt x="3810" y="826770"/>
                  <a:pt x="6985" y="823595"/>
                  <a:pt x="10160" y="819785"/>
                </a:cubicBezTo>
                <a:cubicBezTo>
                  <a:pt x="91440" y="734695"/>
                  <a:pt x="221615" y="673100"/>
                  <a:pt x="383540" y="596900"/>
                </a:cubicBezTo>
                <a:close/>
                <a:moveTo>
                  <a:pt x="629285" y="668020"/>
                </a:moveTo>
                <a:cubicBezTo>
                  <a:pt x="785495" y="588010"/>
                  <a:pt x="890270" y="515620"/>
                  <a:pt x="936625" y="370205"/>
                </a:cubicBezTo>
                <a:cubicBezTo>
                  <a:pt x="989330" y="196215"/>
                  <a:pt x="900430" y="42545"/>
                  <a:pt x="869315" y="0"/>
                </a:cubicBezTo>
                <a:lnTo>
                  <a:pt x="864870" y="0"/>
                </a:lnTo>
                <a:cubicBezTo>
                  <a:pt x="866775" y="2540"/>
                  <a:pt x="868680" y="5080"/>
                  <a:pt x="870585" y="8255"/>
                </a:cubicBezTo>
                <a:cubicBezTo>
                  <a:pt x="984885" y="182245"/>
                  <a:pt x="983615" y="407670"/>
                  <a:pt x="806450" y="554355"/>
                </a:cubicBezTo>
                <a:cubicBezTo>
                  <a:pt x="717550" y="626745"/>
                  <a:pt x="617220" y="666115"/>
                  <a:pt x="511810" y="727075"/>
                </a:cubicBezTo>
                <a:cubicBezTo>
                  <a:pt x="294005" y="847725"/>
                  <a:pt x="99060" y="962660"/>
                  <a:pt x="635" y="1164590"/>
                </a:cubicBezTo>
                <a:lnTo>
                  <a:pt x="635" y="1173480"/>
                </a:lnTo>
                <a:cubicBezTo>
                  <a:pt x="115570" y="931545"/>
                  <a:pt x="366395" y="813435"/>
                  <a:pt x="629285" y="668020"/>
                </a:cubicBezTo>
                <a:close/>
                <a:moveTo>
                  <a:pt x="758190" y="695960"/>
                </a:moveTo>
                <a:cubicBezTo>
                  <a:pt x="1052195" y="543560"/>
                  <a:pt x="1122045" y="266065"/>
                  <a:pt x="965835" y="3175"/>
                </a:cubicBezTo>
                <a:cubicBezTo>
                  <a:pt x="965200" y="2540"/>
                  <a:pt x="964565" y="1270"/>
                  <a:pt x="963930" y="0"/>
                </a:cubicBezTo>
                <a:lnTo>
                  <a:pt x="959485" y="0"/>
                </a:lnTo>
                <a:cubicBezTo>
                  <a:pt x="963295" y="6350"/>
                  <a:pt x="967740" y="12700"/>
                  <a:pt x="971550" y="19050"/>
                </a:cubicBezTo>
                <a:cubicBezTo>
                  <a:pt x="1097280" y="242570"/>
                  <a:pt x="1052830" y="474345"/>
                  <a:pt x="868680" y="618490"/>
                </a:cubicBezTo>
                <a:cubicBezTo>
                  <a:pt x="777240" y="689610"/>
                  <a:pt x="638810" y="752475"/>
                  <a:pt x="534670" y="817245"/>
                </a:cubicBezTo>
                <a:cubicBezTo>
                  <a:pt x="300990" y="956310"/>
                  <a:pt x="97790" y="1096010"/>
                  <a:pt x="635" y="1353820"/>
                </a:cubicBezTo>
                <a:lnTo>
                  <a:pt x="635" y="1364615"/>
                </a:lnTo>
                <a:cubicBezTo>
                  <a:pt x="121920" y="1033780"/>
                  <a:pt x="421640" y="887095"/>
                  <a:pt x="758190" y="695960"/>
                </a:cubicBezTo>
                <a:close/>
                <a:moveTo>
                  <a:pt x="505460" y="637540"/>
                </a:moveTo>
                <a:cubicBezTo>
                  <a:pt x="578485" y="597535"/>
                  <a:pt x="678815" y="557530"/>
                  <a:pt x="749300" y="492760"/>
                </a:cubicBezTo>
                <a:cubicBezTo>
                  <a:pt x="953770" y="304165"/>
                  <a:pt x="828040" y="57785"/>
                  <a:pt x="778510" y="635"/>
                </a:cubicBezTo>
                <a:lnTo>
                  <a:pt x="768985" y="635"/>
                </a:lnTo>
                <a:cubicBezTo>
                  <a:pt x="887730" y="153670"/>
                  <a:pt x="892810" y="372745"/>
                  <a:pt x="722630" y="505460"/>
                </a:cubicBezTo>
                <a:cubicBezTo>
                  <a:pt x="696595" y="526415"/>
                  <a:pt x="666750" y="545465"/>
                  <a:pt x="633730" y="562610"/>
                </a:cubicBezTo>
                <a:cubicBezTo>
                  <a:pt x="459740" y="655320"/>
                  <a:pt x="215265" y="765810"/>
                  <a:pt x="91440" y="880745"/>
                </a:cubicBezTo>
                <a:cubicBezTo>
                  <a:pt x="70485" y="899160"/>
                  <a:pt x="24765" y="946785"/>
                  <a:pt x="635" y="984250"/>
                </a:cubicBezTo>
                <a:lnTo>
                  <a:pt x="635" y="999490"/>
                </a:lnTo>
                <a:cubicBezTo>
                  <a:pt x="94615" y="848360"/>
                  <a:pt x="273050" y="756285"/>
                  <a:pt x="505460" y="637540"/>
                </a:cubicBezTo>
                <a:close/>
                <a:moveTo>
                  <a:pt x="2084070" y="1235075"/>
                </a:moveTo>
                <a:cubicBezTo>
                  <a:pt x="2578100" y="1019175"/>
                  <a:pt x="2954655" y="635000"/>
                  <a:pt x="3034665" y="99695"/>
                </a:cubicBezTo>
                <a:cubicBezTo>
                  <a:pt x="3039110" y="63500"/>
                  <a:pt x="3044825" y="20320"/>
                  <a:pt x="3044825" y="635"/>
                </a:cubicBezTo>
                <a:lnTo>
                  <a:pt x="3041015" y="635"/>
                </a:lnTo>
                <a:cubicBezTo>
                  <a:pt x="3030855" y="161290"/>
                  <a:pt x="2997835" y="308610"/>
                  <a:pt x="2903855" y="501015"/>
                </a:cubicBezTo>
                <a:cubicBezTo>
                  <a:pt x="2522220" y="1244600"/>
                  <a:pt x="1654810" y="1354455"/>
                  <a:pt x="1464945" y="1441450"/>
                </a:cubicBezTo>
                <a:cubicBezTo>
                  <a:pt x="1171575" y="1549400"/>
                  <a:pt x="883920" y="1714500"/>
                  <a:pt x="703580" y="1948180"/>
                </a:cubicBezTo>
                <a:lnTo>
                  <a:pt x="706755" y="1948180"/>
                </a:lnTo>
                <a:cubicBezTo>
                  <a:pt x="721360" y="1930400"/>
                  <a:pt x="735965" y="1913255"/>
                  <a:pt x="751840" y="1895475"/>
                </a:cubicBezTo>
                <a:cubicBezTo>
                  <a:pt x="1181735" y="1428750"/>
                  <a:pt x="1771650" y="1388110"/>
                  <a:pt x="2084070" y="1235075"/>
                </a:cubicBezTo>
                <a:close/>
                <a:moveTo>
                  <a:pt x="2931795" y="1262380"/>
                </a:moveTo>
                <a:cubicBezTo>
                  <a:pt x="2703830" y="1479550"/>
                  <a:pt x="2508250" y="1720850"/>
                  <a:pt x="2339340" y="1948815"/>
                </a:cubicBezTo>
                <a:lnTo>
                  <a:pt x="2343785" y="1948815"/>
                </a:lnTo>
                <a:cubicBezTo>
                  <a:pt x="2512060" y="1722120"/>
                  <a:pt x="2707005" y="1481455"/>
                  <a:pt x="2933700" y="1265555"/>
                </a:cubicBezTo>
                <a:cubicBezTo>
                  <a:pt x="3133725" y="1075690"/>
                  <a:pt x="3310255" y="883285"/>
                  <a:pt x="3463925" y="706120"/>
                </a:cubicBezTo>
                <a:lnTo>
                  <a:pt x="3463925" y="700405"/>
                </a:lnTo>
                <a:cubicBezTo>
                  <a:pt x="3310255" y="877570"/>
                  <a:pt x="3132455" y="1071245"/>
                  <a:pt x="2931795" y="1262380"/>
                </a:cubicBezTo>
                <a:close/>
                <a:moveTo>
                  <a:pt x="2784475" y="1278890"/>
                </a:moveTo>
                <a:cubicBezTo>
                  <a:pt x="2586355" y="1435100"/>
                  <a:pt x="2400300" y="1624965"/>
                  <a:pt x="2214880" y="1858645"/>
                </a:cubicBezTo>
                <a:cubicBezTo>
                  <a:pt x="2191385" y="1888490"/>
                  <a:pt x="2167890" y="1918335"/>
                  <a:pt x="2145665" y="1948180"/>
                </a:cubicBezTo>
                <a:lnTo>
                  <a:pt x="2150110" y="1948180"/>
                </a:lnTo>
                <a:cubicBezTo>
                  <a:pt x="2171700" y="1918970"/>
                  <a:pt x="2194560" y="1889760"/>
                  <a:pt x="2217420" y="1860550"/>
                </a:cubicBezTo>
                <a:cubicBezTo>
                  <a:pt x="2402205" y="1626870"/>
                  <a:pt x="2588260" y="1437005"/>
                  <a:pt x="2785745" y="1281430"/>
                </a:cubicBezTo>
                <a:cubicBezTo>
                  <a:pt x="3061970" y="1063625"/>
                  <a:pt x="3285490" y="831215"/>
                  <a:pt x="3462655" y="622300"/>
                </a:cubicBezTo>
                <a:lnTo>
                  <a:pt x="3462655" y="616585"/>
                </a:lnTo>
                <a:cubicBezTo>
                  <a:pt x="3286125" y="826135"/>
                  <a:pt x="3061970" y="1059815"/>
                  <a:pt x="2784475" y="1278890"/>
                </a:cubicBezTo>
                <a:close/>
                <a:moveTo>
                  <a:pt x="3121025" y="1948180"/>
                </a:moveTo>
                <a:cubicBezTo>
                  <a:pt x="3127375" y="1939290"/>
                  <a:pt x="3132455" y="1927860"/>
                  <a:pt x="3139440" y="1920240"/>
                </a:cubicBezTo>
                <a:cubicBezTo>
                  <a:pt x="3264535" y="1740535"/>
                  <a:pt x="3378200" y="1539875"/>
                  <a:pt x="3463925" y="1343660"/>
                </a:cubicBezTo>
                <a:lnTo>
                  <a:pt x="3463925" y="1335405"/>
                </a:lnTo>
                <a:cubicBezTo>
                  <a:pt x="3369945" y="1553845"/>
                  <a:pt x="3246755" y="1759585"/>
                  <a:pt x="3116580" y="1948180"/>
                </a:cubicBezTo>
                <a:lnTo>
                  <a:pt x="3121025" y="1948180"/>
                </a:lnTo>
                <a:close/>
                <a:moveTo>
                  <a:pt x="2923540" y="1948180"/>
                </a:moveTo>
                <a:lnTo>
                  <a:pt x="2923540" y="1948180"/>
                </a:lnTo>
                <a:cubicBezTo>
                  <a:pt x="3197225" y="1574800"/>
                  <a:pt x="3296285" y="1350010"/>
                  <a:pt x="3463925" y="1055370"/>
                </a:cubicBezTo>
                <a:lnTo>
                  <a:pt x="3463925" y="1047115"/>
                </a:lnTo>
                <a:cubicBezTo>
                  <a:pt x="3442970" y="1083310"/>
                  <a:pt x="3422015" y="1120775"/>
                  <a:pt x="3401695" y="1158240"/>
                </a:cubicBezTo>
                <a:cubicBezTo>
                  <a:pt x="3229610" y="1491615"/>
                  <a:pt x="3102610" y="1684020"/>
                  <a:pt x="2923540" y="1948180"/>
                </a:cubicBezTo>
                <a:close/>
                <a:moveTo>
                  <a:pt x="2724150" y="1948180"/>
                </a:moveTo>
                <a:lnTo>
                  <a:pt x="2733675" y="1948180"/>
                </a:lnTo>
                <a:cubicBezTo>
                  <a:pt x="2740025" y="1939925"/>
                  <a:pt x="2745740" y="1931035"/>
                  <a:pt x="2752725" y="1921510"/>
                </a:cubicBezTo>
                <a:cubicBezTo>
                  <a:pt x="2907665" y="1706245"/>
                  <a:pt x="3067050" y="1471930"/>
                  <a:pt x="3224530" y="1240790"/>
                </a:cubicBezTo>
                <a:cubicBezTo>
                  <a:pt x="3323590" y="1090930"/>
                  <a:pt x="3420745" y="965835"/>
                  <a:pt x="3464560" y="904240"/>
                </a:cubicBezTo>
                <a:lnTo>
                  <a:pt x="3464560" y="893445"/>
                </a:lnTo>
                <a:cubicBezTo>
                  <a:pt x="3229610" y="1201420"/>
                  <a:pt x="2994660" y="1579245"/>
                  <a:pt x="2764155" y="1894205"/>
                </a:cubicBezTo>
                <a:cubicBezTo>
                  <a:pt x="2752725" y="1911350"/>
                  <a:pt x="2734310" y="1932305"/>
                  <a:pt x="2724150" y="1948180"/>
                </a:cubicBezTo>
                <a:close/>
                <a:moveTo>
                  <a:pt x="1754505" y="1086485"/>
                </a:moveTo>
                <a:cubicBezTo>
                  <a:pt x="2121535" y="888365"/>
                  <a:pt x="2399030" y="548640"/>
                  <a:pt x="2388870" y="72390"/>
                </a:cubicBezTo>
                <a:cubicBezTo>
                  <a:pt x="2387600" y="55245"/>
                  <a:pt x="2387600" y="19050"/>
                  <a:pt x="2385060" y="635"/>
                </a:cubicBezTo>
                <a:lnTo>
                  <a:pt x="2381250" y="635"/>
                </a:lnTo>
                <a:cubicBezTo>
                  <a:pt x="2387600" y="92075"/>
                  <a:pt x="2393950" y="238125"/>
                  <a:pt x="2339340" y="414020"/>
                </a:cubicBezTo>
                <a:cubicBezTo>
                  <a:pt x="2129155" y="1071245"/>
                  <a:pt x="1431290" y="1200785"/>
                  <a:pt x="1242060" y="1303655"/>
                </a:cubicBezTo>
                <a:cubicBezTo>
                  <a:pt x="934085" y="1445260"/>
                  <a:pt x="640080" y="1652270"/>
                  <a:pt x="476250" y="1948815"/>
                </a:cubicBezTo>
                <a:lnTo>
                  <a:pt x="478790" y="1948815"/>
                </a:lnTo>
                <a:cubicBezTo>
                  <a:pt x="487680" y="1933575"/>
                  <a:pt x="495935" y="1920240"/>
                  <a:pt x="504825" y="1905635"/>
                </a:cubicBezTo>
                <a:cubicBezTo>
                  <a:pt x="866140" y="1339215"/>
                  <a:pt x="1529080" y="1228090"/>
                  <a:pt x="1754505" y="1086485"/>
                </a:cubicBezTo>
                <a:close/>
                <a:moveTo>
                  <a:pt x="2343785" y="1328420"/>
                </a:moveTo>
                <a:cubicBezTo>
                  <a:pt x="2045335" y="1471930"/>
                  <a:pt x="1790700" y="1674495"/>
                  <a:pt x="1583055" y="1930400"/>
                </a:cubicBezTo>
                <a:cubicBezTo>
                  <a:pt x="1578610" y="1936115"/>
                  <a:pt x="1572895" y="1942465"/>
                  <a:pt x="1568450" y="1948815"/>
                </a:cubicBezTo>
                <a:lnTo>
                  <a:pt x="1572895" y="1948815"/>
                </a:lnTo>
                <a:cubicBezTo>
                  <a:pt x="1740535" y="1742440"/>
                  <a:pt x="1924685" y="1575435"/>
                  <a:pt x="2146935" y="1440180"/>
                </a:cubicBezTo>
                <a:cubicBezTo>
                  <a:pt x="2249170" y="1374140"/>
                  <a:pt x="2375535" y="1322705"/>
                  <a:pt x="2531110" y="1234440"/>
                </a:cubicBezTo>
                <a:cubicBezTo>
                  <a:pt x="3037840" y="943610"/>
                  <a:pt x="3329305" y="560070"/>
                  <a:pt x="3463925" y="308610"/>
                </a:cubicBezTo>
                <a:lnTo>
                  <a:pt x="3463925" y="304800"/>
                </a:lnTo>
                <a:cubicBezTo>
                  <a:pt x="3292475" y="603885"/>
                  <a:pt x="2969260" y="1027430"/>
                  <a:pt x="2343785" y="1328420"/>
                </a:cubicBezTo>
                <a:close/>
                <a:moveTo>
                  <a:pt x="2229485" y="1630680"/>
                </a:moveTo>
                <a:cubicBezTo>
                  <a:pt x="2143760" y="1710055"/>
                  <a:pt x="1988820" y="1901190"/>
                  <a:pt x="1953895" y="1948180"/>
                </a:cubicBezTo>
                <a:lnTo>
                  <a:pt x="1956435" y="1948180"/>
                </a:lnTo>
                <a:cubicBezTo>
                  <a:pt x="1961515" y="1942465"/>
                  <a:pt x="1969135" y="1933575"/>
                  <a:pt x="1978660" y="1921510"/>
                </a:cubicBezTo>
                <a:cubicBezTo>
                  <a:pt x="2357755" y="1442720"/>
                  <a:pt x="2604135" y="1336675"/>
                  <a:pt x="2817495" y="1171575"/>
                </a:cubicBezTo>
                <a:cubicBezTo>
                  <a:pt x="3049905" y="994410"/>
                  <a:pt x="3290570" y="761365"/>
                  <a:pt x="3464560" y="533400"/>
                </a:cubicBezTo>
                <a:lnTo>
                  <a:pt x="3464560" y="528955"/>
                </a:lnTo>
                <a:cubicBezTo>
                  <a:pt x="2891155" y="1236345"/>
                  <a:pt x="2627630" y="1224280"/>
                  <a:pt x="2229485" y="1630680"/>
                </a:cubicBezTo>
                <a:close/>
                <a:moveTo>
                  <a:pt x="3185795" y="608330"/>
                </a:moveTo>
                <a:cubicBezTo>
                  <a:pt x="2886075" y="997585"/>
                  <a:pt x="2549525" y="1200150"/>
                  <a:pt x="2078355" y="1397000"/>
                </a:cubicBezTo>
                <a:cubicBezTo>
                  <a:pt x="1802130" y="1530350"/>
                  <a:pt x="1558925" y="1718310"/>
                  <a:pt x="1376680" y="1948180"/>
                </a:cubicBezTo>
                <a:lnTo>
                  <a:pt x="1377315" y="1948180"/>
                </a:lnTo>
                <a:cubicBezTo>
                  <a:pt x="1847850" y="1405255"/>
                  <a:pt x="2189480" y="1389380"/>
                  <a:pt x="2521585" y="1188720"/>
                </a:cubicBezTo>
                <a:cubicBezTo>
                  <a:pt x="2966720" y="933450"/>
                  <a:pt x="3289300" y="563245"/>
                  <a:pt x="3463290" y="120015"/>
                </a:cubicBezTo>
                <a:lnTo>
                  <a:pt x="3463290" y="110490"/>
                </a:lnTo>
                <a:cubicBezTo>
                  <a:pt x="3415030" y="234950"/>
                  <a:pt x="3332480" y="415290"/>
                  <a:pt x="3185795" y="608330"/>
                </a:cubicBezTo>
                <a:close/>
                <a:moveTo>
                  <a:pt x="2489835" y="1310005"/>
                </a:moveTo>
                <a:cubicBezTo>
                  <a:pt x="2336800" y="1396365"/>
                  <a:pt x="2192655" y="1500505"/>
                  <a:pt x="2060575" y="1620520"/>
                </a:cubicBezTo>
                <a:cubicBezTo>
                  <a:pt x="1953895" y="1717675"/>
                  <a:pt x="1852295" y="1827530"/>
                  <a:pt x="1758950" y="1948180"/>
                </a:cubicBezTo>
                <a:lnTo>
                  <a:pt x="1768475" y="1948180"/>
                </a:lnTo>
                <a:cubicBezTo>
                  <a:pt x="1861185" y="1830070"/>
                  <a:pt x="1960880" y="1722120"/>
                  <a:pt x="2066290" y="1626235"/>
                </a:cubicBezTo>
                <a:cubicBezTo>
                  <a:pt x="2197735" y="1506220"/>
                  <a:pt x="2341880" y="1402080"/>
                  <a:pt x="2494280" y="1316355"/>
                </a:cubicBezTo>
                <a:cubicBezTo>
                  <a:pt x="2970530" y="1048385"/>
                  <a:pt x="3273425" y="711835"/>
                  <a:pt x="3465195" y="440055"/>
                </a:cubicBezTo>
                <a:lnTo>
                  <a:pt x="3465195" y="427355"/>
                </a:lnTo>
                <a:cubicBezTo>
                  <a:pt x="3272790" y="699770"/>
                  <a:pt x="2969895" y="1040130"/>
                  <a:pt x="2489835" y="1310005"/>
                </a:cubicBezTo>
                <a:close/>
                <a:moveTo>
                  <a:pt x="2533015" y="1948180"/>
                </a:moveTo>
                <a:lnTo>
                  <a:pt x="2537460" y="1948180"/>
                </a:lnTo>
                <a:cubicBezTo>
                  <a:pt x="2702560" y="1722755"/>
                  <a:pt x="2886075" y="1476375"/>
                  <a:pt x="3081655" y="1247775"/>
                </a:cubicBezTo>
                <a:cubicBezTo>
                  <a:pt x="3215005" y="1092200"/>
                  <a:pt x="3345815" y="935990"/>
                  <a:pt x="3463925" y="793115"/>
                </a:cubicBezTo>
                <a:lnTo>
                  <a:pt x="3463925" y="787400"/>
                </a:lnTo>
                <a:cubicBezTo>
                  <a:pt x="3344545" y="930910"/>
                  <a:pt x="3213100" y="1088390"/>
                  <a:pt x="3078480" y="1245235"/>
                </a:cubicBezTo>
                <a:cubicBezTo>
                  <a:pt x="2882265" y="1475105"/>
                  <a:pt x="2698115" y="1722755"/>
                  <a:pt x="2533015" y="1948180"/>
                </a:cubicBezTo>
                <a:close/>
                <a:moveTo>
                  <a:pt x="1589405" y="1267460"/>
                </a:moveTo>
                <a:cubicBezTo>
                  <a:pt x="1701800" y="1230630"/>
                  <a:pt x="1800860" y="1189355"/>
                  <a:pt x="1896110" y="1141730"/>
                </a:cubicBezTo>
                <a:cubicBezTo>
                  <a:pt x="2305050" y="937260"/>
                  <a:pt x="2611120" y="590550"/>
                  <a:pt x="2647315" y="108585"/>
                </a:cubicBezTo>
                <a:cubicBezTo>
                  <a:pt x="2649220" y="85090"/>
                  <a:pt x="2650490" y="34925"/>
                  <a:pt x="2649220" y="635"/>
                </a:cubicBezTo>
                <a:lnTo>
                  <a:pt x="2645410" y="635"/>
                </a:lnTo>
                <a:cubicBezTo>
                  <a:pt x="2648585" y="93345"/>
                  <a:pt x="2640330" y="260985"/>
                  <a:pt x="2566035" y="448310"/>
                </a:cubicBezTo>
                <a:cubicBezTo>
                  <a:pt x="2426970" y="798195"/>
                  <a:pt x="2142490" y="1029970"/>
                  <a:pt x="1805940" y="1179830"/>
                </a:cubicBezTo>
                <a:cubicBezTo>
                  <a:pt x="1670050" y="1242695"/>
                  <a:pt x="1504950" y="1285875"/>
                  <a:pt x="1364615" y="1343660"/>
                </a:cubicBezTo>
                <a:cubicBezTo>
                  <a:pt x="1072515" y="1463675"/>
                  <a:pt x="813435" y="1621155"/>
                  <a:pt x="623570" y="1863725"/>
                </a:cubicBezTo>
                <a:cubicBezTo>
                  <a:pt x="602615" y="1891030"/>
                  <a:pt x="581025" y="1920240"/>
                  <a:pt x="563880" y="1948180"/>
                </a:cubicBezTo>
                <a:lnTo>
                  <a:pt x="568325" y="1948180"/>
                </a:lnTo>
                <a:cubicBezTo>
                  <a:pt x="570230" y="1944370"/>
                  <a:pt x="572135" y="1941195"/>
                  <a:pt x="574675" y="1938655"/>
                </a:cubicBezTo>
                <a:cubicBezTo>
                  <a:pt x="801370" y="1598295"/>
                  <a:pt x="1179830" y="1399540"/>
                  <a:pt x="1589405" y="1267460"/>
                </a:cubicBezTo>
                <a:close/>
                <a:moveTo>
                  <a:pt x="1063625" y="1543050"/>
                </a:moveTo>
                <a:cubicBezTo>
                  <a:pt x="1367790" y="1356360"/>
                  <a:pt x="1707515" y="1293495"/>
                  <a:pt x="1913890" y="1194435"/>
                </a:cubicBezTo>
                <a:cubicBezTo>
                  <a:pt x="2416175" y="971550"/>
                  <a:pt x="2776855" y="553085"/>
                  <a:pt x="2781300" y="635"/>
                </a:cubicBezTo>
                <a:lnTo>
                  <a:pt x="2778125" y="635"/>
                </a:lnTo>
                <a:cubicBezTo>
                  <a:pt x="2776220" y="24765"/>
                  <a:pt x="2777490" y="76835"/>
                  <a:pt x="2774950" y="85725"/>
                </a:cubicBezTo>
                <a:cubicBezTo>
                  <a:pt x="2732405" y="589280"/>
                  <a:pt x="2404745" y="950595"/>
                  <a:pt x="1980565" y="1158875"/>
                </a:cubicBezTo>
                <a:cubicBezTo>
                  <a:pt x="1835150" y="1234440"/>
                  <a:pt x="1672590" y="1282700"/>
                  <a:pt x="1485265" y="1344930"/>
                </a:cubicBezTo>
                <a:cubicBezTo>
                  <a:pt x="1096645" y="1482725"/>
                  <a:pt x="812165" y="1673860"/>
                  <a:pt x="631825" y="1916430"/>
                </a:cubicBezTo>
                <a:cubicBezTo>
                  <a:pt x="622935" y="1928495"/>
                  <a:pt x="615315" y="1938655"/>
                  <a:pt x="608965" y="1948815"/>
                </a:cubicBezTo>
                <a:lnTo>
                  <a:pt x="612140" y="1948815"/>
                </a:lnTo>
                <a:cubicBezTo>
                  <a:pt x="721995" y="1795780"/>
                  <a:pt x="869950" y="1656080"/>
                  <a:pt x="1063625" y="1543050"/>
                </a:cubicBezTo>
                <a:close/>
                <a:moveTo>
                  <a:pt x="1833245" y="1112520"/>
                </a:moveTo>
                <a:cubicBezTo>
                  <a:pt x="2229485" y="904875"/>
                  <a:pt x="2506980" y="558165"/>
                  <a:pt x="2520950" y="92075"/>
                </a:cubicBezTo>
                <a:cubicBezTo>
                  <a:pt x="2520315" y="75565"/>
                  <a:pt x="2522855" y="24765"/>
                  <a:pt x="2519045" y="1270"/>
                </a:cubicBezTo>
                <a:lnTo>
                  <a:pt x="2510790" y="1270"/>
                </a:lnTo>
                <a:cubicBezTo>
                  <a:pt x="2511425" y="6350"/>
                  <a:pt x="2512695" y="12065"/>
                  <a:pt x="2512060" y="15875"/>
                </a:cubicBezTo>
                <a:cubicBezTo>
                  <a:pt x="2516505" y="108585"/>
                  <a:pt x="2511425" y="260985"/>
                  <a:pt x="2451100" y="431800"/>
                </a:cubicBezTo>
                <a:cubicBezTo>
                  <a:pt x="2321560" y="793750"/>
                  <a:pt x="2032635" y="1026160"/>
                  <a:pt x="1684655" y="1176020"/>
                </a:cubicBezTo>
                <a:cubicBezTo>
                  <a:pt x="1606550" y="1210310"/>
                  <a:pt x="1518920" y="1238250"/>
                  <a:pt x="1435735" y="1268730"/>
                </a:cubicBezTo>
                <a:cubicBezTo>
                  <a:pt x="1214755" y="1351280"/>
                  <a:pt x="1026795" y="1450340"/>
                  <a:pt x="873760" y="1564640"/>
                </a:cubicBezTo>
                <a:cubicBezTo>
                  <a:pt x="725170" y="1675765"/>
                  <a:pt x="600075" y="1807845"/>
                  <a:pt x="517525" y="1949450"/>
                </a:cubicBezTo>
                <a:lnTo>
                  <a:pt x="525145" y="1949450"/>
                </a:lnTo>
                <a:cubicBezTo>
                  <a:pt x="533400" y="1935480"/>
                  <a:pt x="541655" y="1922780"/>
                  <a:pt x="550545" y="1909445"/>
                </a:cubicBezTo>
                <a:cubicBezTo>
                  <a:pt x="927735" y="1353820"/>
                  <a:pt x="1584960" y="1261745"/>
                  <a:pt x="1833245" y="1112520"/>
                </a:cubicBezTo>
                <a:close/>
                <a:moveTo>
                  <a:pt x="2087880" y="1172210"/>
                </a:moveTo>
                <a:cubicBezTo>
                  <a:pt x="2529840" y="951865"/>
                  <a:pt x="2853690" y="579120"/>
                  <a:pt x="2907030" y="81915"/>
                </a:cubicBezTo>
                <a:cubicBezTo>
                  <a:pt x="2908935" y="52070"/>
                  <a:pt x="2912745" y="17780"/>
                  <a:pt x="2912745" y="635"/>
                </a:cubicBezTo>
                <a:lnTo>
                  <a:pt x="2908300" y="635"/>
                </a:lnTo>
                <a:cubicBezTo>
                  <a:pt x="2902585" y="155575"/>
                  <a:pt x="2875915" y="294640"/>
                  <a:pt x="2790825" y="483870"/>
                </a:cubicBezTo>
                <a:cubicBezTo>
                  <a:pt x="2606040" y="872490"/>
                  <a:pt x="2261870" y="1115060"/>
                  <a:pt x="1863090" y="1266190"/>
                </a:cubicBezTo>
                <a:cubicBezTo>
                  <a:pt x="1767840" y="1303655"/>
                  <a:pt x="1664335" y="1330325"/>
                  <a:pt x="1551940" y="1367155"/>
                </a:cubicBezTo>
                <a:cubicBezTo>
                  <a:pt x="1142365" y="1502410"/>
                  <a:pt x="844550" y="1694815"/>
                  <a:pt x="658495" y="1943100"/>
                </a:cubicBezTo>
                <a:cubicBezTo>
                  <a:pt x="655955" y="1945640"/>
                  <a:pt x="654685" y="1947545"/>
                  <a:pt x="653415" y="1948815"/>
                </a:cubicBezTo>
                <a:lnTo>
                  <a:pt x="658495" y="1948815"/>
                </a:lnTo>
                <a:cubicBezTo>
                  <a:pt x="692150" y="1908175"/>
                  <a:pt x="725170" y="1863090"/>
                  <a:pt x="765810" y="1824355"/>
                </a:cubicBezTo>
                <a:cubicBezTo>
                  <a:pt x="1218565" y="1376680"/>
                  <a:pt x="1708150" y="1374140"/>
                  <a:pt x="2087880" y="1172210"/>
                </a:cubicBezTo>
                <a:close/>
                <a:moveTo>
                  <a:pt x="2721610" y="1012190"/>
                </a:moveTo>
                <a:cubicBezTo>
                  <a:pt x="2879090" y="892810"/>
                  <a:pt x="3013710" y="755015"/>
                  <a:pt x="3122930" y="601980"/>
                </a:cubicBezTo>
                <a:cubicBezTo>
                  <a:pt x="3205480" y="485140"/>
                  <a:pt x="3274060" y="359410"/>
                  <a:pt x="3325495" y="227965"/>
                </a:cubicBezTo>
                <a:cubicBezTo>
                  <a:pt x="3363595" y="131445"/>
                  <a:pt x="3384550" y="52705"/>
                  <a:pt x="3397250" y="1270"/>
                </a:cubicBezTo>
                <a:lnTo>
                  <a:pt x="3393440" y="1270"/>
                </a:lnTo>
                <a:cubicBezTo>
                  <a:pt x="3366770" y="107315"/>
                  <a:pt x="3301365" y="344805"/>
                  <a:pt x="3119755" y="600075"/>
                </a:cubicBezTo>
                <a:cubicBezTo>
                  <a:pt x="2877820" y="940435"/>
                  <a:pt x="2517775" y="1196340"/>
                  <a:pt x="2049145" y="1362075"/>
                </a:cubicBezTo>
                <a:cubicBezTo>
                  <a:pt x="1694180" y="1489075"/>
                  <a:pt x="1403985" y="1685925"/>
                  <a:pt x="1184910" y="1949450"/>
                </a:cubicBezTo>
                <a:lnTo>
                  <a:pt x="1189990" y="1949450"/>
                </a:lnTo>
                <a:cubicBezTo>
                  <a:pt x="1408430" y="1687830"/>
                  <a:pt x="1697355" y="1492250"/>
                  <a:pt x="2051050" y="1365885"/>
                </a:cubicBezTo>
                <a:cubicBezTo>
                  <a:pt x="2305685" y="1274445"/>
                  <a:pt x="2531745" y="1156335"/>
                  <a:pt x="2721610" y="1012190"/>
                </a:cubicBezTo>
                <a:close/>
                <a:moveTo>
                  <a:pt x="3421380" y="1948180"/>
                </a:moveTo>
                <a:cubicBezTo>
                  <a:pt x="3435985" y="1925955"/>
                  <a:pt x="3449955" y="1903730"/>
                  <a:pt x="3463925" y="1881505"/>
                </a:cubicBezTo>
                <a:lnTo>
                  <a:pt x="3463925" y="1875155"/>
                </a:lnTo>
                <a:cubicBezTo>
                  <a:pt x="3448685" y="1899920"/>
                  <a:pt x="3433445" y="1924050"/>
                  <a:pt x="3416935" y="1948180"/>
                </a:cubicBezTo>
                <a:lnTo>
                  <a:pt x="3421380" y="1948180"/>
                </a:lnTo>
                <a:close/>
                <a:moveTo>
                  <a:pt x="3314700" y="1948180"/>
                </a:moveTo>
                <a:cubicBezTo>
                  <a:pt x="3371215" y="1867535"/>
                  <a:pt x="3431540" y="1770380"/>
                  <a:pt x="3463925" y="1710690"/>
                </a:cubicBezTo>
                <a:lnTo>
                  <a:pt x="3463925" y="1701800"/>
                </a:lnTo>
                <a:cubicBezTo>
                  <a:pt x="3418205" y="1785620"/>
                  <a:pt x="3366770" y="1868170"/>
                  <a:pt x="3310255" y="1948180"/>
                </a:cubicBezTo>
                <a:lnTo>
                  <a:pt x="3314700" y="1948180"/>
                </a:lnTo>
                <a:close/>
                <a:moveTo>
                  <a:pt x="3274695" y="52705"/>
                </a:moveTo>
                <a:cubicBezTo>
                  <a:pt x="3277235" y="36830"/>
                  <a:pt x="3283585" y="13970"/>
                  <a:pt x="3285490" y="635"/>
                </a:cubicBezTo>
                <a:lnTo>
                  <a:pt x="3281680" y="635"/>
                </a:lnTo>
                <a:cubicBezTo>
                  <a:pt x="3245485" y="202565"/>
                  <a:pt x="3155950" y="412115"/>
                  <a:pt x="3036570" y="584835"/>
                </a:cubicBezTo>
                <a:cubicBezTo>
                  <a:pt x="2790825" y="942340"/>
                  <a:pt x="2430145" y="1184275"/>
                  <a:pt x="2023110" y="1348105"/>
                </a:cubicBezTo>
                <a:cubicBezTo>
                  <a:pt x="1905000" y="1397000"/>
                  <a:pt x="1769110" y="1435735"/>
                  <a:pt x="1644015" y="1485265"/>
                </a:cubicBezTo>
                <a:cubicBezTo>
                  <a:pt x="1354455" y="1599565"/>
                  <a:pt x="1102360" y="1741805"/>
                  <a:pt x="911860" y="1948815"/>
                </a:cubicBezTo>
                <a:lnTo>
                  <a:pt x="916940" y="1948815"/>
                </a:lnTo>
                <a:cubicBezTo>
                  <a:pt x="970280" y="1891030"/>
                  <a:pt x="1029970" y="1837055"/>
                  <a:pt x="1098550" y="1784350"/>
                </a:cubicBezTo>
                <a:cubicBezTo>
                  <a:pt x="1515745" y="1473835"/>
                  <a:pt x="1869440" y="1442720"/>
                  <a:pt x="2220595" y="1264285"/>
                </a:cubicBezTo>
                <a:cubicBezTo>
                  <a:pt x="2704465" y="1029970"/>
                  <a:pt x="3142615" y="629920"/>
                  <a:pt x="3274695" y="52705"/>
                </a:cubicBezTo>
                <a:close/>
                <a:moveTo>
                  <a:pt x="2170430" y="1258570"/>
                </a:moveTo>
                <a:cubicBezTo>
                  <a:pt x="2680335" y="1038860"/>
                  <a:pt x="3083560" y="638810"/>
                  <a:pt x="3170555" y="77470"/>
                </a:cubicBezTo>
                <a:cubicBezTo>
                  <a:pt x="3175000" y="47625"/>
                  <a:pt x="3177540" y="22225"/>
                  <a:pt x="3178810" y="635"/>
                </a:cubicBezTo>
                <a:lnTo>
                  <a:pt x="3171825" y="635"/>
                </a:lnTo>
                <a:cubicBezTo>
                  <a:pt x="3152140" y="165100"/>
                  <a:pt x="3126105" y="304165"/>
                  <a:pt x="3014345" y="518160"/>
                </a:cubicBezTo>
                <a:cubicBezTo>
                  <a:pt x="2792095" y="926465"/>
                  <a:pt x="2409825" y="1175385"/>
                  <a:pt x="1973580" y="1326515"/>
                </a:cubicBezTo>
                <a:cubicBezTo>
                  <a:pt x="1864360" y="1365885"/>
                  <a:pt x="1742440" y="1393825"/>
                  <a:pt x="1624330" y="1429385"/>
                </a:cubicBezTo>
                <a:cubicBezTo>
                  <a:pt x="1346835" y="1516380"/>
                  <a:pt x="1139190" y="1614805"/>
                  <a:pt x="942340" y="1764030"/>
                </a:cubicBezTo>
                <a:cubicBezTo>
                  <a:pt x="868680" y="1821180"/>
                  <a:pt x="804545" y="1882140"/>
                  <a:pt x="748665" y="1947545"/>
                </a:cubicBezTo>
                <a:lnTo>
                  <a:pt x="758190" y="1947545"/>
                </a:lnTo>
                <a:cubicBezTo>
                  <a:pt x="772795" y="1931035"/>
                  <a:pt x="787400" y="1914525"/>
                  <a:pt x="802640" y="1898650"/>
                </a:cubicBezTo>
                <a:cubicBezTo>
                  <a:pt x="1031875" y="1664335"/>
                  <a:pt x="1322705" y="1529715"/>
                  <a:pt x="1639570" y="1431925"/>
                </a:cubicBezTo>
                <a:cubicBezTo>
                  <a:pt x="1829435" y="1380490"/>
                  <a:pt x="2011680" y="1330325"/>
                  <a:pt x="2170430" y="125857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9"/>
          <p:cNvSpPr/>
          <p:nvPr/>
        </p:nvSpPr>
        <p:spPr>
          <a:xfrm>
            <a:off x="-736601" y="3641909"/>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9"/>
          <p:cNvSpPr/>
          <p:nvPr/>
        </p:nvSpPr>
        <p:spPr>
          <a:xfrm>
            <a:off x="6420012" y="-2179980"/>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9"/>
          <p:cNvSpPr txBox="1">
            <a:spLocks noGrp="1"/>
          </p:cNvSpPr>
          <p:nvPr>
            <p:ph type="body" idx="1"/>
          </p:nvPr>
        </p:nvSpPr>
        <p:spPr>
          <a:xfrm>
            <a:off x="975250" y="4406300"/>
            <a:ext cx="71934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cxnSp>
        <p:nvCxnSpPr>
          <p:cNvPr id="70" name="Google Shape;70;p9"/>
          <p:cNvCxnSpPr/>
          <p:nvPr/>
        </p:nvCxnSpPr>
        <p:spPr>
          <a:xfrm>
            <a:off x="-6" y="4605283"/>
            <a:ext cx="840900" cy="0"/>
          </a:xfrm>
          <a:prstGeom prst="straightConnector1">
            <a:avLst/>
          </a:prstGeom>
          <a:noFill/>
          <a:ln w="9525" cap="flat" cmpd="sng">
            <a:solidFill>
              <a:schemeClr val="lt2"/>
            </a:solidFill>
            <a:prstDash val="solid"/>
            <a:round/>
            <a:headEnd type="none" w="med" len="med"/>
            <a:tailEnd type="diamond"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10"/>
          <p:cNvSpPr/>
          <p:nvPr/>
        </p:nvSpPr>
        <p:spPr>
          <a:xfrm>
            <a:off x="-25" y="0"/>
            <a:ext cx="9144762" cy="5144869"/>
          </a:xfrm>
          <a:custGeom>
            <a:avLst/>
            <a:gdLst/>
            <a:ahLst/>
            <a:cxnLst/>
            <a:rect l="l" t="t" r="r" b="b"/>
            <a:pathLst>
              <a:path w="3463925" h="1948814" extrusionOk="0">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0"/>
          <p:cNvSpPr/>
          <p:nvPr/>
        </p:nvSpPr>
        <p:spPr>
          <a:xfrm>
            <a:off x="-1174326" y="2220424"/>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0"/>
          <p:cNvSpPr/>
          <p:nvPr/>
        </p:nvSpPr>
        <p:spPr>
          <a:xfrm>
            <a:off x="6439062" y="-278417"/>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8000">
              <a:schemeClr val="accent3"/>
            </a:gs>
            <a:gs pos="100000">
              <a:schemeClr val="accent1"/>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75250" y="1065267"/>
            <a:ext cx="7193400" cy="393600"/>
          </a:xfrm>
          <a:prstGeom prst="rect">
            <a:avLst/>
          </a:prstGeom>
          <a:noFill/>
          <a:ln>
            <a:noFill/>
          </a:ln>
          <a:effectLst>
            <a:outerShdw dist="19050" dir="5400000" algn="bl" rotWithShape="0">
              <a:schemeClr val="accent1">
                <a:alpha val="15000"/>
              </a:schemeClr>
            </a:outerShdw>
          </a:effectLst>
        </p:spPr>
        <p:txBody>
          <a:bodyPr spcFirstLastPara="1" wrap="square" lIns="0" tIns="0" rIns="0" bIns="0" anchor="ctr" anchorCtr="0">
            <a:noAutofit/>
          </a:bodyPr>
          <a:lstStyle>
            <a:lvl1pPr lvl="0">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1pPr>
            <a:lvl2pPr lvl="1">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2pPr>
            <a:lvl3pPr lvl="2">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3pPr>
            <a:lvl4pPr lvl="3">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4pPr>
            <a:lvl5pPr lvl="4">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5pPr>
            <a:lvl6pPr lvl="5">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6pPr>
            <a:lvl7pPr lvl="6">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7pPr>
            <a:lvl8pPr lvl="7">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8pPr>
            <a:lvl9pPr lvl="8">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975250" y="1575121"/>
            <a:ext cx="7193400" cy="27027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chemeClr val="lt2"/>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6"/>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5"/>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accent4"/>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lt2"/>
                </a:solidFill>
                <a:latin typeface="Quantico"/>
                <a:ea typeface="Quantico"/>
                <a:cs typeface="Quantico"/>
                <a:sym typeface="Quantico"/>
              </a:defRPr>
            </a:lvl1pPr>
            <a:lvl2pPr lvl="1" algn="r">
              <a:buNone/>
              <a:defRPr sz="1200">
                <a:solidFill>
                  <a:schemeClr val="lt2"/>
                </a:solidFill>
                <a:latin typeface="Quantico"/>
                <a:ea typeface="Quantico"/>
                <a:cs typeface="Quantico"/>
                <a:sym typeface="Quantico"/>
              </a:defRPr>
            </a:lvl2pPr>
            <a:lvl3pPr lvl="2" algn="r">
              <a:buNone/>
              <a:defRPr sz="1200">
                <a:solidFill>
                  <a:schemeClr val="lt2"/>
                </a:solidFill>
                <a:latin typeface="Quantico"/>
                <a:ea typeface="Quantico"/>
                <a:cs typeface="Quantico"/>
                <a:sym typeface="Quantico"/>
              </a:defRPr>
            </a:lvl3pPr>
            <a:lvl4pPr lvl="3" algn="r">
              <a:buNone/>
              <a:defRPr sz="1200">
                <a:solidFill>
                  <a:schemeClr val="lt2"/>
                </a:solidFill>
                <a:latin typeface="Quantico"/>
                <a:ea typeface="Quantico"/>
                <a:cs typeface="Quantico"/>
                <a:sym typeface="Quantico"/>
              </a:defRPr>
            </a:lvl4pPr>
            <a:lvl5pPr lvl="4" algn="r">
              <a:buNone/>
              <a:defRPr sz="1200">
                <a:solidFill>
                  <a:schemeClr val="lt2"/>
                </a:solidFill>
                <a:latin typeface="Quantico"/>
                <a:ea typeface="Quantico"/>
                <a:cs typeface="Quantico"/>
                <a:sym typeface="Quantico"/>
              </a:defRPr>
            </a:lvl5pPr>
            <a:lvl6pPr lvl="5" algn="r">
              <a:buNone/>
              <a:defRPr sz="1200">
                <a:solidFill>
                  <a:schemeClr val="lt2"/>
                </a:solidFill>
                <a:latin typeface="Quantico"/>
                <a:ea typeface="Quantico"/>
                <a:cs typeface="Quantico"/>
                <a:sym typeface="Quantico"/>
              </a:defRPr>
            </a:lvl6pPr>
            <a:lvl7pPr lvl="6" algn="r">
              <a:buNone/>
              <a:defRPr sz="1200">
                <a:solidFill>
                  <a:schemeClr val="lt2"/>
                </a:solidFill>
                <a:latin typeface="Quantico"/>
                <a:ea typeface="Quantico"/>
                <a:cs typeface="Quantico"/>
                <a:sym typeface="Quantico"/>
              </a:defRPr>
            </a:lvl7pPr>
            <a:lvl8pPr lvl="7" algn="r">
              <a:buNone/>
              <a:defRPr sz="1200">
                <a:solidFill>
                  <a:schemeClr val="lt2"/>
                </a:solidFill>
                <a:latin typeface="Quantico"/>
                <a:ea typeface="Quantico"/>
                <a:cs typeface="Quantico"/>
                <a:sym typeface="Quantico"/>
              </a:defRPr>
            </a:lvl8pPr>
            <a:lvl9pPr lvl="8" algn="r">
              <a:buNone/>
              <a:defRPr sz="1200">
                <a:solidFill>
                  <a:schemeClr val="lt2"/>
                </a:solidFill>
                <a:latin typeface="Quantico"/>
                <a:ea typeface="Quantico"/>
                <a:cs typeface="Quantico"/>
                <a:sym typeface="Quantic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975250" y="1991825"/>
            <a:ext cx="7193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Heart Failure Prediction using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975250" y="1065275"/>
            <a:ext cx="79290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2. Pre-Processing Steps</a:t>
            </a:r>
            <a:endParaRPr/>
          </a:p>
        </p:txBody>
      </p:sp>
      <p:sp>
        <p:nvSpPr>
          <p:cNvPr id="160" name="Google Shape;160;p22"/>
          <p:cNvSpPr txBox="1">
            <a:spLocks noGrp="1"/>
          </p:cNvSpPr>
          <p:nvPr>
            <p:ph type="body" idx="1"/>
          </p:nvPr>
        </p:nvSpPr>
        <p:spPr>
          <a:xfrm>
            <a:off x="975250" y="1575125"/>
            <a:ext cx="7251600" cy="2702700"/>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 sz="1200" dirty="0">
                <a:solidFill>
                  <a:srgbClr val="D1D5DB"/>
                </a:solidFill>
                <a:latin typeface="Quantico"/>
                <a:ea typeface="Quantico"/>
                <a:cs typeface="Quantico"/>
                <a:sym typeface="Quantico"/>
              </a:rPr>
              <a:t>To ensure the </a:t>
            </a:r>
            <a:r>
              <a:rPr lang="en" sz="1200" b="1" dirty="0">
                <a:solidFill>
                  <a:srgbClr val="D1D5DB"/>
                </a:solidFill>
                <a:latin typeface="Quantico"/>
                <a:ea typeface="Quantico"/>
                <a:cs typeface="Quantico"/>
                <a:sym typeface="Quantico"/>
              </a:rPr>
              <a:t>quality and integrity</a:t>
            </a:r>
            <a:r>
              <a:rPr lang="en" sz="1200" dirty="0">
                <a:solidFill>
                  <a:srgbClr val="D1D5DB"/>
                </a:solidFill>
                <a:latin typeface="Quantico"/>
                <a:ea typeface="Quantico"/>
                <a:cs typeface="Quantico"/>
                <a:sym typeface="Quantico"/>
              </a:rPr>
              <a:t> of the data, several preprocessing steps were taken before the analysis. </a:t>
            </a:r>
            <a:endParaRPr sz="1200" dirty="0">
              <a:solidFill>
                <a:srgbClr val="D1D5DB"/>
              </a:solidFill>
              <a:latin typeface="Quantico"/>
              <a:ea typeface="Quantico"/>
              <a:cs typeface="Quantico"/>
              <a:sym typeface="Quantico"/>
            </a:endParaRPr>
          </a:p>
          <a:p>
            <a:pPr marL="0" lvl="0" indent="0" algn="just" rtl="0">
              <a:spcBef>
                <a:spcPts val="600"/>
              </a:spcBef>
              <a:spcAft>
                <a:spcPts val="0"/>
              </a:spcAft>
              <a:buNone/>
            </a:pPr>
            <a:r>
              <a:rPr lang="en" sz="1200" dirty="0">
                <a:solidFill>
                  <a:srgbClr val="D1D5DB"/>
                </a:solidFill>
                <a:latin typeface="Quantico"/>
                <a:ea typeface="Quantico"/>
                <a:cs typeface="Quantico"/>
                <a:sym typeface="Quantico"/>
              </a:rPr>
              <a:t>First, we checked for </a:t>
            </a:r>
            <a:r>
              <a:rPr lang="en" sz="1200" b="1" dirty="0">
                <a:solidFill>
                  <a:srgbClr val="D1D5DB"/>
                </a:solidFill>
                <a:latin typeface="Quantico"/>
                <a:ea typeface="Quantico"/>
                <a:cs typeface="Quantico"/>
                <a:sym typeface="Quantico"/>
              </a:rPr>
              <a:t>missing values </a:t>
            </a:r>
            <a:r>
              <a:rPr lang="en" sz="1200" dirty="0">
                <a:solidFill>
                  <a:srgbClr val="D1D5DB"/>
                </a:solidFill>
                <a:latin typeface="Quantico"/>
                <a:ea typeface="Quantico"/>
                <a:cs typeface="Quantico"/>
                <a:sym typeface="Quantico"/>
              </a:rPr>
              <a:t>and handled them using </a:t>
            </a:r>
            <a:r>
              <a:rPr lang="en" sz="1200" b="1" dirty="0">
                <a:solidFill>
                  <a:srgbClr val="D1D5DB"/>
                </a:solidFill>
                <a:latin typeface="Quantico"/>
                <a:ea typeface="Quantico"/>
                <a:cs typeface="Quantico"/>
                <a:sym typeface="Quantico"/>
              </a:rPr>
              <a:t>linear interpolation</a:t>
            </a:r>
            <a:r>
              <a:rPr lang="en" sz="1200" dirty="0">
                <a:solidFill>
                  <a:srgbClr val="D1D5DB"/>
                </a:solidFill>
                <a:latin typeface="Quantico"/>
                <a:ea typeface="Quantico"/>
                <a:cs typeface="Quantico"/>
                <a:sym typeface="Quantico"/>
              </a:rPr>
              <a:t>. </a:t>
            </a:r>
            <a:endParaRPr sz="1200" dirty="0">
              <a:solidFill>
                <a:srgbClr val="D1D5DB"/>
              </a:solidFill>
              <a:latin typeface="Quantico"/>
              <a:ea typeface="Quantico"/>
              <a:cs typeface="Quantico"/>
              <a:sym typeface="Quantico"/>
            </a:endParaRPr>
          </a:p>
          <a:p>
            <a:pPr marL="0" lvl="0" indent="0" algn="just" rtl="0">
              <a:spcBef>
                <a:spcPts val="600"/>
              </a:spcBef>
              <a:spcAft>
                <a:spcPts val="0"/>
              </a:spcAft>
              <a:buNone/>
            </a:pPr>
            <a:r>
              <a:rPr lang="en" sz="1200" dirty="0">
                <a:solidFill>
                  <a:srgbClr val="D1D5DB"/>
                </a:solidFill>
                <a:latin typeface="Quantico"/>
                <a:ea typeface="Quantico"/>
                <a:cs typeface="Quantico"/>
                <a:sym typeface="Quantico"/>
              </a:rPr>
              <a:t>Second, we checked for </a:t>
            </a:r>
            <a:r>
              <a:rPr lang="en" sz="1200" b="1" dirty="0">
                <a:solidFill>
                  <a:srgbClr val="D1D5DB"/>
                </a:solidFill>
                <a:latin typeface="Quantico"/>
                <a:ea typeface="Quantico"/>
                <a:cs typeface="Quantico"/>
                <a:sym typeface="Quantico"/>
              </a:rPr>
              <a:t>outliers and removed </a:t>
            </a:r>
            <a:r>
              <a:rPr lang="en" sz="1200" dirty="0">
                <a:solidFill>
                  <a:srgbClr val="D1D5DB"/>
                </a:solidFill>
                <a:latin typeface="Quantico"/>
                <a:ea typeface="Quantico"/>
                <a:cs typeface="Quantico"/>
                <a:sym typeface="Quantico"/>
              </a:rPr>
              <a:t>them using </a:t>
            </a:r>
            <a:r>
              <a:rPr lang="en" sz="1200" b="1" dirty="0">
                <a:solidFill>
                  <a:srgbClr val="D1D5DB"/>
                </a:solidFill>
                <a:latin typeface="Quantico"/>
                <a:ea typeface="Quantico"/>
                <a:cs typeface="Quantico"/>
                <a:sym typeface="Quantico"/>
              </a:rPr>
              <a:t>z-score method. </a:t>
            </a:r>
            <a:endParaRPr sz="1200" b="1" dirty="0">
              <a:solidFill>
                <a:srgbClr val="D1D5DB"/>
              </a:solidFill>
              <a:latin typeface="Quantico"/>
              <a:ea typeface="Quantico"/>
              <a:cs typeface="Quantico"/>
              <a:sym typeface="Quantico"/>
            </a:endParaRPr>
          </a:p>
          <a:p>
            <a:pPr marL="0" lvl="0" indent="0" algn="just" rtl="0">
              <a:spcBef>
                <a:spcPts val="600"/>
              </a:spcBef>
              <a:spcAft>
                <a:spcPts val="0"/>
              </a:spcAft>
              <a:buNone/>
            </a:pPr>
            <a:r>
              <a:rPr lang="en" sz="1200" dirty="0">
                <a:solidFill>
                  <a:srgbClr val="D1D5DB"/>
                </a:solidFill>
                <a:latin typeface="Quantico"/>
                <a:ea typeface="Quantico"/>
                <a:cs typeface="Quantico"/>
                <a:sym typeface="Quantico"/>
              </a:rPr>
              <a:t>Third, we checked for </a:t>
            </a:r>
            <a:r>
              <a:rPr lang="en" sz="1200" b="1" dirty="0">
                <a:solidFill>
                  <a:srgbClr val="D1D5DB"/>
                </a:solidFill>
                <a:latin typeface="Quantico"/>
                <a:ea typeface="Quantico"/>
                <a:cs typeface="Quantico"/>
                <a:sym typeface="Quantico"/>
              </a:rPr>
              <a:t>errors and inconsistencies </a:t>
            </a:r>
            <a:r>
              <a:rPr lang="en" sz="1200" dirty="0">
                <a:solidFill>
                  <a:srgbClr val="D1D5DB"/>
                </a:solidFill>
                <a:latin typeface="Quantico"/>
                <a:ea typeface="Quantico"/>
                <a:cs typeface="Quantico"/>
                <a:sym typeface="Quantico"/>
              </a:rPr>
              <a:t>in the data and </a:t>
            </a:r>
            <a:r>
              <a:rPr lang="en" sz="1200" b="1" dirty="0">
                <a:solidFill>
                  <a:srgbClr val="D1D5DB"/>
                </a:solidFill>
                <a:latin typeface="Quantico"/>
                <a:ea typeface="Quantico"/>
                <a:cs typeface="Quantico"/>
                <a:sym typeface="Quantico"/>
              </a:rPr>
              <a:t>corrected them. </a:t>
            </a:r>
            <a:endParaRPr sz="1200" b="1" dirty="0">
              <a:solidFill>
                <a:srgbClr val="D1D5DB"/>
              </a:solidFill>
              <a:latin typeface="Quantico"/>
              <a:ea typeface="Quantico"/>
              <a:cs typeface="Quantico"/>
              <a:sym typeface="Quantico"/>
            </a:endParaRPr>
          </a:p>
          <a:p>
            <a:pPr marL="0" lvl="0" indent="0" algn="just" rtl="0">
              <a:spcBef>
                <a:spcPts val="600"/>
              </a:spcBef>
              <a:spcAft>
                <a:spcPts val="0"/>
              </a:spcAft>
              <a:buNone/>
            </a:pPr>
            <a:r>
              <a:rPr lang="en" sz="1200" dirty="0">
                <a:solidFill>
                  <a:srgbClr val="D1D5DB"/>
                </a:solidFill>
                <a:latin typeface="Quantico"/>
                <a:ea typeface="Quantico"/>
                <a:cs typeface="Quantico"/>
                <a:sym typeface="Quantico"/>
              </a:rPr>
              <a:t>Fourth, we transformed the </a:t>
            </a:r>
            <a:r>
              <a:rPr lang="en" sz="1200" b="1" dirty="0">
                <a:solidFill>
                  <a:srgbClr val="D1D5DB"/>
                </a:solidFill>
                <a:latin typeface="Quantico"/>
                <a:ea typeface="Quantico"/>
                <a:cs typeface="Quantico"/>
                <a:sym typeface="Quantico"/>
              </a:rPr>
              <a:t>categorical variables into numerical variables</a:t>
            </a:r>
            <a:r>
              <a:rPr lang="en" sz="1200" dirty="0">
                <a:solidFill>
                  <a:srgbClr val="D1D5DB"/>
                </a:solidFill>
                <a:latin typeface="Quantico"/>
                <a:ea typeface="Quantico"/>
                <a:cs typeface="Quantico"/>
                <a:sym typeface="Quantico"/>
              </a:rPr>
              <a:t> using </a:t>
            </a:r>
            <a:r>
              <a:rPr lang="en" sz="1200" b="1" dirty="0">
                <a:solidFill>
                  <a:srgbClr val="D1D5DB"/>
                </a:solidFill>
                <a:latin typeface="Quantico"/>
                <a:ea typeface="Quantico"/>
                <a:cs typeface="Quantico"/>
                <a:sym typeface="Quantico"/>
              </a:rPr>
              <a:t>one-hot encoding.</a:t>
            </a:r>
            <a:r>
              <a:rPr lang="en" sz="1200" dirty="0">
                <a:solidFill>
                  <a:srgbClr val="D1D5DB"/>
                </a:solidFill>
                <a:latin typeface="Quantico"/>
                <a:ea typeface="Quantico"/>
                <a:cs typeface="Quantico"/>
                <a:sym typeface="Quantico"/>
              </a:rPr>
              <a:t> </a:t>
            </a:r>
            <a:endParaRPr sz="1200" dirty="0">
              <a:solidFill>
                <a:srgbClr val="D1D5DB"/>
              </a:solidFill>
              <a:latin typeface="Quantico"/>
              <a:ea typeface="Quantico"/>
              <a:cs typeface="Quantico"/>
              <a:sym typeface="Quantico"/>
            </a:endParaRPr>
          </a:p>
          <a:p>
            <a:pPr marL="0" lvl="0" indent="0" algn="just" rtl="0">
              <a:spcBef>
                <a:spcPts val="600"/>
              </a:spcBef>
              <a:spcAft>
                <a:spcPts val="0"/>
              </a:spcAft>
              <a:buNone/>
            </a:pPr>
            <a:r>
              <a:rPr lang="en" sz="1200" dirty="0">
                <a:solidFill>
                  <a:srgbClr val="D1D5DB"/>
                </a:solidFill>
                <a:latin typeface="Quantico"/>
                <a:ea typeface="Quantico"/>
                <a:cs typeface="Quantico"/>
                <a:sym typeface="Quantico"/>
              </a:rPr>
              <a:t>Finally, we </a:t>
            </a:r>
            <a:r>
              <a:rPr lang="en" sz="1200" b="1" dirty="0">
                <a:solidFill>
                  <a:srgbClr val="D1D5DB"/>
                </a:solidFill>
                <a:latin typeface="Quantico"/>
                <a:ea typeface="Quantico"/>
                <a:cs typeface="Quantico"/>
                <a:sym typeface="Quantico"/>
              </a:rPr>
              <a:t>scaled</a:t>
            </a:r>
            <a:r>
              <a:rPr lang="en" sz="1200" dirty="0">
                <a:solidFill>
                  <a:srgbClr val="D1D5DB"/>
                </a:solidFill>
                <a:latin typeface="Quantico"/>
                <a:ea typeface="Quantico"/>
                <a:cs typeface="Quantico"/>
                <a:sym typeface="Quantico"/>
              </a:rPr>
              <a:t> the data to a common range using </a:t>
            </a:r>
            <a:r>
              <a:rPr lang="en" sz="1200" b="1" dirty="0">
                <a:solidFill>
                  <a:srgbClr val="D1D5DB"/>
                </a:solidFill>
                <a:latin typeface="Quantico"/>
                <a:ea typeface="Quantico"/>
                <a:cs typeface="Quantico"/>
                <a:sym typeface="Quantico"/>
              </a:rPr>
              <a:t>min-max scaling</a:t>
            </a:r>
            <a:r>
              <a:rPr lang="en" sz="1200" dirty="0">
                <a:solidFill>
                  <a:srgbClr val="D1D5DB"/>
                </a:solidFill>
                <a:latin typeface="Quantico"/>
                <a:ea typeface="Quantico"/>
                <a:cs typeface="Quantico"/>
                <a:sym typeface="Quantico"/>
              </a:rPr>
              <a:t>. </a:t>
            </a:r>
            <a:endParaRPr sz="1200" dirty="0">
              <a:solidFill>
                <a:srgbClr val="D1D5DB"/>
              </a:solidFill>
              <a:latin typeface="Quantico"/>
              <a:ea typeface="Quantico"/>
              <a:cs typeface="Quantico"/>
              <a:sym typeface="Quantico"/>
            </a:endParaRPr>
          </a:p>
          <a:p>
            <a:pPr marL="0" lvl="0" indent="0" algn="just" rtl="0">
              <a:spcBef>
                <a:spcPts val="600"/>
              </a:spcBef>
              <a:spcAft>
                <a:spcPts val="0"/>
              </a:spcAft>
              <a:buNone/>
            </a:pPr>
            <a:r>
              <a:rPr lang="en" sz="1200" dirty="0">
                <a:solidFill>
                  <a:srgbClr val="D1D5DB"/>
                </a:solidFill>
                <a:latin typeface="Quantico"/>
                <a:ea typeface="Quantico"/>
                <a:cs typeface="Quantico"/>
                <a:sym typeface="Quantico"/>
              </a:rPr>
              <a:t>These preprocessing steps helped to ensure that the data was </a:t>
            </a:r>
            <a:r>
              <a:rPr lang="en" sz="1200" b="1" dirty="0">
                <a:solidFill>
                  <a:srgbClr val="D1D5DB"/>
                </a:solidFill>
                <a:latin typeface="Quantico"/>
                <a:ea typeface="Quantico"/>
                <a:cs typeface="Quantico"/>
                <a:sym typeface="Quantico"/>
              </a:rPr>
              <a:t>clean</a:t>
            </a:r>
            <a:r>
              <a:rPr lang="en" sz="1200" dirty="0">
                <a:solidFill>
                  <a:srgbClr val="D1D5DB"/>
                </a:solidFill>
                <a:latin typeface="Quantico"/>
                <a:ea typeface="Quantico"/>
                <a:cs typeface="Quantico"/>
                <a:sym typeface="Quantico"/>
              </a:rPr>
              <a:t>, </a:t>
            </a:r>
            <a:r>
              <a:rPr lang="en" sz="1200" b="1" dirty="0">
                <a:solidFill>
                  <a:srgbClr val="D1D5DB"/>
                </a:solidFill>
                <a:latin typeface="Quantico"/>
                <a:ea typeface="Quantico"/>
                <a:cs typeface="Quantico"/>
                <a:sym typeface="Quantico"/>
              </a:rPr>
              <a:t>consistent</a:t>
            </a:r>
            <a:r>
              <a:rPr lang="en" sz="1200" dirty="0">
                <a:solidFill>
                  <a:srgbClr val="D1D5DB"/>
                </a:solidFill>
                <a:latin typeface="Quantico"/>
                <a:ea typeface="Quantico"/>
                <a:cs typeface="Quantico"/>
                <a:sym typeface="Quantico"/>
              </a:rPr>
              <a:t>, and </a:t>
            </a:r>
            <a:r>
              <a:rPr lang="en" sz="1200" b="1" dirty="0">
                <a:solidFill>
                  <a:srgbClr val="D1D5DB"/>
                </a:solidFill>
                <a:latin typeface="Quantico"/>
                <a:ea typeface="Quantico"/>
                <a:cs typeface="Quantico"/>
                <a:sym typeface="Quantico"/>
              </a:rPr>
              <a:t>suitable for analysis.</a:t>
            </a:r>
            <a:endParaRPr sz="1200" b="1" dirty="0">
              <a:solidFill>
                <a:srgbClr val="D1D5DB"/>
              </a:solidFill>
              <a:latin typeface="Quantico"/>
              <a:ea typeface="Quantico"/>
              <a:cs typeface="Quantico"/>
              <a:sym typeface="Quantico"/>
            </a:endParaRPr>
          </a:p>
        </p:txBody>
      </p:sp>
      <p:sp>
        <p:nvSpPr>
          <p:cNvPr id="161" name="Google Shape;161;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title"/>
          </p:nvPr>
        </p:nvSpPr>
        <p:spPr>
          <a:xfrm>
            <a:off x="975250" y="1065275"/>
            <a:ext cx="79290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3. Machine Learning Algorithms</a:t>
            </a:r>
            <a:endParaRPr/>
          </a:p>
        </p:txBody>
      </p:sp>
      <p:sp>
        <p:nvSpPr>
          <p:cNvPr id="191" name="Google Shape;191;p27"/>
          <p:cNvSpPr txBox="1">
            <a:spLocks noGrp="1"/>
          </p:cNvSpPr>
          <p:nvPr>
            <p:ph type="body" idx="1"/>
          </p:nvPr>
        </p:nvSpPr>
        <p:spPr>
          <a:xfrm>
            <a:off x="975250" y="1575125"/>
            <a:ext cx="7251600" cy="2702700"/>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 sz="1200">
                <a:solidFill>
                  <a:srgbClr val="D1D5DB"/>
                </a:solidFill>
                <a:latin typeface="Quantico"/>
                <a:ea typeface="Quantico"/>
                <a:cs typeface="Quantico"/>
                <a:sym typeface="Quantico"/>
              </a:rPr>
              <a:t>We have used total of 8 Machine Learning(Regression &amp; Classification) Algorithms in this Project,</a:t>
            </a:r>
            <a:endParaRPr sz="1200">
              <a:solidFill>
                <a:srgbClr val="D1D5DB"/>
              </a:solidFill>
              <a:latin typeface="Quantico"/>
              <a:ea typeface="Quantico"/>
              <a:cs typeface="Quantico"/>
              <a:sym typeface="Quantico"/>
            </a:endParaRPr>
          </a:p>
          <a:p>
            <a:pPr marL="457200" lvl="0" indent="-304800" algn="just" rtl="0">
              <a:spcBef>
                <a:spcPts val="600"/>
              </a:spcBef>
              <a:spcAft>
                <a:spcPts val="0"/>
              </a:spcAft>
              <a:buClr>
                <a:srgbClr val="D1D5DB"/>
              </a:buClr>
              <a:buSzPts val="1200"/>
              <a:buFont typeface="Quantico"/>
              <a:buAutoNum type="arabicPeriod"/>
            </a:pPr>
            <a:r>
              <a:rPr lang="en" sz="1200">
                <a:solidFill>
                  <a:srgbClr val="D1D5DB"/>
                </a:solidFill>
                <a:latin typeface="Quantico"/>
                <a:ea typeface="Quantico"/>
                <a:cs typeface="Quantico"/>
                <a:sym typeface="Quantico"/>
              </a:rPr>
              <a:t>Logistic Regression</a:t>
            </a:r>
            <a:endParaRPr sz="1200">
              <a:solidFill>
                <a:srgbClr val="D1D5DB"/>
              </a:solidFill>
              <a:latin typeface="Quantico"/>
              <a:ea typeface="Quantico"/>
              <a:cs typeface="Quantico"/>
              <a:sym typeface="Quantico"/>
            </a:endParaRPr>
          </a:p>
          <a:p>
            <a:pPr marL="457200" lvl="0" indent="-304800" algn="just" rtl="0">
              <a:spcBef>
                <a:spcPts val="0"/>
              </a:spcBef>
              <a:spcAft>
                <a:spcPts val="0"/>
              </a:spcAft>
              <a:buClr>
                <a:srgbClr val="D1D5DB"/>
              </a:buClr>
              <a:buSzPts val="1200"/>
              <a:buFont typeface="Quantico"/>
              <a:buAutoNum type="arabicPeriod"/>
            </a:pPr>
            <a:r>
              <a:rPr lang="en" sz="1200">
                <a:solidFill>
                  <a:srgbClr val="D1D5DB"/>
                </a:solidFill>
                <a:latin typeface="Quantico"/>
                <a:ea typeface="Quantico"/>
                <a:cs typeface="Quantico"/>
                <a:sym typeface="Quantico"/>
              </a:rPr>
              <a:t>Decision Tree Classifier</a:t>
            </a:r>
            <a:endParaRPr sz="1200">
              <a:solidFill>
                <a:srgbClr val="D1D5DB"/>
              </a:solidFill>
              <a:latin typeface="Quantico"/>
              <a:ea typeface="Quantico"/>
              <a:cs typeface="Quantico"/>
              <a:sym typeface="Quantico"/>
            </a:endParaRPr>
          </a:p>
          <a:p>
            <a:pPr marL="457200" lvl="0" indent="-304800" algn="just" rtl="0">
              <a:spcBef>
                <a:spcPts val="0"/>
              </a:spcBef>
              <a:spcAft>
                <a:spcPts val="0"/>
              </a:spcAft>
              <a:buClr>
                <a:srgbClr val="D1D5DB"/>
              </a:buClr>
              <a:buSzPts val="1200"/>
              <a:buFont typeface="Quantico"/>
              <a:buAutoNum type="arabicPeriod"/>
            </a:pPr>
            <a:r>
              <a:rPr lang="en" sz="1200">
                <a:solidFill>
                  <a:srgbClr val="D1D5DB"/>
                </a:solidFill>
                <a:latin typeface="Quantico"/>
                <a:ea typeface="Quantico"/>
                <a:cs typeface="Quantico"/>
                <a:sym typeface="Quantico"/>
              </a:rPr>
              <a:t>Random Forest Classifier</a:t>
            </a:r>
            <a:endParaRPr sz="1200">
              <a:solidFill>
                <a:srgbClr val="D1D5DB"/>
              </a:solidFill>
              <a:latin typeface="Quantico"/>
              <a:ea typeface="Quantico"/>
              <a:cs typeface="Quantico"/>
              <a:sym typeface="Quantico"/>
            </a:endParaRPr>
          </a:p>
          <a:p>
            <a:pPr marL="457200" lvl="0" indent="-304800" algn="just" rtl="0">
              <a:spcBef>
                <a:spcPts val="0"/>
              </a:spcBef>
              <a:spcAft>
                <a:spcPts val="0"/>
              </a:spcAft>
              <a:buClr>
                <a:srgbClr val="D1D5DB"/>
              </a:buClr>
              <a:buSzPts val="1200"/>
              <a:buFont typeface="Quantico"/>
              <a:buAutoNum type="arabicPeriod"/>
            </a:pPr>
            <a:r>
              <a:rPr lang="en" sz="1200">
                <a:solidFill>
                  <a:srgbClr val="D1D5DB"/>
                </a:solidFill>
                <a:latin typeface="Quantico"/>
                <a:ea typeface="Quantico"/>
                <a:cs typeface="Quantico"/>
                <a:sym typeface="Quantico"/>
              </a:rPr>
              <a:t>XGB Classifier</a:t>
            </a:r>
            <a:endParaRPr sz="1200">
              <a:solidFill>
                <a:srgbClr val="D1D5DB"/>
              </a:solidFill>
              <a:latin typeface="Quantico"/>
              <a:ea typeface="Quantico"/>
              <a:cs typeface="Quantico"/>
              <a:sym typeface="Quantico"/>
            </a:endParaRPr>
          </a:p>
          <a:p>
            <a:pPr marL="457200" lvl="0" indent="-304800" algn="just" rtl="0">
              <a:spcBef>
                <a:spcPts val="0"/>
              </a:spcBef>
              <a:spcAft>
                <a:spcPts val="0"/>
              </a:spcAft>
              <a:buClr>
                <a:srgbClr val="D1D5DB"/>
              </a:buClr>
              <a:buSzPts val="1200"/>
              <a:buFont typeface="Quantico"/>
              <a:buAutoNum type="arabicPeriod"/>
            </a:pPr>
            <a:r>
              <a:rPr lang="en" sz="1200">
                <a:solidFill>
                  <a:srgbClr val="D1D5DB"/>
                </a:solidFill>
                <a:latin typeface="Quantico"/>
                <a:ea typeface="Quantico"/>
                <a:cs typeface="Quantico"/>
                <a:sym typeface="Quantico"/>
              </a:rPr>
              <a:t>Gradient Boosting Classifier</a:t>
            </a:r>
            <a:endParaRPr sz="1200">
              <a:solidFill>
                <a:srgbClr val="D1D5DB"/>
              </a:solidFill>
              <a:latin typeface="Quantico"/>
              <a:ea typeface="Quantico"/>
              <a:cs typeface="Quantico"/>
              <a:sym typeface="Quantico"/>
            </a:endParaRPr>
          </a:p>
          <a:p>
            <a:pPr marL="457200" lvl="0" indent="-304800" algn="just" rtl="0">
              <a:spcBef>
                <a:spcPts val="0"/>
              </a:spcBef>
              <a:spcAft>
                <a:spcPts val="0"/>
              </a:spcAft>
              <a:buClr>
                <a:srgbClr val="D1D5DB"/>
              </a:buClr>
              <a:buSzPts val="1200"/>
              <a:buFont typeface="Quantico"/>
              <a:buAutoNum type="arabicPeriod"/>
            </a:pPr>
            <a:r>
              <a:rPr lang="en" sz="1200">
                <a:solidFill>
                  <a:srgbClr val="D1D5DB"/>
                </a:solidFill>
                <a:latin typeface="Quantico"/>
                <a:ea typeface="Quantico"/>
                <a:cs typeface="Quantico"/>
                <a:sym typeface="Quantico"/>
              </a:rPr>
              <a:t>Support Vector Classifier</a:t>
            </a:r>
            <a:endParaRPr sz="1200">
              <a:solidFill>
                <a:srgbClr val="D1D5DB"/>
              </a:solidFill>
              <a:latin typeface="Quantico"/>
              <a:ea typeface="Quantico"/>
              <a:cs typeface="Quantico"/>
              <a:sym typeface="Quantico"/>
            </a:endParaRPr>
          </a:p>
          <a:p>
            <a:pPr marL="457200" lvl="0" indent="-304800" algn="just" rtl="0">
              <a:spcBef>
                <a:spcPts val="0"/>
              </a:spcBef>
              <a:spcAft>
                <a:spcPts val="0"/>
              </a:spcAft>
              <a:buClr>
                <a:srgbClr val="D1D5DB"/>
              </a:buClr>
              <a:buSzPts val="1200"/>
              <a:buFont typeface="Quantico"/>
              <a:buAutoNum type="arabicPeriod"/>
            </a:pPr>
            <a:r>
              <a:rPr lang="en" sz="1200">
                <a:solidFill>
                  <a:srgbClr val="D1D5DB"/>
                </a:solidFill>
                <a:latin typeface="Quantico"/>
                <a:ea typeface="Quantico"/>
                <a:cs typeface="Quantico"/>
                <a:sym typeface="Quantico"/>
              </a:rPr>
              <a:t>KNN Model</a:t>
            </a:r>
            <a:endParaRPr sz="1200">
              <a:solidFill>
                <a:srgbClr val="D1D5DB"/>
              </a:solidFill>
              <a:latin typeface="Quantico"/>
              <a:ea typeface="Quantico"/>
              <a:cs typeface="Quantico"/>
              <a:sym typeface="Quantico"/>
            </a:endParaRPr>
          </a:p>
          <a:p>
            <a:pPr marL="457200" lvl="0" indent="-304800" algn="just" rtl="0">
              <a:spcBef>
                <a:spcPts val="0"/>
              </a:spcBef>
              <a:spcAft>
                <a:spcPts val="0"/>
              </a:spcAft>
              <a:buClr>
                <a:srgbClr val="D1D5DB"/>
              </a:buClr>
              <a:buSzPts val="1200"/>
              <a:buFont typeface="Quantico"/>
              <a:buAutoNum type="arabicPeriod"/>
            </a:pPr>
            <a:r>
              <a:rPr lang="en" sz="1200">
                <a:solidFill>
                  <a:srgbClr val="D1D5DB"/>
                </a:solidFill>
                <a:latin typeface="Quantico"/>
                <a:ea typeface="Quantico"/>
                <a:cs typeface="Quantico"/>
                <a:sym typeface="Quantico"/>
              </a:rPr>
              <a:t>Naive Bayes Classifier</a:t>
            </a:r>
            <a:endParaRPr sz="1200">
              <a:solidFill>
                <a:srgbClr val="D1D5DB"/>
              </a:solidFill>
              <a:latin typeface="Quantico"/>
              <a:ea typeface="Quantico"/>
              <a:cs typeface="Quantico"/>
              <a:sym typeface="Quantico"/>
            </a:endParaRPr>
          </a:p>
        </p:txBody>
      </p:sp>
      <p:sp>
        <p:nvSpPr>
          <p:cNvPr id="192" name="Google Shape;192;p2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a:spLocks noGrp="1"/>
          </p:cNvSpPr>
          <p:nvPr>
            <p:ph type="title"/>
          </p:nvPr>
        </p:nvSpPr>
        <p:spPr>
          <a:xfrm>
            <a:off x="975250" y="1065275"/>
            <a:ext cx="79290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3.1. Logistic Regression</a:t>
            </a:r>
            <a:endParaRPr/>
          </a:p>
        </p:txBody>
      </p:sp>
      <p:sp>
        <p:nvSpPr>
          <p:cNvPr id="198" name="Google Shape;198;p28"/>
          <p:cNvSpPr txBox="1">
            <a:spLocks noGrp="1"/>
          </p:cNvSpPr>
          <p:nvPr>
            <p:ph type="body" idx="1"/>
          </p:nvPr>
        </p:nvSpPr>
        <p:spPr>
          <a:xfrm>
            <a:off x="975250" y="1575125"/>
            <a:ext cx="7251600" cy="2702700"/>
          </a:xfrm>
          <a:prstGeom prst="rect">
            <a:avLst/>
          </a:prstGeom>
        </p:spPr>
        <p:txBody>
          <a:bodyPr spcFirstLastPara="1" wrap="square" lIns="0" tIns="0" rIns="0" bIns="0" anchor="t" anchorCtr="0">
            <a:noAutofit/>
          </a:bodyPr>
          <a:lstStyle/>
          <a:p>
            <a:pPr marL="457200" lvl="0" indent="0" algn="just" rtl="0">
              <a:spcBef>
                <a:spcPts val="600"/>
              </a:spcBef>
              <a:spcAft>
                <a:spcPts val="0"/>
              </a:spcAft>
              <a:buNone/>
            </a:pPr>
            <a:r>
              <a:rPr lang="en" sz="1200">
                <a:solidFill>
                  <a:srgbClr val="D1D5DB"/>
                </a:solidFill>
                <a:latin typeface="Quantico"/>
                <a:ea typeface="Quantico"/>
                <a:cs typeface="Quantico"/>
                <a:sym typeface="Quantico"/>
              </a:rPr>
              <a:t>Logistic regression is a statistical method used for predicting binary outcomes (i.e. outcomes with two possible results, such as yes or no, true or false). The logistic regression model uses a logistic function to model the relationship between a set of independent variables and the probability of a binary outcome.</a:t>
            </a:r>
            <a:endParaRPr sz="1200">
              <a:solidFill>
                <a:srgbClr val="D1D5DB"/>
              </a:solidFill>
              <a:latin typeface="Quantico"/>
              <a:ea typeface="Quantico"/>
              <a:cs typeface="Quantico"/>
              <a:sym typeface="Quantico"/>
            </a:endParaRPr>
          </a:p>
          <a:p>
            <a:pPr marL="457200" lvl="0" indent="0" algn="just" rtl="0">
              <a:spcBef>
                <a:spcPts val="600"/>
              </a:spcBef>
              <a:spcAft>
                <a:spcPts val="0"/>
              </a:spcAft>
              <a:buNone/>
            </a:pPr>
            <a:endParaRPr sz="1200">
              <a:solidFill>
                <a:srgbClr val="D1D5DB"/>
              </a:solidFill>
              <a:latin typeface="Quantico"/>
              <a:ea typeface="Quantico"/>
              <a:cs typeface="Quantico"/>
              <a:sym typeface="Quantico"/>
            </a:endParaRPr>
          </a:p>
          <a:p>
            <a:pPr marL="457200" lvl="0" indent="0" algn="just" rtl="0">
              <a:spcBef>
                <a:spcPts val="600"/>
              </a:spcBef>
              <a:spcAft>
                <a:spcPts val="0"/>
              </a:spcAft>
              <a:buNone/>
            </a:pPr>
            <a:r>
              <a:rPr lang="en" sz="1200">
                <a:solidFill>
                  <a:srgbClr val="D1D5DB"/>
                </a:solidFill>
                <a:latin typeface="Quantico"/>
                <a:ea typeface="Quantico"/>
                <a:cs typeface="Quantico"/>
                <a:sym typeface="Quantico"/>
              </a:rPr>
              <a:t>An example of logistic regression could be predicting whether a customer will purchase a product based on their age, income, and location. In this example, the binary outcome would be whether the customer makes a purchase (yes or no), and the independent variables would be age, income, and location. The logistic regression model would then be used to estimate the probability that a customer with a specific set of age, income, and location values would make a purchase.</a:t>
            </a:r>
            <a:endParaRPr sz="1200">
              <a:solidFill>
                <a:srgbClr val="D1D5DB"/>
              </a:solidFill>
              <a:latin typeface="Quantico"/>
              <a:ea typeface="Quantico"/>
              <a:cs typeface="Quantico"/>
              <a:sym typeface="Quantico"/>
            </a:endParaRPr>
          </a:p>
        </p:txBody>
      </p:sp>
      <p:sp>
        <p:nvSpPr>
          <p:cNvPr id="199" name="Google Shape;199;p2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975250" y="1065275"/>
            <a:ext cx="79290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3.2. Decision Tree Classifier</a:t>
            </a:r>
            <a:endParaRPr/>
          </a:p>
        </p:txBody>
      </p:sp>
      <p:sp>
        <p:nvSpPr>
          <p:cNvPr id="205" name="Google Shape;205;p29"/>
          <p:cNvSpPr txBox="1">
            <a:spLocks noGrp="1"/>
          </p:cNvSpPr>
          <p:nvPr>
            <p:ph type="body" idx="1"/>
          </p:nvPr>
        </p:nvSpPr>
        <p:spPr>
          <a:xfrm>
            <a:off x="975250" y="1575125"/>
            <a:ext cx="7251600" cy="2702700"/>
          </a:xfrm>
          <a:prstGeom prst="rect">
            <a:avLst/>
          </a:prstGeom>
        </p:spPr>
        <p:txBody>
          <a:bodyPr spcFirstLastPara="1" wrap="square" lIns="0" tIns="0" rIns="0" bIns="0" anchor="t" anchorCtr="0">
            <a:noAutofit/>
          </a:bodyPr>
          <a:lstStyle/>
          <a:p>
            <a:pPr marL="457200" lvl="0" indent="0" algn="just" rtl="0">
              <a:spcBef>
                <a:spcPts val="600"/>
              </a:spcBef>
              <a:spcAft>
                <a:spcPts val="0"/>
              </a:spcAft>
              <a:buNone/>
            </a:pPr>
            <a:r>
              <a:rPr lang="en" sz="1200">
                <a:solidFill>
                  <a:srgbClr val="D1D5DB"/>
                </a:solidFill>
                <a:latin typeface="Quantico"/>
                <a:ea typeface="Quantico"/>
                <a:cs typeface="Quantico"/>
                <a:sym typeface="Quantico"/>
              </a:rPr>
              <a:t>A Decision Tree Classifier is a supervised machine learning algorithm that can be used for classification problems. The algorithm constructs a tree-like model of decisions and their possible consequences, which can be used to predict the outcome of a new observation.</a:t>
            </a:r>
            <a:endParaRPr sz="1200">
              <a:solidFill>
                <a:srgbClr val="D1D5DB"/>
              </a:solidFill>
              <a:latin typeface="Quantico"/>
              <a:ea typeface="Quantico"/>
              <a:cs typeface="Quantico"/>
              <a:sym typeface="Quantico"/>
            </a:endParaRPr>
          </a:p>
          <a:p>
            <a:pPr marL="457200" lvl="0" indent="0" algn="just" rtl="0">
              <a:spcBef>
                <a:spcPts val="600"/>
              </a:spcBef>
              <a:spcAft>
                <a:spcPts val="0"/>
              </a:spcAft>
              <a:buNone/>
            </a:pPr>
            <a:endParaRPr sz="1200">
              <a:solidFill>
                <a:srgbClr val="D1D5DB"/>
              </a:solidFill>
              <a:latin typeface="Quantico"/>
              <a:ea typeface="Quantico"/>
              <a:cs typeface="Quantico"/>
              <a:sym typeface="Quantico"/>
            </a:endParaRPr>
          </a:p>
          <a:p>
            <a:pPr marL="457200" lvl="0" indent="0" algn="just" rtl="0">
              <a:spcBef>
                <a:spcPts val="600"/>
              </a:spcBef>
              <a:spcAft>
                <a:spcPts val="0"/>
              </a:spcAft>
              <a:buNone/>
            </a:pPr>
            <a:r>
              <a:rPr lang="en" sz="1200">
                <a:solidFill>
                  <a:srgbClr val="D1D5DB"/>
                </a:solidFill>
                <a:latin typeface="Quantico"/>
                <a:ea typeface="Quantico"/>
                <a:cs typeface="Quantico"/>
                <a:sym typeface="Quantico"/>
              </a:rPr>
              <a:t>The decision tree classifier starts with a single node (the "root node") that represents the entire data set. The algorithm then splits the data into subsets based on a chosen feature, and creates new nodes for each subset. The process is then repeated recursively for each of these new nodes, until the tree is fully grown. Each leaf node of the tree represents a class or a decision and each internal node represents a feature.</a:t>
            </a:r>
            <a:endParaRPr sz="1200">
              <a:solidFill>
                <a:srgbClr val="D1D5DB"/>
              </a:solidFill>
              <a:latin typeface="Quantico"/>
              <a:ea typeface="Quantico"/>
              <a:cs typeface="Quantico"/>
              <a:sym typeface="Quantico"/>
            </a:endParaRPr>
          </a:p>
        </p:txBody>
      </p:sp>
      <p:sp>
        <p:nvSpPr>
          <p:cNvPr id="206" name="Google Shape;206;p2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975250" y="1065275"/>
            <a:ext cx="79290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3.3. Random Forest Classifier</a:t>
            </a:r>
            <a:endParaRPr/>
          </a:p>
        </p:txBody>
      </p:sp>
      <p:sp>
        <p:nvSpPr>
          <p:cNvPr id="212" name="Google Shape;212;p30"/>
          <p:cNvSpPr txBox="1">
            <a:spLocks noGrp="1"/>
          </p:cNvSpPr>
          <p:nvPr>
            <p:ph type="body" idx="1"/>
          </p:nvPr>
        </p:nvSpPr>
        <p:spPr>
          <a:xfrm>
            <a:off x="975250" y="1575125"/>
            <a:ext cx="7251600" cy="2702700"/>
          </a:xfrm>
          <a:prstGeom prst="rect">
            <a:avLst/>
          </a:prstGeom>
        </p:spPr>
        <p:txBody>
          <a:bodyPr spcFirstLastPara="1" wrap="square" lIns="0" tIns="0" rIns="0" bIns="0" anchor="t" anchorCtr="0">
            <a:noAutofit/>
          </a:bodyPr>
          <a:lstStyle/>
          <a:p>
            <a:pPr marL="457200" lvl="0" indent="0" algn="just" rtl="0">
              <a:spcBef>
                <a:spcPts val="600"/>
              </a:spcBef>
              <a:spcAft>
                <a:spcPts val="0"/>
              </a:spcAft>
              <a:buNone/>
            </a:pPr>
            <a:r>
              <a:rPr lang="en" sz="1200">
                <a:solidFill>
                  <a:srgbClr val="D1D5DB"/>
                </a:solidFill>
                <a:latin typeface="Quantico"/>
                <a:ea typeface="Quantico"/>
                <a:cs typeface="Quantico"/>
                <a:sym typeface="Quantico"/>
              </a:rPr>
              <a:t>Random Forest Classifier is an ensemble machine learning algorithm that creates multiple decision trees and combines their predictions to improve the accuracy of the model. It is used for both classification and regression problems, it is considered as a powerful algorithm with high accuracy and stability, while being relatively easy to interpret.</a:t>
            </a:r>
            <a:endParaRPr sz="1200">
              <a:solidFill>
                <a:srgbClr val="D1D5DB"/>
              </a:solidFill>
              <a:latin typeface="Quantico"/>
              <a:ea typeface="Quantico"/>
              <a:cs typeface="Quantico"/>
              <a:sym typeface="Quantico"/>
            </a:endParaRPr>
          </a:p>
          <a:p>
            <a:pPr marL="457200" lvl="0" indent="0" algn="just" rtl="0">
              <a:spcBef>
                <a:spcPts val="600"/>
              </a:spcBef>
              <a:spcAft>
                <a:spcPts val="0"/>
              </a:spcAft>
              <a:buNone/>
            </a:pPr>
            <a:endParaRPr sz="1200">
              <a:solidFill>
                <a:srgbClr val="D1D5DB"/>
              </a:solidFill>
              <a:latin typeface="Quantico"/>
              <a:ea typeface="Quantico"/>
              <a:cs typeface="Quantico"/>
              <a:sym typeface="Quantico"/>
            </a:endParaRPr>
          </a:p>
          <a:p>
            <a:pPr marL="457200" lvl="0" indent="0" algn="just" rtl="0">
              <a:spcBef>
                <a:spcPts val="600"/>
              </a:spcBef>
              <a:spcAft>
                <a:spcPts val="0"/>
              </a:spcAft>
              <a:buNone/>
            </a:pPr>
            <a:r>
              <a:rPr lang="en" sz="1200">
                <a:solidFill>
                  <a:srgbClr val="D1D5DB"/>
                </a:solidFill>
                <a:latin typeface="Quantico"/>
                <a:ea typeface="Quantico"/>
                <a:cs typeface="Quantico"/>
                <a:sym typeface="Quantico"/>
              </a:rPr>
              <a:t>For example, a Random Forest classifier could be used to predict whether a person will default on a loan based on their credit history and income. The classifier would use multiple decision trees, each trained on a different subset of the data, to make predictions. The final prediction would be the average of the predictions made by the individual trees.</a:t>
            </a:r>
            <a:endParaRPr sz="1200">
              <a:solidFill>
                <a:srgbClr val="D1D5DB"/>
              </a:solidFill>
              <a:latin typeface="Quantico"/>
              <a:ea typeface="Quantico"/>
              <a:cs typeface="Quantico"/>
              <a:sym typeface="Quantico"/>
            </a:endParaRPr>
          </a:p>
        </p:txBody>
      </p:sp>
      <p:sp>
        <p:nvSpPr>
          <p:cNvPr id="213" name="Google Shape;213;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975250" y="1065275"/>
            <a:ext cx="79290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3.4. XGB Classifier</a:t>
            </a:r>
            <a:endParaRPr/>
          </a:p>
        </p:txBody>
      </p:sp>
      <p:sp>
        <p:nvSpPr>
          <p:cNvPr id="219" name="Google Shape;219;p31"/>
          <p:cNvSpPr txBox="1">
            <a:spLocks noGrp="1"/>
          </p:cNvSpPr>
          <p:nvPr>
            <p:ph type="body" idx="1"/>
          </p:nvPr>
        </p:nvSpPr>
        <p:spPr>
          <a:xfrm>
            <a:off x="975250" y="1575125"/>
            <a:ext cx="7251600" cy="27027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1200">
                <a:solidFill>
                  <a:srgbClr val="D1D5DB"/>
                </a:solidFill>
                <a:latin typeface="Quantico"/>
                <a:ea typeface="Quantico"/>
                <a:cs typeface="Quantico"/>
                <a:sym typeface="Quantico"/>
              </a:rPr>
              <a:t>XGBoost (Extreme Gradient Boosting) is an open-source implementation of gradient boosting, an ensemble machine learning algorithm that uses decision trees as its base model. It is designed to be efficient and scalable, and is commonly used for classification and regression problems.</a:t>
            </a:r>
            <a:endParaRPr sz="1200">
              <a:solidFill>
                <a:srgbClr val="D1D5DB"/>
              </a:solidFill>
              <a:latin typeface="Quantico"/>
              <a:ea typeface="Quantico"/>
              <a:cs typeface="Quantico"/>
              <a:sym typeface="Quantico"/>
            </a:endParaRPr>
          </a:p>
          <a:p>
            <a:pPr marL="0" lvl="0" indent="0" algn="l" rtl="0">
              <a:lnSpc>
                <a:spcPct val="115000"/>
              </a:lnSpc>
              <a:spcBef>
                <a:spcPts val="1500"/>
              </a:spcBef>
              <a:spcAft>
                <a:spcPts val="0"/>
              </a:spcAft>
              <a:buNone/>
            </a:pPr>
            <a:r>
              <a:rPr lang="en" sz="1200">
                <a:solidFill>
                  <a:srgbClr val="D1D5DB"/>
                </a:solidFill>
                <a:latin typeface="Quantico"/>
                <a:ea typeface="Quantico"/>
                <a:cs typeface="Quantico"/>
                <a:sym typeface="Quantico"/>
              </a:rPr>
              <a:t>One example of using XGBoost for classification would be to predict whether a customer will make a purchase on an e-commerce website based on their browsing history and past purchase behavior. The model would learn from the data, and use decision trees to make predictions on whether a customer will make a purchase or not.</a:t>
            </a:r>
            <a:endParaRPr sz="1200">
              <a:solidFill>
                <a:srgbClr val="D1D5DB"/>
              </a:solidFill>
              <a:latin typeface="Quantico"/>
              <a:ea typeface="Quantico"/>
              <a:cs typeface="Quantico"/>
              <a:sym typeface="Quantico"/>
            </a:endParaRPr>
          </a:p>
          <a:p>
            <a:pPr marL="457200" lvl="0" indent="0" algn="just" rtl="0">
              <a:spcBef>
                <a:spcPts val="600"/>
              </a:spcBef>
              <a:spcAft>
                <a:spcPts val="0"/>
              </a:spcAft>
              <a:buNone/>
            </a:pPr>
            <a:endParaRPr sz="1200">
              <a:solidFill>
                <a:srgbClr val="D1D5DB"/>
              </a:solidFill>
              <a:latin typeface="Quantico"/>
              <a:ea typeface="Quantico"/>
              <a:cs typeface="Quantico"/>
              <a:sym typeface="Quantico"/>
            </a:endParaRPr>
          </a:p>
        </p:txBody>
      </p:sp>
      <p:sp>
        <p:nvSpPr>
          <p:cNvPr id="220" name="Google Shape;220;p3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975250" y="1065275"/>
            <a:ext cx="79290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3.5. Gradient Boosting Classifier</a:t>
            </a:r>
            <a:endParaRPr/>
          </a:p>
        </p:txBody>
      </p:sp>
      <p:sp>
        <p:nvSpPr>
          <p:cNvPr id="226" name="Google Shape;226;p32"/>
          <p:cNvSpPr txBox="1">
            <a:spLocks noGrp="1"/>
          </p:cNvSpPr>
          <p:nvPr>
            <p:ph type="body" idx="1"/>
          </p:nvPr>
        </p:nvSpPr>
        <p:spPr>
          <a:xfrm>
            <a:off x="975250" y="1575125"/>
            <a:ext cx="7251600" cy="27027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1200" dirty="0">
                <a:solidFill>
                  <a:srgbClr val="D1D5DB"/>
                </a:solidFill>
                <a:latin typeface="Quantico"/>
                <a:ea typeface="Quantico"/>
                <a:cs typeface="Quantico"/>
                <a:sym typeface="Quantico"/>
              </a:rPr>
              <a:t>Gradient boosting is an ensemble machine learning technique </a:t>
            </a:r>
            <a:r>
              <a:rPr lang="en" sz="1200" b="1" dirty="0">
                <a:solidFill>
                  <a:srgbClr val="D1D5DB"/>
                </a:solidFill>
                <a:latin typeface="Quantico"/>
                <a:ea typeface="Quantico"/>
                <a:cs typeface="Quantico"/>
                <a:sym typeface="Quantico"/>
              </a:rPr>
              <a:t>that combines multiple weak models,</a:t>
            </a:r>
            <a:r>
              <a:rPr lang="en" sz="1200" dirty="0">
                <a:solidFill>
                  <a:srgbClr val="D1D5DB"/>
                </a:solidFill>
                <a:latin typeface="Quantico"/>
                <a:ea typeface="Quantico"/>
                <a:cs typeface="Quantico"/>
                <a:sym typeface="Quantico"/>
              </a:rPr>
              <a:t> </a:t>
            </a:r>
            <a:r>
              <a:rPr lang="en" sz="1200" b="1" dirty="0">
                <a:solidFill>
                  <a:srgbClr val="D1D5DB"/>
                </a:solidFill>
                <a:latin typeface="Quantico"/>
                <a:ea typeface="Quantico"/>
                <a:cs typeface="Quantico"/>
                <a:sym typeface="Quantico"/>
              </a:rPr>
              <a:t>such as decision trees, to create a stronger model. </a:t>
            </a:r>
            <a:r>
              <a:rPr lang="en" sz="1200" dirty="0">
                <a:solidFill>
                  <a:srgbClr val="D1D5DB"/>
                </a:solidFill>
                <a:latin typeface="Quantico"/>
                <a:ea typeface="Quantico"/>
                <a:cs typeface="Quantico"/>
                <a:sym typeface="Quantico"/>
              </a:rPr>
              <a:t>It is an </a:t>
            </a:r>
            <a:r>
              <a:rPr lang="en" sz="1200" b="1" dirty="0">
                <a:solidFill>
                  <a:srgbClr val="D1D5DB"/>
                </a:solidFill>
                <a:latin typeface="Quantico"/>
                <a:ea typeface="Quantico"/>
                <a:cs typeface="Quantico"/>
                <a:sym typeface="Quantico"/>
              </a:rPr>
              <a:t>iterative process, where the model is trained to correct the errors made by the previous iteration. </a:t>
            </a:r>
            <a:r>
              <a:rPr lang="en" sz="1200" dirty="0">
                <a:solidFill>
                  <a:srgbClr val="D1D5DB"/>
                </a:solidFill>
                <a:latin typeface="Quantico"/>
                <a:ea typeface="Quantico"/>
                <a:cs typeface="Quantico"/>
                <a:sym typeface="Quantico"/>
              </a:rPr>
              <a:t>The final prediction is the weighted average of the predictions made by the individual trees.	</a:t>
            </a:r>
            <a:endParaRPr sz="1200" dirty="0">
              <a:solidFill>
                <a:srgbClr val="D1D5DB"/>
              </a:solidFill>
              <a:latin typeface="Quantico"/>
              <a:ea typeface="Quantico"/>
              <a:cs typeface="Quantico"/>
              <a:sym typeface="Quantico"/>
            </a:endParaRPr>
          </a:p>
          <a:p>
            <a:pPr marL="0" lvl="0" indent="0" algn="l" rtl="0">
              <a:lnSpc>
                <a:spcPct val="115000"/>
              </a:lnSpc>
              <a:spcBef>
                <a:spcPts val="1500"/>
              </a:spcBef>
              <a:spcAft>
                <a:spcPts val="0"/>
              </a:spcAft>
              <a:buNone/>
            </a:pPr>
            <a:r>
              <a:rPr lang="en" sz="1200" dirty="0">
                <a:solidFill>
                  <a:srgbClr val="D1D5DB"/>
                </a:solidFill>
                <a:latin typeface="Quantico"/>
                <a:ea typeface="Quantico"/>
                <a:cs typeface="Quantico"/>
                <a:sym typeface="Quantico"/>
              </a:rPr>
              <a:t>An example of using Gradient Boosting Classifier could be in the field of bioinformatics, where the goal is to predict if a given protein is membranal or soluble. The classifier would be trained using a dataset containing various features of a protein, such as its amino acid sequence and structure, and use decision trees to make predictions. As the model trains, it will correct its mistakes and improve its predictions.</a:t>
            </a:r>
            <a:endParaRPr sz="1200" dirty="0">
              <a:solidFill>
                <a:srgbClr val="D1D5DB"/>
              </a:solidFill>
              <a:latin typeface="Quantico"/>
              <a:ea typeface="Quantico"/>
              <a:cs typeface="Quantico"/>
              <a:sym typeface="Quantico"/>
            </a:endParaRPr>
          </a:p>
          <a:p>
            <a:pPr marL="457200" lvl="0" indent="0" algn="just" rtl="0">
              <a:spcBef>
                <a:spcPts val="600"/>
              </a:spcBef>
              <a:spcAft>
                <a:spcPts val="0"/>
              </a:spcAft>
              <a:buNone/>
            </a:pPr>
            <a:endParaRPr sz="1200" dirty="0">
              <a:solidFill>
                <a:srgbClr val="D1D5DB"/>
              </a:solidFill>
              <a:latin typeface="Quantico"/>
              <a:ea typeface="Quantico"/>
              <a:cs typeface="Quantico"/>
              <a:sym typeface="Quantico"/>
            </a:endParaRPr>
          </a:p>
        </p:txBody>
      </p:sp>
      <p:sp>
        <p:nvSpPr>
          <p:cNvPr id="227" name="Google Shape;227;p3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a:spLocks noGrp="1"/>
          </p:cNvSpPr>
          <p:nvPr>
            <p:ph type="title"/>
          </p:nvPr>
        </p:nvSpPr>
        <p:spPr>
          <a:xfrm>
            <a:off x="975250" y="1065275"/>
            <a:ext cx="79290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3.6. Support Forest Classifier</a:t>
            </a:r>
            <a:endParaRPr/>
          </a:p>
        </p:txBody>
      </p:sp>
      <p:sp>
        <p:nvSpPr>
          <p:cNvPr id="233" name="Google Shape;233;p33"/>
          <p:cNvSpPr txBox="1">
            <a:spLocks noGrp="1"/>
          </p:cNvSpPr>
          <p:nvPr>
            <p:ph type="body" idx="1"/>
          </p:nvPr>
        </p:nvSpPr>
        <p:spPr>
          <a:xfrm>
            <a:off x="975250" y="1575125"/>
            <a:ext cx="7251600" cy="27027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1200" dirty="0">
                <a:solidFill>
                  <a:srgbClr val="D1D5DB"/>
                </a:solidFill>
                <a:latin typeface="Quantico"/>
                <a:ea typeface="Quantico"/>
                <a:cs typeface="Quantico"/>
                <a:sym typeface="Quantico"/>
              </a:rPr>
              <a:t>A Support Vector Classifier (SVC) is a type of </a:t>
            </a:r>
            <a:r>
              <a:rPr lang="en" sz="1200" b="1" dirty="0">
                <a:solidFill>
                  <a:srgbClr val="D1D5DB"/>
                </a:solidFill>
                <a:latin typeface="Quantico"/>
                <a:ea typeface="Quantico"/>
                <a:cs typeface="Quantico"/>
                <a:sym typeface="Quantico"/>
              </a:rPr>
              <a:t>supervised learning algorithm that can be used for classification and regression problems. It works by finding the best boundary, or hyperplane, that separates the data into different classes.</a:t>
            </a:r>
            <a:r>
              <a:rPr lang="en" sz="1200" dirty="0">
                <a:solidFill>
                  <a:srgbClr val="D1D5DB"/>
                </a:solidFill>
                <a:latin typeface="Quantico"/>
                <a:ea typeface="Quantico"/>
                <a:cs typeface="Quantico"/>
                <a:sym typeface="Quantico"/>
              </a:rPr>
              <a:t> The best boundary is the one that maximizes the margin, or distance, between the boundary and the closest data points from each class, known as support vectors.</a:t>
            </a:r>
            <a:endParaRPr sz="1200" dirty="0">
              <a:solidFill>
                <a:srgbClr val="D1D5DB"/>
              </a:solidFill>
              <a:latin typeface="Quantico"/>
              <a:ea typeface="Quantico"/>
              <a:cs typeface="Quantico"/>
              <a:sym typeface="Quantico"/>
            </a:endParaRPr>
          </a:p>
          <a:p>
            <a:pPr marL="0" lvl="0" indent="0" algn="l" rtl="0">
              <a:lnSpc>
                <a:spcPct val="115000"/>
              </a:lnSpc>
              <a:spcBef>
                <a:spcPts val="1500"/>
              </a:spcBef>
              <a:spcAft>
                <a:spcPts val="0"/>
              </a:spcAft>
              <a:buNone/>
            </a:pPr>
            <a:r>
              <a:rPr lang="en" sz="1200" dirty="0">
                <a:solidFill>
                  <a:srgbClr val="D1D5DB"/>
                </a:solidFill>
                <a:latin typeface="Quantico"/>
                <a:ea typeface="Quantico"/>
                <a:cs typeface="Quantico"/>
                <a:sym typeface="Quantico"/>
              </a:rPr>
              <a:t>For example, a SVC could be used to classify images of handwritten digits (0-9) by finding a boundary that separates the images of the digits into different classes. The model would be trained on a dataset of images of handwritten digits and their corresponding labels (0-9), and use the pixels of the images as features to find the best boundary to separate the images into different classes.</a:t>
            </a:r>
            <a:endParaRPr sz="1200" dirty="0">
              <a:solidFill>
                <a:srgbClr val="D1D5DB"/>
              </a:solidFill>
              <a:latin typeface="Quantico"/>
              <a:ea typeface="Quantico"/>
              <a:cs typeface="Quantico"/>
              <a:sym typeface="Quantico"/>
            </a:endParaRPr>
          </a:p>
          <a:p>
            <a:pPr marL="457200" lvl="0" indent="0" algn="just" rtl="0">
              <a:spcBef>
                <a:spcPts val="600"/>
              </a:spcBef>
              <a:spcAft>
                <a:spcPts val="0"/>
              </a:spcAft>
              <a:buNone/>
            </a:pPr>
            <a:endParaRPr sz="1200" dirty="0">
              <a:solidFill>
                <a:srgbClr val="D1D5DB"/>
              </a:solidFill>
              <a:latin typeface="Quantico"/>
              <a:ea typeface="Quantico"/>
              <a:cs typeface="Quantico"/>
              <a:sym typeface="Quantico"/>
            </a:endParaRPr>
          </a:p>
        </p:txBody>
      </p:sp>
      <p:sp>
        <p:nvSpPr>
          <p:cNvPr id="234" name="Google Shape;234;p3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975250" y="1065275"/>
            <a:ext cx="79290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3.7. KNN Model</a:t>
            </a:r>
            <a:endParaRPr dirty="0"/>
          </a:p>
        </p:txBody>
      </p:sp>
      <p:sp>
        <p:nvSpPr>
          <p:cNvPr id="240" name="Google Shape;240;p34"/>
          <p:cNvSpPr txBox="1">
            <a:spLocks noGrp="1"/>
          </p:cNvSpPr>
          <p:nvPr>
            <p:ph type="body" idx="1"/>
          </p:nvPr>
        </p:nvSpPr>
        <p:spPr>
          <a:xfrm>
            <a:off x="975250" y="1575125"/>
            <a:ext cx="7251600" cy="27027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1200" dirty="0">
                <a:solidFill>
                  <a:srgbClr val="D1D5DB"/>
                </a:solidFill>
                <a:latin typeface="Quantico"/>
                <a:ea typeface="Quantico"/>
                <a:cs typeface="Quantico"/>
                <a:sym typeface="Quantico"/>
              </a:rPr>
              <a:t>K-Nearest Neighbors (KNN) is a non-parametric, instance-based, and </a:t>
            </a:r>
            <a:r>
              <a:rPr lang="en" sz="1200" b="1" dirty="0">
                <a:solidFill>
                  <a:srgbClr val="D1D5DB"/>
                </a:solidFill>
                <a:latin typeface="Quantico"/>
                <a:ea typeface="Quantico"/>
                <a:cs typeface="Quantico"/>
                <a:sym typeface="Quantico"/>
              </a:rPr>
              <a:t>supervised machine learning algorithm used for classification and regression problems. </a:t>
            </a:r>
            <a:r>
              <a:rPr lang="en" sz="1200" dirty="0">
                <a:solidFill>
                  <a:srgbClr val="D1D5DB"/>
                </a:solidFill>
                <a:latin typeface="Quantico"/>
                <a:ea typeface="Quantico"/>
                <a:cs typeface="Quantico"/>
                <a:sym typeface="Quantico"/>
              </a:rPr>
              <a:t>It works (e.g., distance functions). An object is classified by a majority vote of its neighbors, with the object being assigned to the class most common amongst its k nearest neighbors.</a:t>
            </a:r>
            <a:endParaRPr sz="1200" dirty="0">
              <a:solidFill>
                <a:srgbClr val="D1D5DB"/>
              </a:solidFill>
              <a:latin typeface="Quantico"/>
              <a:ea typeface="Quantico"/>
              <a:cs typeface="Quantico"/>
              <a:sym typeface="Quantico"/>
            </a:endParaRPr>
          </a:p>
          <a:p>
            <a:pPr marL="0" lvl="0" indent="0" algn="l" rtl="0">
              <a:lnSpc>
                <a:spcPct val="115000"/>
              </a:lnSpc>
              <a:spcBef>
                <a:spcPts val="1500"/>
              </a:spcBef>
              <a:spcAft>
                <a:spcPts val="0"/>
              </a:spcAft>
              <a:buNone/>
            </a:pPr>
            <a:r>
              <a:rPr lang="en" sz="1200" dirty="0">
                <a:solidFill>
                  <a:srgbClr val="D1D5DB"/>
                </a:solidFill>
                <a:latin typeface="Quantico"/>
                <a:ea typeface="Quantico"/>
                <a:cs typeface="Quantico"/>
                <a:sym typeface="Quantico"/>
              </a:rPr>
              <a:t>For example, a KNN model could be used to classify a new customer as a high-value or low-value customer based on their spending habits and demographics. The model would be trained on a dataset of customers and their corresponding labels (high-value or low-value), and use the spending habits and demographics of the customers as features to classify new customers. The number of nearest neighbors (k) that are used to make the classification decision can be specified by the user and adjusted as needed.</a:t>
            </a:r>
            <a:endParaRPr sz="1200" dirty="0">
              <a:solidFill>
                <a:srgbClr val="D1D5DB"/>
              </a:solidFill>
              <a:latin typeface="Quantico"/>
              <a:ea typeface="Quantico"/>
              <a:cs typeface="Quantico"/>
              <a:sym typeface="Quantico"/>
            </a:endParaRPr>
          </a:p>
          <a:p>
            <a:pPr marL="457200" lvl="0" indent="0" algn="just" rtl="0">
              <a:spcBef>
                <a:spcPts val="600"/>
              </a:spcBef>
              <a:spcAft>
                <a:spcPts val="0"/>
              </a:spcAft>
              <a:buNone/>
            </a:pPr>
            <a:endParaRPr sz="1200" dirty="0">
              <a:solidFill>
                <a:srgbClr val="D1D5DB"/>
              </a:solidFill>
              <a:latin typeface="Quantico"/>
              <a:ea typeface="Quantico"/>
              <a:cs typeface="Quantico"/>
              <a:sym typeface="Quantico"/>
            </a:endParaRPr>
          </a:p>
        </p:txBody>
      </p:sp>
      <p:sp>
        <p:nvSpPr>
          <p:cNvPr id="241" name="Google Shape;241;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975250" y="1065275"/>
            <a:ext cx="79290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3.8. Naive Bayes Classifier</a:t>
            </a:r>
            <a:endParaRPr/>
          </a:p>
        </p:txBody>
      </p:sp>
      <p:sp>
        <p:nvSpPr>
          <p:cNvPr id="247" name="Google Shape;247;p35"/>
          <p:cNvSpPr txBox="1">
            <a:spLocks noGrp="1"/>
          </p:cNvSpPr>
          <p:nvPr>
            <p:ph type="body" idx="1"/>
          </p:nvPr>
        </p:nvSpPr>
        <p:spPr>
          <a:xfrm>
            <a:off x="975250" y="1575125"/>
            <a:ext cx="7251600" cy="27027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1200" dirty="0">
                <a:solidFill>
                  <a:srgbClr val="D1D5DB"/>
                </a:solidFill>
                <a:latin typeface="Quantico"/>
                <a:ea typeface="Quantico"/>
                <a:cs typeface="Quantico"/>
                <a:sym typeface="Quantico"/>
              </a:rPr>
              <a:t>Naive Bayes is a </a:t>
            </a:r>
            <a:r>
              <a:rPr lang="en" sz="1200" b="1" dirty="0">
                <a:solidFill>
                  <a:srgbClr val="D1D5DB"/>
                </a:solidFill>
                <a:latin typeface="Quantico"/>
                <a:ea typeface="Quantico"/>
                <a:cs typeface="Quantico"/>
                <a:sym typeface="Quantico"/>
              </a:rPr>
              <a:t>probabilistic algorithm </a:t>
            </a:r>
            <a:r>
              <a:rPr lang="en" sz="1200" dirty="0">
                <a:solidFill>
                  <a:srgbClr val="D1D5DB"/>
                </a:solidFill>
                <a:latin typeface="Quantico"/>
                <a:ea typeface="Quantico"/>
                <a:cs typeface="Quantico"/>
                <a:sym typeface="Quantico"/>
              </a:rPr>
              <a:t>based on Bayes' theorem that is used for classification problems. It makes the assumption that the features in the dataset are independent of each other, which is called the "naive" assumption. It predicts the class of a new sample by applying Bayes' theorem with the "naive" assumption of independence.</a:t>
            </a:r>
            <a:endParaRPr sz="1200" dirty="0">
              <a:solidFill>
                <a:srgbClr val="D1D5DB"/>
              </a:solidFill>
              <a:latin typeface="Quantico"/>
              <a:ea typeface="Quantico"/>
              <a:cs typeface="Quantico"/>
              <a:sym typeface="Quantico"/>
            </a:endParaRPr>
          </a:p>
          <a:p>
            <a:pPr marL="0" lvl="0" indent="0" algn="l" rtl="0">
              <a:lnSpc>
                <a:spcPct val="115000"/>
              </a:lnSpc>
              <a:spcBef>
                <a:spcPts val="1500"/>
              </a:spcBef>
              <a:spcAft>
                <a:spcPts val="0"/>
              </a:spcAft>
              <a:buNone/>
            </a:pPr>
            <a:r>
              <a:rPr lang="en" sz="1200" dirty="0">
                <a:solidFill>
                  <a:srgbClr val="D1D5DB"/>
                </a:solidFill>
                <a:latin typeface="Quantico"/>
                <a:ea typeface="Quantico"/>
                <a:cs typeface="Quantico"/>
                <a:sym typeface="Quantico"/>
              </a:rPr>
              <a:t>For example, a Naive Bayes algorithm could be used to classify an email as spam or not spam. The algorithm would be trained on a dataset of emails and their corresponding labels (spam or not spam) and use the words in the emails as features. The algorithm would then use Bayes' theorem with the assumption that the words in the email are independent of each other to classify a new email as spam or not spam.</a:t>
            </a:r>
            <a:endParaRPr sz="1200" dirty="0">
              <a:solidFill>
                <a:srgbClr val="D1D5DB"/>
              </a:solidFill>
              <a:latin typeface="Quantico"/>
              <a:ea typeface="Quantico"/>
              <a:cs typeface="Quantico"/>
              <a:sym typeface="Quantico"/>
            </a:endParaRPr>
          </a:p>
          <a:p>
            <a:pPr marL="0" lvl="0" indent="0" algn="l" rtl="0">
              <a:lnSpc>
                <a:spcPct val="115000"/>
              </a:lnSpc>
              <a:spcBef>
                <a:spcPts val="1500"/>
              </a:spcBef>
              <a:spcAft>
                <a:spcPts val="0"/>
              </a:spcAft>
              <a:buNone/>
            </a:pPr>
            <a:endParaRPr sz="1200" dirty="0">
              <a:solidFill>
                <a:srgbClr val="D1D5DB"/>
              </a:solidFill>
              <a:latin typeface="Quantico"/>
              <a:ea typeface="Quantico"/>
              <a:cs typeface="Quantico"/>
              <a:sym typeface="Quantico"/>
            </a:endParaRPr>
          </a:p>
          <a:p>
            <a:pPr marL="457200" lvl="0" indent="0" algn="just" rtl="0">
              <a:spcBef>
                <a:spcPts val="600"/>
              </a:spcBef>
              <a:spcAft>
                <a:spcPts val="0"/>
              </a:spcAft>
              <a:buNone/>
            </a:pPr>
            <a:endParaRPr sz="1200" dirty="0">
              <a:solidFill>
                <a:srgbClr val="D1D5DB"/>
              </a:solidFill>
              <a:latin typeface="Quantico"/>
              <a:ea typeface="Quantico"/>
              <a:cs typeface="Quantico"/>
              <a:sym typeface="Quantico"/>
            </a:endParaRPr>
          </a:p>
        </p:txBody>
      </p:sp>
      <p:sp>
        <p:nvSpPr>
          <p:cNvPr id="248" name="Google Shape;248;p3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idx="4294967295"/>
          </p:nvPr>
        </p:nvSpPr>
        <p:spPr>
          <a:xfrm>
            <a:off x="3265400" y="1394150"/>
            <a:ext cx="4852800" cy="1200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600">
                <a:solidFill>
                  <a:schemeClr val="accent4"/>
                </a:solidFill>
              </a:rPr>
              <a:t>Hello!</a:t>
            </a:r>
            <a:endParaRPr sz="9600">
              <a:solidFill>
                <a:schemeClr val="accent4"/>
              </a:solidFill>
            </a:endParaRPr>
          </a:p>
        </p:txBody>
      </p:sp>
      <p:sp>
        <p:nvSpPr>
          <p:cNvPr id="92" name="Google Shape;92;p14"/>
          <p:cNvSpPr txBox="1">
            <a:spLocks noGrp="1"/>
          </p:cNvSpPr>
          <p:nvPr>
            <p:ph type="subTitle" idx="4294967295"/>
          </p:nvPr>
        </p:nvSpPr>
        <p:spPr>
          <a:xfrm>
            <a:off x="3265400" y="2548755"/>
            <a:ext cx="4852800" cy="2178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a:solidFill>
                  <a:schemeClr val="dk1"/>
                </a:solidFill>
                <a:latin typeface="Titillium Web"/>
                <a:ea typeface="Titillium Web"/>
                <a:cs typeface="Titillium Web"/>
                <a:sym typeface="Titillium Web"/>
              </a:rPr>
              <a:t>I am Sweta Chopdar and I will be presenting alongside Sahil Sharma.</a:t>
            </a:r>
            <a:endParaRPr sz="1800" b="1">
              <a:solidFill>
                <a:schemeClr val="dk1"/>
              </a:solidFill>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 sz="1800">
                <a:solidFill>
                  <a:schemeClr val="dk1"/>
                </a:solidFill>
              </a:rPr>
              <a:t>We both are </a:t>
            </a:r>
            <a:r>
              <a:rPr lang="en" sz="1800" b="1">
                <a:solidFill>
                  <a:schemeClr val="dk1"/>
                </a:solidFill>
                <a:latin typeface="Titillium Web"/>
                <a:ea typeface="Titillium Web"/>
                <a:cs typeface="Titillium Web"/>
                <a:sym typeface="Titillium Web"/>
              </a:rPr>
              <a:t>final year</a:t>
            </a:r>
            <a:r>
              <a:rPr lang="en" sz="1800">
                <a:solidFill>
                  <a:schemeClr val="dk1"/>
                </a:solidFill>
              </a:rPr>
              <a:t> students of </a:t>
            </a:r>
            <a:r>
              <a:rPr lang="en" sz="1800" b="1">
                <a:solidFill>
                  <a:schemeClr val="dk1"/>
                </a:solidFill>
                <a:latin typeface="Titillium Web"/>
                <a:ea typeface="Titillium Web"/>
                <a:cs typeface="Titillium Web"/>
                <a:sym typeface="Titillium Web"/>
              </a:rPr>
              <a:t>Computer Science </a:t>
            </a:r>
            <a:r>
              <a:rPr lang="en" sz="1800">
                <a:solidFill>
                  <a:schemeClr val="dk1"/>
                </a:solidFill>
              </a:rPr>
              <a:t>department, SUIIT.</a:t>
            </a:r>
            <a:endParaRPr sz="1800">
              <a:solidFill>
                <a:schemeClr val="dk1"/>
              </a:solidFill>
            </a:endParaRPr>
          </a:p>
          <a:p>
            <a:pPr marL="0" lvl="0" indent="0" algn="l" rtl="0">
              <a:spcBef>
                <a:spcPts val="600"/>
              </a:spcBef>
              <a:spcAft>
                <a:spcPts val="0"/>
              </a:spcAft>
              <a:buClr>
                <a:schemeClr val="dk1"/>
              </a:buClr>
              <a:buSzPts val="1100"/>
              <a:buFont typeface="Arial"/>
              <a:buNone/>
            </a:pPr>
            <a:r>
              <a:rPr lang="en" sz="1800">
                <a:solidFill>
                  <a:schemeClr val="dk1"/>
                </a:solidFill>
              </a:rPr>
              <a:t>19BTCSE73</a:t>
            </a:r>
            <a:endParaRPr sz="1800">
              <a:solidFill>
                <a:schemeClr val="dk1"/>
              </a:solidFill>
            </a:endParaRPr>
          </a:p>
          <a:p>
            <a:pPr marL="0" lvl="0" indent="0" algn="l" rtl="0">
              <a:spcBef>
                <a:spcPts val="600"/>
              </a:spcBef>
              <a:spcAft>
                <a:spcPts val="0"/>
              </a:spcAft>
              <a:buClr>
                <a:schemeClr val="dk1"/>
              </a:buClr>
              <a:buSzPts val="1100"/>
              <a:buFont typeface="Arial"/>
              <a:buNone/>
            </a:pPr>
            <a:r>
              <a:rPr lang="en" sz="1800">
                <a:solidFill>
                  <a:schemeClr val="dk1"/>
                </a:solidFill>
              </a:rPr>
              <a:t>19BTCSE69</a:t>
            </a:r>
            <a:endParaRPr sz="1800">
              <a:solidFill>
                <a:schemeClr val="dk1"/>
              </a:solidFill>
            </a:endParaRPr>
          </a:p>
        </p:txBody>
      </p:sp>
      <p:sp>
        <p:nvSpPr>
          <p:cNvPr id="93" name="Google Shape;93;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3"/>
                </a:solidFill>
              </a:rPr>
              <a:t>2</a:t>
            </a:fld>
            <a:endParaRPr>
              <a:solidFill>
                <a:schemeClr val="accent3"/>
              </a:solidFill>
            </a:endParaRPr>
          </a:p>
        </p:txBody>
      </p:sp>
      <p:cxnSp>
        <p:nvCxnSpPr>
          <p:cNvPr id="94" name="Google Shape;94;p14"/>
          <p:cNvCxnSpPr/>
          <p:nvPr/>
        </p:nvCxnSpPr>
        <p:spPr>
          <a:xfrm>
            <a:off x="0" y="2571750"/>
            <a:ext cx="1144800" cy="0"/>
          </a:xfrm>
          <a:prstGeom prst="straightConnector1">
            <a:avLst/>
          </a:prstGeom>
          <a:noFill/>
          <a:ln w="9525" cap="flat" cmpd="sng">
            <a:solidFill>
              <a:schemeClr val="accent4"/>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6"/>
          <p:cNvSpPr txBox="1">
            <a:spLocks noGrp="1"/>
          </p:cNvSpPr>
          <p:nvPr>
            <p:ph type="title"/>
          </p:nvPr>
        </p:nvSpPr>
        <p:spPr>
          <a:xfrm>
            <a:off x="975250" y="1065275"/>
            <a:ext cx="79290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4. Evaluation Metrics</a:t>
            </a:r>
            <a:endParaRPr/>
          </a:p>
        </p:txBody>
      </p:sp>
      <p:sp>
        <p:nvSpPr>
          <p:cNvPr id="254" name="Google Shape;254;p36"/>
          <p:cNvSpPr txBox="1">
            <a:spLocks noGrp="1"/>
          </p:cNvSpPr>
          <p:nvPr>
            <p:ph type="body" idx="1"/>
          </p:nvPr>
        </p:nvSpPr>
        <p:spPr>
          <a:xfrm>
            <a:off x="975250" y="1575125"/>
            <a:ext cx="7251600" cy="3568500"/>
          </a:xfrm>
          <a:prstGeom prst="rect">
            <a:avLst/>
          </a:prstGeom>
        </p:spPr>
        <p:txBody>
          <a:bodyPr spcFirstLastPara="1" wrap="square" lIns="0" tIns="0" rIns="0" bIns="0" anchor="t" anchorCtr="0">
            <a:noAutofit/>
          </a:bodyPr>
          <a:lstStyle/>
          <a:p>
            <a:pPr marL="0" lvl="0" indent="0" algn="l" rtl="0">
              <a:lnSpc>
                <a:spcPct val="115000"/>
              </a:lnSpc>
              <a:spcBef>
                <a:spcPts val="1500"/>
              </a:spcBef>
              <a:spcAft>
                <a:spcPts val="0"/>
              </a:spcAft>
              <a:buNone/>
            </a:pPr>
            <a:r>
              <a:rPr lang="en" sz="1200" dirty="0">
                <a:solidFill>
                  <a:srgbClr val="D1D5DB"/>
                </a:solidFill>
                <a:latin typeface="Quantico"/>
                <a:ea typeface="Quantico"/>
                <a:cs typeface="Quantico"/>
                <a:sym typeface="Quantico"/>
              </a:rPr>
              <a:t>To evaluate the performance of the various model, we used several evaluation metrics. These metrics include:</a:t>
            </a:r>
            <a:endParaRPr sz="1200" dirty="0">
              <a:solidFill>
                <a:srgbClr val="D1D5DB"/>
              </a:solidFill>
              <a:latin typeface="Quantico"/>
              <a:ea typeface="Quantico"/>
              <a:cs typeface="Quantico"/>
              <a:sym typeface="Quantico"/>
            </a:endParaRPr>
          </a:p>
          <a:p>
            <a:pPr marL="457200" lvl="0" indent="-304800" algn="l" rtl="0">
              <a:lnSpc>
                <a:spcPct val="115000"/>
              </a:lnSpc>
              <a:spcBef>
                <a:spcPts val="2900"/>
              </a:spcBef>
              <a:spcAft>
                <a:spcPts val="0"/>
              </a:spcAft>
              <a:buClr>
                <a:srgbClr val="D1D5DB"/>
              </a:buClr>
              <a:buSzPts val="1200"/>
              <a:buFont typeface="Quantico"/>
              <a:buChar char="●"/>
            </a:pPr>
            <a:r>
              <a:rPr lang="en" sz="1200" b="1" dirty="0">
                <a:solidFill>
                  <a:srgbClr val="D1D5DB"/>
                </a:solidFill>
                <a:latin typeface="Quantico"/>
                <a:ea typeface="Quantico"/>
                <a:cs typeface="Quantico"/>
                <a:sym typeface="Quantico"/>
              </a:rPr>
              <a:t>Accuracy:</a:t>
            </a:r>
            <a:r>
              <a:rPr lang="en" sz="1200" dirty="0">
                <a:solidFill>
                  <a:srgbClr val="D1D5DB"/>
                </a:solidFill>
                <a:latin typeface="Quantico"/>
                <a:ea typeface="Quantico"/>
                <a:cs typeface="Quantico"/>
                <a:sym typeface="Quantico"/>
              </a:rPr>
              <a:t> the proportion of correctly classified instances. It is the number of correct predictions divided by the total number of predictions.</a:t>
            </a:r>
            <a:endParaRPr sz="1200" dirty="0">
              <a:solidFill>
                <a:srgbClr val="D1D5DB"/>
              </a:solidFill>
              <a:latin typeface="Quantico"/>
              <a:ea typeface="Quantico"/>
              <a:cs typeface="Quantico"/>
              <a:sym typeface="Quantico"/>
            </a:endParaRPr>
          </a:p>
          <a:p>
            <a:pPr marL="457200" lvl="0" indent="-304800" algn="l" rtl="0">
              <a:lnSpc>
                <a:spcPct val="115000"/>
              </a:lnSpc>
              <a:spcBef>
                <a:spcPts val="0"/>
              </a:spcBef>
              <a:spcAft>
                <a:spcPts val="0"/>
              </a:spcAft>
              <a:buClr>
                <a:srgbClr val="D1D5DB"/>
              </a:buClr>
              <a:buSzPts val="1200"/>
              <a:buFont typeface="Quantico"/>
              <a:buChar char="●"/>
            </a:pPr>
            <a:r>
              <a:rPr lang="en" sz="1200" b="1" dirty="0">
                <a:solidFill>
                  <a:srgbClr val="D1D5DB"/>
                </a:solidFill>
                <a:latin typeface="Quantico"/>
                <a:ea typeface="Quantico"/>
                <a:cs typeface="Quantico"/>
                <a:sym typeface="Quantico"/>
              </a:rPr>
              <a:t>Sensitivity (True Positive Rate):</a:t>
            </a:r>
            <a:r>
              <a:rPr lang="en" sz="1200" dirty="0">
                <a:solidFill>
                  <a:srgbClr val="D1D5DB"/>
                </a:solidFill>
                <a:latin typeface="Quantico"/>
                <a:ea typeface="Quantico"/>
                <a:cs typeface="Quantico"/>
                <a:sym typeface="Quantico"/>
              </a:rPr>
              <a:t> the proportion of actual positive cases that were correctly identified.</a:t>
            </a:r>
            <a:endParaRPr sz="1200" dirty="0">
              <a:solidFill>
                <a:srgbClr val="D1D5DB"/>
              </a:solidFill>
              <a:latin typeface="Quantico"/>
              <a:ea typeface="Quantico"/>
              <a:cs typeface="Quantico"/>
              <a:sym typeface="Quantico"/>
            </a:endParaRPr>
          </a:p>
          <a:p>
            <a:pPr marL="457200" lvl="0" indent="-304800" algn="l" rtl="0">
              <a:lnSpc>
                <a:spcPct val="115000"/>
              </a:lnSpc>
              <a:spcBef>
                <a:spcPts val="0"/>
              </a:spcBef>
              <a:spcAft>
                <a:spcPts val="0"/>
              </a:spcAft>
              <a:buClr>
                <a:srgbClr val="D1D5DB"/>
              </a:buClr>
              <a:buSzPts val="1200"/>
              <a:buFont typeface="Quantico"/>
              <a:buChar char="●"/>
            </a:pPr>
            <a:r>
              <a:rPr lang="en" sz="1200" b="1" dirty="0">
                <a:solidFill>
                  <a:srgbClr val="D1D5DB"/>
                </a:solidFill>
                <a:latin typeface="Quantico"/>
                <a:ea typeface="Quantico"/>
                <a:cs typeface="Quantico"/>
                <a:sym typeface="Quantico"/>
              </a:rPr>
              <a:t>Specificity (True Negative Rate):</a:t>
            </a:r>
            <a:r>
              <a:rPr lang="en" sz="1200" dirty="0">
                <a:solidFill>
                  <a:srgbClr val="D1D5DB"/>
                </a:solidFill>
                <a:latin typeface="Quantico"/>
                <a:ea typeface="Quantico"/>
                <a:cs typeface="Quantico"/>
                <a:sym typeface="Quantico"/>
              </a:rPr>
              <a:t> the proportion of actual negative cases that were correctly identified.</a:t>
            </a:r>
            <a:endParaRPr sz="1200" dirty="0">
              <a:solidFill>
                <a:srgbClr val="D1D5DB"/>
              </a:solidFill>
              <a:latin typeface="Quantico"/>
              <a:ea typeface="Quantico"/>
              <a:cs typeface="Quantico"/>
              <a:sym typeface="Quantico"/>
            </a:endParaRPr>
          </a:p>
          <a:p>
            <a:pPr marL="457200" lvl="0" indent="-304800" algn="l" rtl="0">
              <a:lnSpc>
                <a:spcPct val="115000"/>
              </a:lnSpc>
              <a:spcBef>
                <a:spcPts val="0"/>
              </a:spcBef>
              <a:spcAft>
                <a:spcPts val="0"/>
              </a:spcAft>
              <a:buClr>
                <a:srgbClr val="D1D5DB"/>
              </a:buClr>
              <a:buSzPts val="1200"/>
              <a:buFont typeface="Quantico"/>
              <a:buChar char="●"/>
            </a:pPr>
            <a:r>
              <a:rPr lang="en" sz="1200" b="1" dirty="0">
                <a:solidFill>
                  <a:srgbClr val="D1D5DB"/>
                </a:solidFill>
                <a:latin typeface="Quantico"/>
                <a:ea typeface="Quantico"/>
                <a:cs typeface="Quantico"/>
                <a:sym typeface="Quantico"/>
              </a:rPr>
              <a:t>Precision (Positive Predictive Value):</a:t>
            </a:r>
            <a:r>
              <a:rPr lang="en" sz="1200" dirty="0">
                <a:solidFill>
                  <a:srgbClr val="D1D5DB"/>
                </a:solidFill>
                <a:latin typeface="Quantico"/>
                <a:ea typeface="Quantico"/>
                <a:cs typeface="Quantico"/>
                <a:sym typeface="Quantico"/>
              </a:rPr>
              <a:t> the proportion of predicted positive cases that were actually positive.</a:t>
            </a:r>
            <a:endParaRPr sz="1200" dirty="0">
              <a:solidFill>
                <a:srgbClr val="D1D5DB"/>
              </a:solidFill>
              <a:latin typeface="Quantico"/>
              <a:ea typeface="Quantico"/>
              <a:cs typeface="Quantico"/>
              <a:sym typeface="Quantico"/>
            </a:endParaRPr>
          </a:p>
          <a:p>
            <a:pPr marL="457200" lvl="0" indent="-304800" algn="l" rtl="0">
              <a:lnSpc>
                <a:spcPct val="115000"/>
              </a:lnSpc>
              <a:spcBef>
                <a:spcPts val="0"/>
              </a:spcBef>
              <a:spcAft>
                <a:spcPts val="0"/>
              </a:spcAft>
              <a:buClr>
                <a:srgbClr val="D1D5DB"/>
              </a:buClr>
              <a:buSzPts val="1200"/>
              <a:buFont typeface="Quantico"/>
              <a:buChar char="●"/>
            </a:pPr>
            <a:r>
              <a:rPr lang="en" sz="1200" b="1" dirty="0">
                <a:solidFill>
                  <a:srgbClr val="D1D5DB"/>
                </a:solidFill>
                <a:latin typeface="Quantico"/>
                <a:ea typeface="Quantico"/>
                <a:cs typeface="Quantico"/>
                <a:sym typeface="Quantico"/>
              </a:rPr>
              <a:t>F1-Score:</a:t>
            </a:r>
            <a:r>
              <a:rPr lang="en" sz="1200" dirty="0">
                <a:solidFill>
                  <a:srgbClr val="D1D5DB"/>
                </a:solidFill>
                <a:latin typeface="Quantico"/>
                <a:ea typeface="Quantico"/>
                <a:cs typeface="Quantico"/>
                <a:sym typeface="Quantico"/>
              </a:rPr>
              <a:t> the harmonic mean of precision and recall.</a:t>
            </a:r>
            <a:endParaRPr sz="1200" dirty="0">
              <a:solidFill>
                <a:srgbClr val="D1D5DB"/>
              </a:solidFill>
              <a:latin typeface="Quantico"/>
              <a:ea typeface="Quantico"/>
              <a:cs typeface="Quantico"/>
              <a:sym typeface="Quantico"/>
            </a:endParaRPr>
          </a:p>
          <a:p>
            <a:pPr marL="457200" lvl="0" indent="-304800" algn="l" rtl="0">
              <a:lnSpc>
                <a:spcPct val="115000"/>
              </a:lnSpc>
              <a:spcBef>
                <a:spcPts val="0"/>
              </a:spcBef>
              <a:spcAft>
                <a:spcPts val="0"/>
              </a:spcAft>
              <a:buClr>
                <a:srgbClr val="D1D5DB"/>
              </a:buClr>
              <a:buSzPts val="1200"/>
              <a:buFont typeface="Quantico"/>
              <a:buChar char="●"/>
            </a:pPr>
            <a:r>
              <a:rPr lang="en" sz="1200" b="1" dirty="0">
                <a:solidFill>
                  <a:srgbClr val="D1D5DB"/>
                </a:solidFill>
                <a:latin typeface="Quantico"/>
                <a:ea typeface="Quantico"/>
                <a:cs typeface="Quantico"/>
                <a:sym typeface="Quantico"/>
              </a:rPr>
              <a:t>AUC (Area Under the ROC Curve):</a:t>
            </a:r>
            <a:r>
              <a:rPr lang="en" sz="1200" dirty="0">
                <a:solidFill>
                  <a:srgbClr val="D1D5DB"/>
                </a:solidFill>
                <a:latin typeface="Quantico"/>
                <a:ea typeface="Quantico"/>
                <a:cs typeface="Quantico"/>
                <a:sym typeface="Quantico"/>
              </a:rPr>
              <a:t> a measure of the model's ability to distinguish between positive and negative cases.</a:t>
            </a:r>
            <a:endParaRPr sz="1200" dirty="0">
              <a:solidFill>
                <a:srgbClr val="D1D5DB"/>
              </a:solidFill>
              <a:latin typeface="Quantico"/>
              <a:ea typeface="Quantico"/>
              <a:cs typeface="Quantico"/>
              <a:sym typeface="Quantico"/>
            </a:endParaRPr>
          </a:p>
          <a:p>
            <a:pPr marL="457200" lvl="0" indent="0" algn="just" rtl="0">
              <a:spcBef>
                <a:spcPts val="2900"/>
              </a:spcBef>
              <a:spcAft>
                <a:spcPts val="0"/>
              </a:spcAft>
              <a:buNone/>
            </a:pPr>
            <a:endParaRPr sz="1200" dirty="0">
              <a:solidFill>
                <a:srgbClr val="D1D5DB"/>
              </a:solidFill>
              <a:latin typeface="Quantico"/>
              <a:ea typeface="Quantico"/>
              <a:cs typeface="Quantico"/>
              <a:sym typeface="Quantico"/>
            </a:endParaRPr>
          </a:p>
        </p:txBody>
      </p:sp>
      <p:sp>
        <p:nvSpPr>
          <p:cNvPr id="255" name="Google Shape;255;p3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8000">
              <a:schemeClr val="accent2"/>
            </a:gs>
            <a:gs pos="100000">
              <a:schemeClr val="accent1"/>
            </a:gs>
          </a:gsLst>
          <a:path path="circle">
            <a:fillToRect r="100000" b="100000"/>
          </a:path>
          <a:tileRect l="-100000" t="-100000"/>
        </a:gradFill>
        <a:effectLst/>
      </p:bgPr>
    </p:bg>
    <p:spTree>
      <p:nvGrpSpPr>
        <p:cNvPr id="1" name="Shape 259"/>
        <p:cNvGrpSpPr/>
        <p:nvPr/>
      </p:nvGrpSpPr>
      <p:grpSpPr>
        <a:xfrm>
          <a:off x="0" y="0"/>
          <a:ext cx="0" cy="0"/>
          <a:chOff x="0" y="0"/>
          <a:chExt cx="0" cy="0"/>
        </a:xfrm>
      </p:grpSpPr>
      <p:sp>
        <p:nvSpPr>
          <p:cNvPr id="260" name="Google Shape;260;p37"/>
          <p:cNvSpPr txBox="1">
            <a:spLocks noGrp="1"/>
          </p:cNvSpPr>
          <p:nvPr>
            <p:ph type="ctrTitle" idx="4294967295"/>
          </p:nvPr>
        </p:nvSpPr>
        <p:spPr>
          <a:xfrm>
            <a:off x="685800" y="2116750"/>
            <a:ext cx="3953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a:solidFill>
                  <a:schemeClr val="lt2"/>
                </a:solidFill>
              </a:rPr>
              <a:t>Result</a:t>
            </a:r>
            <a:endParaRPr sz="6000">
              <a:solidFill>
                <a:schemeClr val="lt2"/>
              </a:solidFill>
            </a:endParaRPr>
          </a:p>
        </p:txBody>
      </p:sp>
      <p:grpSp>
        <p:nvGrpSpPr>
          <p:cNvPr id="261" name="Google Shape;261;p37"/>
          <p:cNvGrpSpPr/>
          <p:nvPr/>
        </p:nvGrpSpPr>
        <p:grpSpPr>
          <a:xfrm>
            <a:off x="4969177" y="651616"/>
            <a:ext cx="2394503" cy="2394487"/>
            <a:chOff x="6643075" y="3664250"/>
            <a:chExt cx="407950" cy="407975"/>
          </a:xfrm>
        </p:grpSpPr>
        <p:sp>
          <p:nvSpPr>
            <p:cNvPr id="262" name="Google Shape;262;p3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7"/>
          <p:cNvGrpSpPr/>
          <p:nvPr/>
        </p:nvGrpSpPr>
        <p:grpSpPr>
          <a:xfrm rot="-587459">
            <a:off x="4828848" y="3357972"/>
            <a:ext cx="984473" cy="984417"/>
            <a:chOff x="576250" y="4319400"/>
            <a:chExt cx="442075" cy="442050"/>
          </a:xfrm>
        </p:grpSpPr>
        <p:sp>
          <p:nvSpPr>
            <p:cNvPr id="265" name="Google Shape;265;p3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37"/>
          <p:cNvSpPr/>
          <p:nvPr/>
        </p:nvSpPr>
        <p:spPr>
          <a:xfrm>
            <a:off x="4396587" y="1204605"/>
            <a:ext cx="374278" cy="35737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rot="2697416">
            <a:off x="6863000" y="3034227"/>
            <a:ext cx="568178" cy="5425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a:off x="7312483" y="2724518"/>
            <a:ext cx="227572" cy="21740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rot="1280228">
            <a:off x="4137279" y="1977773"/>
            <a:ext cx="227539" cy="21739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8"/>
          <p:cNvSpPr txBox="1">
            <a:spLocks noGrp="1"/>
          </p:cNvSpPr>
          <p:nvPr>
            <p:ph type="title"/>
          </p:nvPr>
        </p:nvSpPr>
        <p:spPr>
          <a:xfrm>
            <a:off x="918840" y="-270827"/>
            <a:ext cx="3025200" cy="2674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Logistic Regression </a:t>
            </a:r>
            <a:endParaRPr dirty="0"/>
          </a:p>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86.35%</a:t>
            </a:r>
            <a:endParaRPr dirty="0"/>
          </a:p>
        </p:txBody>
      </p:sp>
      <p:sp>
        <p:nvSpPr>
          <p:cNvPr id="279" name="Google Shape;279;p3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280" name="Google Shape;280;p38"/>
          <p:cNvPicPr preferRelativeResize="0"/>
          <p:nvPr/>
        </p:nvPicPr>
        <p:blipFill>
          <a:blip r:embed="rId3">
            <a:alphaModFix/>
          </a:blip>
          <a:stretch>
            <a:fillRect/>
          </a:stretch>
        </p:blipFill>
        <p:spPr>
          <a:xfrm>
            <a:off x="4056004" y="136135"/>
            <a:ext cx="4729102" cy="3260842"/>
          </a:xfrm>
          <a:prstGeom prst="rect">
            <a:avLst/>
          </a:prstGeom>
          <a:noFill/>
          <a:ln>
            <a:noFill/>
          </a:ln>
        </p:spPr>
      </p:pic>
      <p:sp>
        <p:nvSpPr>
          <p:cNvPr id="2" name="TextBox 1">
            <a:extLst>
              <a:ext uri="{FF2B5EF4-FFF2-40B4-BE49-F238E27FC236}">
                <a16:creationId xmlns:a16="http://schemas.microsoft.com/office/drawing/2014/main" id="{15BDD0E0-9B0E-9FC1-0E37-7B2CB0003261}"/>
              </a:ext>
            </a:extLst>
          </p:cNvPr>
          <p:cNvSpPr txBox="1"/>
          <p:nvPr/>
        </p:nvSpPr>
        <p:spPr>
          <a:xfrm>
            <a:off x="5244152" y="3478765"/>
            <a:ext cx="4114800" cy="307777"/>
          </a:xfrm>
          <a:prstGeom prst="rect">
            <a:avLst/>
          </a:prstGeom>
          <a:noFill/>
        </p:spPr>
        <p:txBody>
          <a:bodyPr wrap="square" rtlCol="0">
            <a:spAutoFit/>
          </a:bodyPr>
          <a:lstStyle/>
          <a:p>
            <a:r>
              <a:rPr lang="en-IN" dirty="0">
                <a:solidFill>
                  <a:schemeClr val="bg1"/>
                </a:solidFill>
              </a:rPr>
              <a:t>Figure 4: Confusion Matrix</a:t>
            </a:r>
          </a:p>
        </p:txBody>
      </p:sp>
      <p:sp>
        <p:nvSpPr>
          <p:cNvPr id="3" name="TextBox 2">
            <a:extLst>
              <a:ext uri="{FF2B5EF4-FFF2-40B4-BE49-F238E27FC236}">
                <a16:creationId xmlns:a16="http://schemas.microsoft.com/office/drawing/2014/main" id="{563F7CF0-F978-FF33-0578-5CBC3ADD22C2}"/>
              </a:ext>
            </a:extLst>
          </p:cNvPr>
          <p:cNvSpPr txBox="1"/>
          <p:nvPr/>
        </p:nvSpPr>
        <p:spPr>
          <a:xfrm>
            <a:off x="719127" y="1827146"/>
            <a:ext cx="3336877" cy="1384995"/>
          </a:xfrm>
          <a:prstGeom prst="rect">
            <a:avLst/>
          </a:prstGeom>
          <a:noFill/>
        </p:spPr>
        <p:txBody>
          <a:bodyPr wrap="square" rtlCol="0">
            <a:spAutoFit/>
          </a:bodyPr>
          <a:lstStyle/>
          <a:p>
            <a:r>
              <a:rPr lang="en-IN" dirty="0">
                <a:solidFill>
                  <a:schemeClr val="bg1"/>
                </a:solidFill>
              </a:rPr>
              <a:t>Confusion Matrix: </a:t>
            </a:r>
            <a:r>
              <a:rPr lang="en-US" b="0" i="0" dirty="0">
                <a:solidFill>
                  <a:schemeClr val="bg1"/>
                </a:solidFill>
                <a:effectLst/>
                <a:latin typeface="source-serif-pro"/>
              </a:rPr>
              <a:t>Well, it is a performance measurement for machine learning classification problem where output can be two or more classes. It is a table with 4 different combinations of predicted and actual values.</a:t>
            </a:r>
            <a:endParaRPr lang="en-IN" dirty="0">
              <a:solidFill>
                <a:schemeClr val="bg1"/>
              </a:solidFill>
            </a:endParaRPr>
          </a:p>
        </p:txBody>
      </p:sp>
      <p:pic>
        <p:nvPicPr>
          <p:cNvPr id="1026" name="Picture 2">
            <a:extLst>
              <a:ext uri="{FF2B5EF4-FFF2-40B4-BE49-F238E27FC236}">
                <a16:creationId xmlns:a16="http://schemas.microsoft.com/office/drawing/2014/main" id="{DC7AA971-B6AB-A5C2-FC23-D39C761E92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268" y="3212141"/>
            <a:ext cx="1989513" cy="14921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FA74B36-F21F-DBE7-B22A-2B63DAA07EFC}"/>
              </a:ext>
            </a:extLst>
          </p:cNvPr>
          <p:cNvSpPr txBox="1"/>
          <p:nvPr/>
        </p:nvSpPr>
        <p:spPr>
          <a:xfrm>
            <a:off x="4056004" y="3923077"/>
            <a:ext cx="3222707" cy="954107"/>
          </a:xfrm>
          <a:prstGeom prst="rect">
            <a:avLst/>
          </a:prstGeom>
          <a:noFill/>
        </p:spPr>
        <p:txBody>
          <a:bodyPr wrap="square" rtlCol="0">
            <a:spAutoFit/>
          </a:bodyPr>
          <a:lstStyle/>
          <a:p>
            <a:r>
              <a:rPr lang="en-IN" dirty="0">
                <a:solidFill>
                  <a:schemeClr val="bg1"/>
                </a:solidFill>
              </a:rPr>
              <a:t>TP: </a:t>
            </a:r>
            <a:r>
              <a:rPr lang="en-US" b="0" i="0" dirty="0">
                <a:solidFill>
                  <a:schemeClr val="bg1"/>
                </a:solidFill>
                <a:effectLst/>
                <a:latin typeface="source-serif-pro"/>
              </a:rPr>
              <a:t>You predicted positive and it’s true.</a:t>
            </a:r>
          </a:p>
          <a:p>
            <a:r>
              <a:rPr lang="en-US" dirty="0">
                <a:solidFill>
                  <a:schemeClr val="bg1"/>
                </a:solidFill>
                <a:latin typeface="source-serif-pro"/>
              </a:rPr>
              <a:t>TN: </a:t>
            </a:r>
            <a:r>
              <a:rPr lang="en-US" b="0" i="0" dirty="0">
                <a:solidFill>
                  <a:schemeClr val="bg1"/>
                </a:solidFill>
                <a:effectLst/>
                <a:latin typeface="source-serif-pro"/>
              </a:rPr>
              <a:t>You predicted negative and it’s true.</a:t>
            </a:r>
          </a:p>
          <a:p>
            <a:r>
              <a:rPr lang="en-US" dirty="0">
                <a:solidFill>
                  <a:schemeClr val="bg1"/>
                </a:solidFill>
                <a:latin typeface="source-serif-pro"/>
              </a:rPr>
              <a:t>FP: </a:t>
            </a:r>
            <a:r>
              <a:rPr lang="en-US" b="0" i="0" dirty="0">
                <a:solidFill>
                  <a:schemeClr val="bg1"/>
                </a:solidFill>
                <a:effectLst/>
                <a:latin typeface="source-serif-pro"/>
              </a:rPr>
              <a:t>You predicted positive and it’s false.</a:t>
            </a:r>
          </a:p>
          <a:p>
            <a:r>
              <a:rPr lang="en-US" dirty="0">
                <a:solidFill>
                  <a:schemeClr val="bg1"/>
                </a:solidFill>
                <a:latin typeface="source-serif-pro"/>
              </a:rPr>
              <a:t>FN: </a:t>
            </a:r>
            <a:r>
              <a:rPr lang="en-US" b="0" i="0" dirty="0">
                <a:solidFill>
                  <a:schemeClr val="bg1"/>
                </a:solidFill>
                <a:effectLst/>
                <a:latin typeface="source-serif-pro"/>
              </a:rPr>
              <a:t>You predicted negative and it’s false.</a:t>
            </a:r>
            <a:endParaRPr lang="en-IN"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975250" y="1065275"/>
            <a:ext cx="34485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Roc Curve &amp; Performance Metrics</a:t>
            </a:r>
            <a:endParaRPr/>
          </a:p>
        </p:txBody>
      </p:sp>
      <p:sp>
        <p:nvSpPr>
          <p:cNvPr id="286" name="Google Shape;286;p3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287" name="Google Shape;287;p39"/>
          <p:cNvPicPr preferRelativeResize="0"/>
          <p:nvPr/>
        </p:nvPicPr>
        <p:blipFill>
          <a:blip r:embed="rId3">
            <a:alphaModFix/>
          </a:blip>
          <a:stretch>
            <a:fillRect/>
          </a:stretch>
        </p:blipFill>
        <p:spPr>
          <a:xfrm>
            <a:off x="3788850" y="239750"/>
            <a:ext cx="5007132" cy="4433901"/>
          </a:xfrm>
          <a:prstGeom prst="rect">
            <a:avLst/>
          </a:prstGeom>
          <a:noFill/>
          <a:ln>
            <a:noFill/>
          </a:ln>
        </p:spPr>
      </p:pic>
      <p:sp>
        <p:nvSpPr>
          <p:cNvPr id="3" name="TextBox 2">
            <a:extLst>
              <a:ext uri="{FF2B5EF4-FFF2-40B4-BE49-F238E27FC236}">
                <a16:creationId xmlns:a16="http://schemas.microsoft.com/office/drawing/2014/main" id="{7D4F4EED-A9B3-92E9-9B82-8CF73A86D437}"/>
              </a:ext>
            </a:extLst>
          </p:cNvPr>
          <p:cNvSpPr txBox="1"/>
          <p:nvPr/>
        </p:nvSpPr>
        <p:spPr>
          <a:xfrm>
            <a:off x="4957549" y="4673651"/>
            <a:ext cx="4114800" cy="307777"/>
          </a:xfrm>
          <a:prstGeom prst="rect">
            <a:avLst/>
          </a:prstGeom>
          <a:noFill/>
        </p:spPr>
        <p:txBody>
          <a:bodyPr wrap="square" rtlCol="0">
            <a:spAutoFit/>
          </a:bodyPr>
          <a:lstStyle/>
          <a:p>
            <a:r>
              <a:rPr lang="en-IN" dirty="0">
                <a:solidFill>
                  <a:schemeClr val="bg1"/>
                </a:solidFill>
              </a:rPr>
              <a:t>Figure 5: Figure of ROC Curve</a:t>
            </a:r>
          </a:p>
        </p:txBody>
      </p:sp>
      <p:sp>
        <p:nvSpPr>
          <p:cNvPr id="4" name="TextBox 3">
            <a:extLst>
              <a:ext uri="{FF2B5EF4-FFF2-40B4-BE49-F238E27FC236}">
                <a16:creationId xmlns:a16="http://schemas.microsoft.com/office/drawing/2014/main" id="{01202E60-306C-6EC7-DC07-A7D46977F719}"/>
              </a:ext>
            </a:extLst>
          </p:cNvPr>
          <p:cNvSpPr txBox="1"/>
          <p:nvPr/>
        </p:nvSpPr>
        <p:spPr>
          <a:xfrm>
            <a:off x="655092" y="2284400"/>
            <a:ext cx="2743200" cy="954107"/>
          </a:xfrm>
          <a:prstGeom prst="rect">
            <a:avLst/>
          </a:prstGeom>
          <a:noFill/>
        </p:spPr>
        <p:txBody>
          <a:bodyPr wrap="square" rtlCol="0">
            <a:spAutoFit/>
          </a:bodyPr>
          <a:lstStyle/>
          <a:p>
            <a:r>
              <a:rPr lang="en-IN" dirty="0">
                <a:solidFill>
                  <a:schemeClr val="bg1"/>
                </a:solidFill>
              </a:rPr>
              <a:t>ROC Curve: </a:t>
            </a:r>
            <a:r>
              <a:rPr lang="en-US" b="0" i="0" dirty="0">
                <a:solidFill>
                  <a:schemeClr val="bg1"/>
                </a:solidFill>
                <a:effectLst/>
                <a:latin typeface="Roboto" panose="02000000000000000000" pitchFamily="2" charset="0"/>
              </a:rPr>
              <a:t>An </a:t>
            </a:r>
            <a:r>
              <a:rPr lang="en-US" b="1" i="0" dirty="0">
                <a:solidFill>
                  <a:schemeClr val="bg1"/>
                </a:solidFill>
                <a:effectLst/>
                <a:latin typeface="Roboto" panose="02000000000000000000" pitchFamily="2" charset="0"/>
              </a:rPr>
              <a:t>ROC curve</a:t>
            </a:r>
            <a:r>
              <a:rPr lang="en-US" b="0" i="0" dirty="0">
                <a:solidFill>
                  <a:schemeClr val="bg1"/>
                </a:solidFill>
                <a:effectLst/>
                <a:latin typeface="Roboto" panose="02000000000000000000" pitchFamily="2" charset="0"/>
              </a:rPr>
              <a:t> is a graph showing the performance of a classification model at all classification thresholds. </a:t>
            </a:r>
            <a:endParaRPr lang="en-IN" dirty="0">
              <a:solidFill>
                <a:schemeClr val="bg1"/>
              </a:solidFill>
            </a:endParaRPr>
          </a:p>
        </p:txBody>
      </p:sp>
      <p:sp>
        <p:nvSpPr>
          <p:cNvPr id="5" name="TextBox 4">
            <a:extLst>
              <a:ext uri="{FF2B5EF4-FFF2-40B4-BE49-F238E27FC236}">
                <a16:creationId xmlns:a16="http://schemas.microsoft.com/office/drawing/2014/main" id="{DC217FB7-9F1E-5423-B960-D6F6B6E54749}"/>
              </a:ext>
            </a:extLst>
          </p:cNvPr>
          <p:cNvSpPr txBox="1"/>
          <p:nvPr/>
        </p:nvSpPr>
        <p:spPr>
          <a:xfrm>
            <a:off x="655092" y="3303433"/>
            <a:ext cx="2743200" cy="1384995"/>
          </a:xfrm>
          <a:prstGeom prst="rect">
            <a:avLst/>
          </a:prstGeom>
          <a:noFill/>
        </p:spPr>
        <p:txBody>
          <a:bodyPr wrap="square" rtlCol="0">
            <a:spAutoFit/>
          </a:bodyPr>
          <a:lstStyle/>
          <a:p>
            <a:r>
              <a:rPr lang="en-IN" dirty="0">
                <a:solidFill>
                  <a:schemeClr val="bg1"/>
                </a:solidFill>
              </a:rPr>
              <a:t>Classification Report:</a:t>
            </a:r>
          </a:p>
          <a:p>
            <a:r>
              <a:rPr lang="en-US" dirty="0">
                <a:solidFill>
                  <a:schemeClr val="bg1"/>
                </a:solidFill>
                <a:effectLst/>
                <a:latin typeface="inter-bold"/>
              </a:rPr>
              <a:t>To evaluate the performance or quality of the model, different metrics are used, and these metrics are known as performance metrics or evaluation metrics.</a:t>
            </a:r>
            <a:endParaRPr lang="en-IN"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0"/>
          <p:cNvSpPr txBox="1">
            <a:spLocks noGrp="1"/>
          </p:cNvSpPr>
          <p:nvPr>
            <p:ph type="title"/>
          </p:nvPr>
        </p:nvSpPr>
        <p:spPr>
          <a:xfrm>
            <a:off x="869450" y="479800"/>
            <a:ext cx="3025200" cy="2674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Decision Tree Classifier </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81.04%</a:t>
            </a:r>
            <a:endParaRPr/>
          </a:p>
        </p:txBody>
      </p:sp>
      <p:sp>
        <p:nvSpPr>
          <p:cNvPr id="293" name="Google Shape;293;p4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pic>
        <p:nvPicPr>
          <p:cNvPr id="294" name="Google Shape;294;p40"/>
          <p:cNvPicPr preferRelativeResize="0"/>
          <p:nvPr/>
        </p:nvPicPr>
        <p:blipFill>
          <a:blip r:embed="rId3">
            <a:alphaModFix/>
          </a:blip>
          <a:stretch>
            <a:fillRect/>
          </a:stretch>
        </p:blipFill>
        <p:spPr>
          <a:xfrm>
            <a:off x="4018838" y="293500"/>
            <a:ext cx="4394725" cy="1737793"/>
          </a:xfrm>
          <a:prstGeom prst="rect">
            <a:avLst/>
          </a:prstGeom>
          <a:noFill/>
          <a:ln>
            <a:noFill/>
          </a:ln>
        </p:spPr>
      </p:pic>
      <p:pic>
        <p:nvPicPr>
          <p:cNvPr id="295" name="Google Shape;295;p40"/>
          <p:cNvPicPr preferRelativeResize="0"/>
          <p:nvPr/>
        </p:nvPicPr>
        <p:blipFill>
          <a:blip r:embed="rId4">
            <a:alphaModFix/>
          </a:blip>
          <a:stretch>
            <a:fillRect/>
          </a:stretch>
        </p:blipFill>
        <p:spPr>
          <a:xfrm>
            <a:off x="4032938" y="2225525"/>
            <a:ext cx="4366501" cy="2521501"/>
          </a:xfrm>
          <a:prstGeom prst="rect">
            <a:avLst/>
          </a:prstGeom>
          <a:noFill/>
          <a:ln>
            <a:noFill/>
          </a:ln>
        </p:spPr>
      </p:pic>
      <p:sp>
        <p:nvSpPr>
          <p:cNvPr id="2" name="TextBox 1">
            <a:extLst>
              <a:ext uri="{FF2B5EF4-FFF2-40B4-BE49-F238E27FC236}">
                <a16:creationId xmlns:a16="http://schemas.microsoft.com/office/drawing/2014/main" id="{72AA67E1-EA57-0A73-AC59-CA57B485B27F}"/>
              </a:ext>
            </a:extLst>
          </p:cNvPr>
          <p:cNvSpPr txBox="1"/>
          <p:nvPr/>
        </p:nvSpPr>
        <p:spPr>
          <a:xfrm>
            <a:off x="5029200" y="4747026"/>
            <a:ext cx="4114800" cy="307777"/>
          </a:xfrm>
          <a:prstGeom prst="rect">
            <a:avLst/>
          </a:prstGeom>
          <a:noFill/>
        </p:spPr>
        <p:txBody>
          <a:bodyPr wrap="square" rtlCol="0">
            <a:spAutoFit/>
          </a:bodyPr>
          <a:lstStyle/>
          <a:p>
            <a:r>
              <a:rPr lang="en-IN" dirty="0">
                <a:solidFill>
                  <a:schemeClr val="bg1"/>
                </a:solidFill>
              </a:rPr>
              <a:t>Figure 6: Confusion Matrix</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1"/>
          <p:cNvSpPr txBox="1">
            <a:spLocks noGrp="1"/>
          </p:cNvSpPr>
          <p:nvPr>
            <p:ph type="title"/>
          </p:nvPr>
        </p:nvSpPr>
        <p:spPr>
          <a:xfrm>
            <a:off x="975250" y="1065275"/>
            <a:ext cx="34485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Roc Curve &amp; Performance Metrics</a:t>
            </a:r>
            <a:endParaRPr/>
          </a:p>
        </p:txBody>
      </p:sp>
      <p:sp>
        <p:nvSpPr>
          <p:cNvPr id="301" name="Google Shape;301;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pic>
        <p:nvPicPr>
          <p:cNvPr id="302" name="Google Shape;302;p41"/>
          <p:cNvPicPr preferRelativeResize="0"/>
          <p:nvPr/>
        </p:nvPicPr>
        <p:blipFill>
          <a:blip r:embed="rId3">
            <a:alphaModFix/>
          </a:blip>
          <a:stretch>
            <a:fillRect/>
          </a:stretch>
        </p:blipFill>
        <p:spPr>
          <a:xfrm>
            <a:off x="4343325" y="285114"/>
            <a:ext cx="4206997" cy="4437012"/>
          </a:xfrm>
          <a:prstGeom prst="rect">
            <a:avLst/>
          </a:prstGeom>
          <a:noFill/>
          <a:ln>
            <a:noFill/>
          </a:ln>
        </p:spPr>
      </p:pic>
      <p:sp>
        <p:nvSpPr>
          <p:cNvPr id="2" name="TextBox 1">
            <a:extLst>
              <a:ext uri="{FF2B5EF4-FFF2-40B4-BE49-F238E27FC236}">
                <a16:creationId xmlns:a16="http://schemas.microsoft.com/office/drawing/2014/main" id="{C223E7DB-E638-E9E1-0361-BD4180AC4B36}"/>
              </a:ext>
            </a:extLst>
          </p:cNvPr>
          <p:cNvSpPr txBox="1"/>
          <p:nvPr/>
        </p:nvSpPr>
        <p:spPr>
          <a:xfrm>
            <a:off x="5094027" y="4722126"/>
            <a:ext cx="4114800" cy="307777"/>
          </a:xfrm>
          <a:prstGeom prst="rect">
            <a:avLst/>
          </a:prstGeom>
          <a:noFill/>
        </p:spPr>
        <p:txBody>
          <a:bodyPr wrap="square" rtlCol="0">
            <a:spAutoFit/>
          </a:bodyPr>
          <a:lstStyle/>
          <a:p>
            <a:r>
              <a:rPr lang="en-IN" dirty="0">
                <a:solidFill>
                  <a:schemeClr val="bg1"/>
                </a:solidFill>
              </a:rPr>
              <a:t>Figure 7: Figure of ROC Curve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2"/>
          <p:cNvSpPr txBox="1">
            <a:spLocks noGrp="1"/>
          </p:cNvSpPr>
          <p:nvPr>
            <p:ph type="title"/>
          </p:nvPr>
        </p:nvSpPr>
        <p:spPr>
          <a:xfrm>
            <a:off x="869450" y="479800"/>
            <a:ext cx="3025200" cy="2674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Random Forest Classifier </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83.02%</a:t>
            </a:r>
            <a:endParaRPr/>
          </a:p>
        </p:txBody>
      </p:sp>
      <p:sp>
        <p:nvSpPr>
          <p:cNvPr id="308" name="Google Shape;308;p4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pic>
        <p:nvPicPr>
          <p:cNvPr id="309" name="Google Shape;309;p42"/>
          <p:cNvPicPr preferRelativeResize="0"/>
          <p:nvPr/>
        </p:nvPicPr>
        <p:blipFill>
          <a:blip r:embed="rId3">
            <a:alphaModFix/>
          </a:blip>
          <a:stretch>
            <a:fillRect/>
          </a:stretch>
        </p:blipFill>
        <p:spPr>
          <a:xfrm>
            <a:off x="3993425" y="237225"/>
            <a:ext cx="4593175" cy="1640425"/>
          </a:xfrm>
          <a:prstGeom prst="rect">
            <a:avLst/>
          </a:prstGeom>
          <a:noFill/>
          <a:ln>
            <a:noFill/>
          </a:ln>
        </p:spPr>
      </p:pic>
      <p:pic>
        <p:nvPicPr>
          <p:cNvPr id="310" name="Google Shape;310;p42"/>
          <p:cNvPicPr preferRelativeResize="0"/>
          <p:nvPr/>
        </p:nvPicPr>
        <p:blipFill>
          <a:blip r:embed="rId4">
            <a:alphaModFix/>
          </a:blip>
          <a:stretch>
            <a:fillRect/>
          </a:stretch>
        </p:blipFill>
        <p:spPr>
          <a:xfrm>
            <a:off x="3993425" y="2015925"/>
            <a:ext cx="4593175" cy="2616674"/>
          </a:xfrm>
          <a:prstGeom prst="rect">
            <a:avLst/>
          </a:prstGeom>
          <a:noFill/>
          <a:ln>
            <a:noFill/>
          </a:ln>
        </p:spPr>
      </p:pic>
      <p:sp>
        <p:nvSpPr>
          <p:cNvPr id="2" name="TextBox 1">
            <a:extLst>
              <a:ext uri="{FF2B5EF4-FFF2-40B4-BE49-F238E27FC236}">
                <a16:creationId xmlns:a16="http://schemas.microsoft.com/office/drawing/2014/main" id="{FB903EE7-3491-EFDC-95FF-CB75C47397C3}"/>
              </a:ext>
            </a:extLst>
          </p:cNvPr>
          <p:cNvSpPr txBox="1"/>
          <p:nvPr/>
        </p:nvSpPr>
        <p:spPr>
          <a:xfrm>
            <a:off x="5148618" y="4679768"/>
            <a:ext cx="4114800" cy="307777"/>
          </a:xfrm>
          <a:prstGeom prst="rect">
            <a:avLst/>
          </a:prstGeom>
          <a:noFill/>
        </p:spPr>
        <p:txBody>
          <a:bodyPr wrap="square" rtlCol="0">
            <a:spAutoFit/>
          </a:bodyPr>
          <a:lstStyle/>
          <a:p>
            <a:r>
              <a:rPr lang="en-IN" dirty="0">
                <a:solidFill>
                  <a:schemeClr val="bg1"/>
                </a:solidFill>
              </a:rPr>
              <a:t>Figure 8: Confusion Matrix</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3"/>
          <p:cNvSpPr txBox="1">
            <a:spLocks noGrp="1"/>
          </p:cNvSpPr>
          <p:nvPr>
            <p:ph type="title"/>
          </p:nvPr>
        </p:nvSpPr>
        <p:spPr>
          <a:xfrm>
            <a:off x="975250" y="1065275"/>
            <a:ext cx="34485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Roc Curve &amp; Performance Metrics</a:t>
            </a:r>
            <a:endParaRPr/>
          </a:p>
        </p:txBody>
      </p:sp>
      <p:sp>
        <p:nvSpPr>
          <p:cNvPr id="316" name="Google Shape;316;p4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pic>
        <p:nvPicPr>
          <p:cNvPr id="317" name="Google Shape;317;p43"/>
          <p:cNvPicPr preferRelativeResize="0"/>
          <p:nvPr/>
        </p:nvPicPr>
        <p:blipFill>
          <a:blip r:embed="rId3">
            <a:alphaModFix/>
          </a:blip>
          <a:stretch>
            <a:fillRect/>
          </a:stretch>
        </p:blipFill>
        <p:spPr>
          <a:xfrm>
            <a:off x="4576150" y="152400"/>
            <a:ext cx="3967349" cy="4521251"/>
          </a:xfrm>
          <a:prstGeom prst="rect">
            <a:avLst/>
          </a:prstGeom>
          <a:noFill/>
          <a:ln>
            <a:noFill/>
          </a:ln>
        </p:spPr>
      </p:pic>
      <p:sp>
        <p:nvSpPr>
          <p:cNvPr id="2" name="TextBox 1">
            <a:extLst>
              <a:ext uri="{FF2B5EF4-FFF2-40B4-BE49-F238E27FC236}">
                <a16:creationId xmlns:a16="http://schemas.microsoft.com/office/drawing/2014/main" id="{BC001BEE-03CC-00E9-669A-C03CD374DF03}"/>
              </a:ext>
            </a:extLst>
          </p:cNvPr>
          <p:cNvSpPr txBox="1"/>
          <p:nvPr/>
        </p:nvSpPr>
        <p:spPr>
          <a:xfrm>
            <a:off x="4957549" y="4673651"/>
            <a:ext cx="4114800" cy="307777"/>
          </a:xfrm>
          <a:prstGeom prst="rect">
            <a:avLst/>
          </a:prstGeom>
          <a:noFill/>
        </p:spPr>
        <p:txBody>
          <a:bodyPr wrap="square" rtlCol="0">
            <a:spAutoFit/>
          </a:bodyPr>
          <a:lstStyle/>
          <a:p>
            <a:r>
              <a:rPr lang="en-IN" dirty="0">
                <a:solidFill>
                  <a:schemeClr val="bg1"/>
                </a:solidFill>
              </a:rPr>
              <a:t>Figure 9: Figure of ROC Curve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4"/>
          <p:cNvSpPr txBox="1">
            <a:spLocks noGrp="1"/>
          </p:cNvSpPr>
          <p:nvPr>
            <p:ph type="title"/>
          </p:nvPr>
        </p:nvSpPr>
        <p:spPr>
          <a:xfrm>
            <a:off x="869450" y="479800"/>
            <a:ext cx="3025200" cy="2674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XG Boosting Classifier </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82.96%</a:t>
            </a:r>
            <a:endParaRPr/>
          </a:p>
        </p:txBody>
      </p:sp>
      <p:sp>
        <p:nvSpPr>
          <p:cNvPr id="323" name="Google Shape;323;p4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pic>
        <p:nvPicPr>
          <p:cNvPr id="324" name="Google Shape;324;p44"/>
          <p:cNvPicPr preferRelativeResize="0"/>
          <p:nvPr/>
        </p:nvPicPr>
        <p:blipFill>
          <a:blip r:embed="rId3">
            <a:alphaModFix/>
          </a:blip>
          <a:stretch>
            <a:fillRect/>
          </a:stretch>
        </p:blipFill>
        <p:spPr>
          <a:xfrm>
            <a:off x="3927100" y="173576"/>
            <a:ext cx="4602751" cy="1614282"/>
          </a:xfrm>
          <a:prstGeom prst="rect">
            <a:avLst/>
          </a:prstGeom>
          <a:noFill/>
          <a:ln>
            <a:noFill/>
          </a:ln>
        </p:spPr>
      </p:pic>
      <p:pic>
        <p:nvPicPr>
          <p:cNvPr id="325" name="Google Shape;325;p44"/>
          <p:cNvPicPr preferRelativeResize="0"/>
          <p:nvPr/>
        </p:nvPicPr>
        <p:blipFill>
          <a:blip r:embed="rId4">
            <a:alphaModFix/>
          </a:blip>
          <a:stretch>
            <a:fillRect/>
          </a:stretch>
        </p:blipFill>
        <p:spPr>
          <a:xfrm>
            <a:off x="3937932" y="2019452"/>
            <a:ext cx="4602752" cy="2654200"/>
          </a:xfrm>
          <a:prstGeom prst="rect">
            <a:avLst/>
          </a:prstGeom>
          <a:noFill/>
          <a:ln>
            <a:noFill/>
          </a:ln>
        </p:spPr>
      </p:pic>
      <p:sp>
        <p:nvSpPr>
          <p:cNvPr id="2" name="TextBox 1">
            <a:extLst>
              <a:ext uri="{FF2B5EF4-FFF2-40B4-BE49-F238E27FC236}">
                <a16:creationId xmlns:a16="http://schemas.microsoft.com/office/drawing/2014/main" id="{565A9001-C51C-9657-2C6A-151C8077EDE1}"/>
              </a:ext>
            </a:extLst>
          </p:cNvPr>
          <p:cNvSpPr txBox="1"/>
          <p:nvPr/>
        </p:nvSpPr>
        <p:spPr>
          <a:xfrm>
            <a:off x="5029200" y="4673650"/>
            <a:ext cx="4114800" cy="307777"/>
          </a:xfrm>
          <a:prstGeom prst="rect">
            <a:avLst/>
          </a:prstGeom>
          <a:noFill/>
        </p:spPr>
        <p:txBody>
          <a:bodyPr wrap="square" rtlCol="0">
            <a:spAutoFit/>
          </a:bodyPr>
          <a:lstStyle/>
          <a:p>
            <a:r>
              <a:rPr lang="en-IN" dirty="0">
                <a:solidFill>
                  <a:schemeClr val="bg1"/>
                </a:solidFill>
              </a:rPr>
              <a:t>Figure 10: Confusion Matrix</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5"/>
          <p:cNvSpPr txBox="1">
            <a:spLocks noGrp="1"/>
          </p:cNvSpPr>
          <p:nvPr>
            <p:ph type="title"/>
          </p:nvPr>
        </p:nvSpPr>
        <p:spPr>
          <a:xfrm>
            <a:off x="975250" y="1065275"/>
            <a:ext cx="34485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Roc Curve &amp; Performance Metrics</a:t>
            </a:r>
            <a:endParaRPr/>
          </a:p>
        </p:txBody>
      </p:sp>
      <p:sp>
        <p:nvSpPr>
          <p:cNvPr id="331" name="Google Shape;331;p4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pic>
        <p:nvPicPr>
          <p:cNvPr id="332" name="Google Shape;332;p45"/>
          <p:cNvPicPr preferRelativeResize="0"/>
          <p:nvPr/>
        </p:nvPicPr>
        <p:blipFill>
          <a:blip r:embed="rId3">
            <a:alphaModFix/>
          </a:blip>
          <a:stretch>
            <a:fillRect/>
          </a:stretch>
        </p:blipFill>
        <p:spPr>
          <a:xfrm>
            <a:off x="4562050" y="150288"/>
            <a:ext cx="4083807" cy="4605957"/>
          </a:xfrm>
          <a:prstGeom prst="rect">
            <a:avLst/>
          </a:prstGeom>
          <a:noFill/>
          <a:ln>
            <a:noFill/>
          </a:ln>
        </p:spPr>
      </p:pic>
      <p:sp>
        <p:nvSpPr>
          <p:cNvPr id="2" name="TextBox 1">
            <a:extLst>
              <a:ext uri="{FF2B5EF4-FFF2-40B4-BE49-F238E27FC236}">
                <a16:creationId xmlns:a16="http://schemas.microsoft.com/office/drawing/2014/main" id="{C0E40A41-4ACB-4712-78A0-B9AE23CB4F73}"/>
              </a:ext>
            </a:extLst>
          </p:cNvPr>
          <p:cNvSpPr txBox="1"/>
          <p:nvPr/>
        </p:nvSpPr>
        <p:spPr>
          <a:xfrm>
            <a:off x="5346510" y="4756245"/>
            <a:ext cx="4114800" cy="307777"/>
          </a:xfrm>
          <a:prstGeom prst="rect">
            <a:avLst/>
          </a:prstGeom>
          <a:noFill/>
        </p:spPr>
        <p:txBody>
          <a:bodyPr wrap="square" rtlCol="0">
            <a:spAutoFit/>
          </a:bodyPr>
          <a:lstStyle/>
          <a:p>
            <a:r>
              <a:rPr lang="en-IN" dirty="0">
                <a:solidFill>
                  <a:schemeClr val="bg1"/>
                </a:solidFill>
              </a:rPr>
              <a:t>Figure 11: Figure of ROC Curve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975300" y="1065351"/>
            <a:ext cx="7193400" cy="463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Contents: </a:t>
            </a:r>
            <a:endParaRPr/>
          </a:p>
        </p:txBody>
      </p:sp>
      <p:sp>
        <p:nvSpPr>
          <p:cNvPr id="100" name="Google Shape;100;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01" name="Google Shape;101;p15"/>
          <p:cNvSpPr txBox="1">
            <a:spLocks noGrp="1"/>
          </p:cNvSpPr>
          <p:nvPr>
            <p:ph type="body" idx="1"/>
          </p:nvPr>
        </p:nvSpPr>
        <p:spPr>
          <a:xfrm>
            <a:off x="975250" y="1575125"/>
            <a:ext cx="5145300" cy="2702700"/>
          </a:xfrm>
          <a:prstGeom prst="rect">
            <a:avLst/>
          </a:prstGeom>
        </p:spPr>
        <p:txBody>
          <a:bodyPr spcFirstLastPara="1" wrap="square" lIns="0" tIns="0" rIns="0" bIns="0" anchor="t" anchorCtr="0">
            <a:noAutofit/>
          </a:bodyPr>
          <a:lstStyle/>
          <a:p>
            <a:pPr marL="457200" lvl="0" indent="-355600" algn="l" rtl="0">
              <a:spcBef>
                <a:spcPts val="600"/>
              </a:spcBef>
              <a:spcAft>
                <a:spcPts val="0"/>
              </a:spcAft>
              <a:buSzPts val="2000"/>
              <a:buAutoNum type="arabicPeriod"/>
            </a:pPr>
            <a:r>
              <a:rPr lang="en" b="1"/>
              <a:t>Introduction</a:t>
            </a:r>
            <a:endParaRPr b="1"/>
          </a:p>
          <a:p>
            <a:pPr marL="457200" lvl="0" indent="-355600" algn="l" rtl="0">
              <a:spcBef>
                <a:spcPts val="0"/>
              </a:spcBef>
              <a:spcAft>
                <a:spcPts val="0"/>
              </a:spcAft>
              <a:buSzPts val="2000"/>
              <a:buAutoNum type="arabicPeriod"/>
            </a:pPr>
            <a:r>
              <a:rPr lang="en" b="1"/>
              <a:t>Problem Statement</a:t>
            </a:r>
            <a:endParaRPr b="1"/>
          </a:p>
          <a:p>
            <a:pPr marL="457200" lvl="0" indent="-355600" algn="l" rtl="0">
              <a:spcBef>
                <a:spcPts val="0"/>
              </a:spcBef>
              <a:spcAft>
                <a:spcPts val="0"/>
              </a:spcAft>
              <a:buSzPts val="2000"/>
              <a:buAutoNum type="arabicPeriod"/>
            </a:pPr>
            <a:r>
              <a:rPr lang="en" b="1"/>
              <a:t>Data &amp; Methods</a:t>
            </a:r>
            <a:endParaRPr b="1"/>
          </a:p>
          <a:p>
            <a:pPr marL="457200" lvl="0" indent="-355600" algn="l" rtl="0">
              <a:spcBef>
                <a:spcPts val="0"/>
              </a:spcBef>
              <a:spcAft>
                <a:spcPts val="0"/>
              </a:spcAft>
              <a:buSzPts val="2000"/>
              <a:buAutoNum type="arabicPeriod"/>
            </a:pPr>
            <a:r>
              <a:rPr lang="en" b="1"/>
              <a:t>Result</a:t>
            </a:r>
            <a:endParaRPr b="1"/>
          </a:p>
          <a:p>
            <a:pPr marL="457200" lvl="0" indent="-355600" algn="l" rtl="0">
              <a:spcBef>
                <a:spcPts val="0"/>
              </a:spcBef>
              <a:spcAft>
                <a:spcPts val="0"/>
              </a:spcAft>
              <a:buSzPts val="2000"/>
              <a:buAutoNum type="arabicPeriod"/>
            </a:pPr>
            <a:r>
              <a:rPr lang="en" b="1"/>
              <a:t>Conclusion</a:t>
            </a:r>
            <a:endParaRPr b="1"/>
          </a:p>
          <a:p>
            <a:pPr marL="457200" lvl="0" indent="-355600" algn="l" rtl="0">
              <a:spcBef>
                <a:spcPts val="0"/>
              </a:spcBef>
              <a:spcAft>
                <a:spcPts val="0"/>
              </a:spcAft>
              <a:buSzPts val="2000"/>
              <a:buAutoNum type="arabicPeriod"/>
            </a:pPr>
            <a:r>
              <a:rPr lang="en" b="1"/>
              <a:t>Future Scope</a:t>
            </a:r>
            <a:endParaRPr b="1"/>
          </a:p>
          <a:p>
            <a:pPr marL="457200" lvl="0" indent="-355600" algn="l" rtl="0">
              <a:spcBef>
                <a:spcPts val="0"/>
              </a:spcBef>
              <a:spcAft>
                <a:spcPts val="0"/>
              </a:spcAft>
              <a:buSzPts val="2000"/>
              <a:buAutoNum type="arabicPeriod"/>
            </a:pPr>
            <a:r>
              <a:rPr lang="en" b="1"/>
              <a:t>References</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6"/>
          <p:cNvSpPr txBox="1">
            <a:spLocks noGrp="1"/>
          </p:cNvSpPr>
          <p:nvPr>
            <p:ph type="title"/>
          </p:nvPr>
        </p:nvSpPr>
        <p:spPr>
          <a:xfrm>
            <a:off x="869450" y="479800"/>
            <a:ext cx="3025200" cy="2674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Gradient Boosting Classifier</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90%</a:t>
            </a:r>
            <a:endParaRPr/>
          </a:p>
        </p:txBody>
      </p:sp>
      <p:sp>
        <p:nvSpPr>
          <p:cNvPr id="338" name="Google Shape;338;p4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pic>
        <p:nvPicPr>
          <p:cNvPr id="339" name="Google Shape;339;p46"/>
          <p:cNvPicPr preferRelativeResize="0"/>
          <p:nvPr/>
        </p:nvPicPr>
        <p:blipFill>
          <a:blip r:embed="rId3">
            <a:alphaModFix/>
          </a:blip>
          <a:stretch>
            <a:fillRect/>
          </a:stretch>
        </p:blipFill>
        <p:spPr>
          <a:xfrm>
            <a:off x="4166975" y="171325"/>
            <a:ext cx="4396995" cy="4578096"/>
          </a:xfrm>
          <a:prstGeom prst="rect">
            <a:avLst/>
          </a:prstGeom>
          <a:noFill/>
          <a:ln>
            <a:noFill/>
          </a:ln>
        </p:spPr>
      </p:pic>
      <p:sp>
        <p:nvSpPr>
          <p:cNvPr id="2" name="TextBox 1">
            <a:extLst>
              <a:ext uri="{FF2B5EF4-FFF2-40B4-BE49-F238E27FC236}">
                <a16:creationId xmlns:a16="http://schemas.microsoft.com/office/drawing/2014/main" id="{EC5009CB-4492-D319-C076-104B3285EE35}"/>
              </a:ext>
            </a:extLst>
          </p:cNvPr>
          <p:cNvSpPr txBox="1"/>
          <p:nvPr/>
        </p:nvSpPr>
        <p:spPr>
          <a:xfrm>
            <a:off x="5250977" y="4738295"/>
            <a:ext cx="4114800" cy="307777"/>
          </a:xfrm>
          <a:prstGeom prst="rect">
            <a:avLst/>
          </a:prstGeom>
          <a:noFill/>
        </p:spPr>
        <p:txBody>
          <a:bodyPr wrap="square" rtlCol="0">
            <a:spAutoFit/>
          </a:bodyPr>
          <a:lstStyle/>
          <a:p>
            <a:r>
              <a:rPr lang="en-IN" dirty="0">
                <a:solidFill>
                  <a:schemeClr val="bg1"/>
                </a:solidFill>
              </a:rPr>
              <a:t>Figure 12: Confusion Matrix</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7"/>
          <p:cNvSpPr txBox="1">
            <a:spLocks noGrp="1"/>
          </p:cNvSpPr>
          <p:nvPr>
            <p:ph type="title"/>
          </p:nvPr>
        </p:nvSpPr>
        <p:spPr>
          <a:xfrm>
            <a:off x="869450" y="479800"/>
            <a:ext cx="3025200" cy="2674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Support Vector Classifier</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70%</a:t>
            </a:r>
            <a:endParaRPr/>
          </a:p>
        </p:txBody>
      </p:sp>
      <p:sp>
        <p:nvSpPr>
          <p:cNvPr id="345" name="Google Shape;345;p4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pic>
        <p:nvPicPr>
          <p:cNvPr id="346" name="Google Shape;346;p47"/>
          <p:cNvPicPr preferRelativeResize="0"/>
          <p:nvPr/>
        </p:nvPicPr>
        <p:blipFill>
          <a:blip r:embed="rId3">
            <a:alphaModFix/>
          </a:blip>
          <a:stretch>
            <a:fillRect/>
          </a:stretch>
        </p:blipFill>
        <p:spPr>
          <a:xfrm>
            <a:off x="4256025" y="152400"/>
            <a:ext cx="4253354" cy="4521251"/>
          </a:xfrm>
          <a:prstGeom prst="rect">
            <a:avLst/>
          </a:prstGeom>
          <a:noFill/>
          <a:ln>
            <a:noFill/>
          </a:ln>
        </p:spPr>
      </p:pic>
      <p:sp>
        <p:nvSpPr>
          <p:cNvPr id="2" name="TextBox 1">
            <a:extLst>
              <a:ext uri="{FF2B5EF4-FFF2-40B4-BE49-F238E27FC236}">
                <a16:creationId xmlns:a16="http://schemas.microsoft.com/office/drawing/2014/main" id="{CFD6B24F-44BD-9D3A-AC9D-455414CA780E}"/>
              </a:ext>
            </a:extLst>
          </p:cNvPr>
          <p:cNvSpPr txBox="1"/>
          <p:nvPr/>
        </p:nvSpPr>
        <p:spPr>
          <a:xfrm>
            <a:off x="5148618" y="4679768"/>
            <a:ext cx="4114800" cy="307777"/>
          </a:xfrm>
          <a:prstGeom prst="rect">
            <a:avLst/>
          </a:prstGeom>
          <a:noFill/>
        </p:spPr>
        <p:txBody>
          <a:bodyPr wrap="square" rtlCol="0">
            <a:spAutoFit/>
          </a:bodyPr>
          <a:lstStyle/>
          <a:p>
            <a:r>
              <a:rPr lang="en-IN" dirty="0">
                <a:solidFill>
                  <a:schemeClr val="bg1"/>
                </a:solidFill>
              </a:rPr>
              <a:t>Figure 13: Confusion Matrix</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8"/>
          <p:cNvSpPr txBox="1">
            <a:spLocks noGrp="1"/>
          </p:cNvSpPr>
          <p:nvPr>
            <p:ph type="title"/>
          </p:nvPr>
        </p:nvSpPr>
        <p:spPr>
          <a:xfrm>
            <a:off x="869450" y="479800"/>
            <a:ext cx="3025200" cy="2674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KNN Model</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76%</a:t>
            </a:r>
            <a:endParaRPr/>
          </a:p>
        </p:txBody>
      </p:sp>
      <p:sp>
        <p:nvSpPr>
          <p:cNvPr id="352" name="Google Shape;352;p4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32</a:t>
            </a:fld>
            <a:endParaRPr/>
          </a:p>
        </p:txBody>
      </p:sp>
      <p:pic>
        <p:nvPicPr>
          <p:cNvPr id="353" name="Google Shape;353;p48"/>
          <p:cNvPicPr preferRelativeResize="0"/>
          <p:nvPr/>
        </p:nvPicPr>
        <p:blipFill>
          <a:blip r:embed="rId3">
            <a:alphaModFix/>
          </a:blip>
          <a:stretch>
            <a:fillRect/>
          </a:stretch>
        </p:blipFill>
        <p:spPr>
          <a:xfrm>
            <a:off x="4060698" y="76249"/>
            <a:ext cx="4578335" cy="4617493"/>
          </a:xfrm>
          <a:prstGeom prst="rect">
            <a:avLst/>
          </a:prstGeom>
          <a:noFill/>
          <a:ln>
            <a:noFill/>
          </a:ln>
        </p:spPr>
      </p:pic>
      <p:sp>
        <p:nvSpPr>
          <p:cNvPr id="2" name="TextBox 1">
            <a:extLst>
              <a:ext uri="{FF2B5EF4-FFF2-40B4-BE49-F238E27FC236}">
                <a16:creationId xmlns:a16="http://schemas.microsoft.com/office/drawing/2014/main" id="{C3D42272-7A2F-AC61-3186-68D3DEDFA328}"/>
              </a:ext>
            </a:extLst>
          </p:cNvPr>
          <p:cNvSpPr txBox="1"/>
          <p:nvPr/>
        </p:nvSpPr>
        <p:spPr>
          <a:xfrm>
            <a:off x="5155442" y="4716562"/>
            <a:ext cx="4114800" cy="307777"/>
          </a:xfrm>
          <a:prstGeom prst="rect">
            <a:avLst/>
          </a:prstGeom>
          <a:noFill/>
        </p:spPr>
        <p:txBody>
          <a:bodyPr wrap="square" rtlCol="0">
            <a:spAutoFit/>
          </a:bodyPr>
          <a:lstStyle/>
          <a:p>
            <a:r>
              <a:rPr lang="en-IN" dirty="0">
                <a:solidFill>
                  <a:schemeClr val="bg1"/>
                </a:solidFill>
              </a:rPr>
              <a:t>Figure 14: Confusion Matrix</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9"/>
          <p:cNvSpPr txBox="1">
            <a:spLocks noGrp="1"/>
          </p:cNvSpPr>
          <p:nvPr>
            <p:ph type="title"/>
          </p:nvPr>
        </p:nvSpPr>
        <p:spPr>
          <a:xfrm>
            <a:off x="869450" y="479800"/>
            <a:ext cx="3025200" cy="2674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Naive bayes</a:t>
            </a:r>
            <a:endParaRPr/>
          </a:p>
          <a:p>
            <a:pPr marL="0" lvl="0" indent="0" algn="l" rtl="0">
              <a:spcBef>
                <a:spcPts val="0"/>
              </a:spcBef>
              <a:spcAft>
                <a:spcPts val="0"/>
              </a:spcAft>
              <a:buNone/>
            </a:pPr>
            <a:r>
              <a:rPr lang="en"/>
              <a:t>-----------</a:t>
            </a:r>
            <a:endParaRPr/>
          </a:p>
          <a:p>
            <a:pPr marL="0" lvl="0" indent="0" algn="l" rtl="0">
              <a:spcBef>
                <a:spcPts val="0"/>
              </a:spcBef>
              <a:spcAft>
                <a:spcPts val="0"/>
              </a:spcAft>
              <a:buNone/>
            </a:pPr>
            <a:r>
              <a:rPr lang="en"/>
              <a:t>76%</a:t>
            </a:r>
            <a:endParaRPr/>
          </a:p>
        </p:txBody>
      </p:sp>
      <p:sp>
        <p:nvSpPr>
          <p:cNvPr id="359" name="Google Shape;359;p4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33</a:t>
            </a:fld>
            <a:endParaRPr/>
          </a:p>
        </p:txBody>
      </p:sp>
      <p:pic>
        <p:nvPicPr>
          <p:cNvPr id="360" name="Google Shape;360;p49"/>
          <p:cNvPicPr preferRelativeResize="0"/>
          <p:nvPr/>
        </p:nvPicPr>
        <p:blipFill>
          <a:blip r:embed="rId3">
            <a:alphaModFix/>
          </a:blip>
          <a:stretch>
            <a:fillRect/>
          </a:stretch>
        </p:blipFill>
        <p:spPr>
          <a:xfrm>
            <a:off x="3894650" y="1098650"/>
            <a:ext cx="4944550" cy="2946194"/>
          </a:xfrm>
          <a:prstGeom prst="rect">
            <a:avLst/>
          </a:prstGeom>
          <a:noFill/>
          <a:ln>
            <a:noFill/>
          </a:ln>
        </p:spPr>
      </p:pic>
      <p:sp>
        <p:nvSpPr>
          <p:cNvPr id="2" name="TextBox 1">
            <a:extLst>
              <a:ext uri="{FF2B5EF4-FFF2-40B4-BE49-F238E27FC236}">
                <a16:creationId xmlns:a16="http://schemas.microsoft.com/office/drawing/2014/main" id="{FAEF29FA-3665-A79E-63DE-29767A21BD49}"/>
              </a:ext>
            </a:extLst>
          </p:cNvPr>
          <p:cNvSpPr txBox="1"/>
          <p:nvPr/>
        </p:nvSpPr>
        <p:spPr>
          <a:xfrm>
            <a:off x="4974609" y="4051470"/>
            <a:ext cx="4114800" cy="307777"/>
          </a:xfrm>
          <a:prstGeom prst="rect">
            <a:avLst/>
          </a:prstGeom>
          <a:noFill/>
        </p:spPr>
        <p:txBody>
          <a:bodyPr wrap="square" rtlCol="0">
            <a:spAutoFit/>
          </a:bodyPr>
          <a:lstStyle/>
          <a:p>
            <a:r>
              <a:rPr lang="en-IN" dirty="0">
                <a:solidFill>
                  <a:schemeClr val="bg1"/>
                </a:solidFill>
              </a:rPr>
              <a:t>Figure 15: Code of Implementation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8000">
              <a:schemeClr val="accent2"/>
            </a:gs>
            <a:gs pos="100000">
              <a:schemeClr val="accent1"/>
            </a:gs>
          </a:gsLst>
          <a:path path="circle">
            <a:fillToRect r="100000" b="100000"/>
          </a:path>
          <a:tileRect l="-100000" t="-100000"/>
        </a:gradFill>
        <a:effectLst/>
      </p:bgPr>
    </p:bg>
    <p:spTree>
      <p:nvGrpSpPr>
        <p:cNvPr id="1" name="Shape 364"/>
        <p:cNvGrpSpPr/>
        <p:nvPr/>
      </p:nvGrpSpPr>
      <p:grpSpPr>
        <a:xfrm>
          <a:off x="0" y="0"/>
          <a:ext cx="0" cy="0"/>
          <a:chOff x="0" y="0"/>
          <a:chExt cx="0" cy="0"/>
        </a:xfrm>
      </p:grpSpPr>
      <p:sp>
        <p:nvSpPr>
          <p:cNvPr id="365" name="Google Shape;365;p50"/>
          <p:cNvSpPr txBox="1">
            <a:spLocks noGrp="1"/>
          </p:cNvSpPr>
          <p:nvPr>
            <p:ph type="ctrTitle" idx="4294967295"/>
          </p:nvPr>
        </p:nvSpPr>
        <p:spPr>
          <a:xfrm>
            <a:off x="685800" y="2116750"/>
            <a:ext cx="4245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a:solidFill>
                  <a:schemeClr val="lt2"/>
                </a:solidFill>
              </a:rPr>
              <a:t>Conclusion</a:t>
            </a:r>
            <a:endParaRPr sz="6000">
              <a:solidFill>
                <a:schemeClr val="lt2"/>
              </a:solidFill>
            </a:endParaRPr>
          </a:p>
        </p:txBody>
      </p:sp>
      <p:grpSp>
        <p:nvGrpSpPr>
          <p:cNvPr id="366" name="Google Shape;366;p50"/>
          <p:cNvGrpSpPr/>
          <p:nvPr/>
        </p:nvGrpSpPr>
        <p:grpSpPr>
          <a:xfrm>
            <a:off x="4969177" y="651616"/>
            <a:ext cx="2394503" cy="2394487"/>
            <a:chOff x="6643075" y="3664250"/>
            <a:chExt cx="407950" cy="407975"/>
          </a:xfrm>
        </p:grpSpPr>
        <p:sp>
          <p:nvSpPr>
            <p:cNvPr id="367" name="Google Shape;367;p5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50"/>
          <p:cNvGrpSpPr/>
          <p:nvPr/>
        </p:nvGrpSpPr>
        <p:grpSpPr>
          <a:xfrm rot="-587459">
            <a:off x="4828848" y="3357972"/>
            <a:ext cx="984473" cy="984417"/>
            <a:chOff x="576250" y="4319400"/>
            <a:chExt cx="442075" cy="442050"/>
          </a:xfrm>
        </p:grpSpPr>
        <p:sp>
          <p:nvSpPr>
            <p:cNvPr id="370" name="Google Shape;370;p5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 name="Google Shape;374;p50"/>
          <p:cNvSpPr/>
          <p:nvPr/>
        </p:nvSpPr>
        <p:spPr>
          <a:xfrm>
            <a:off x="4396587" y="1204605"/>
            <a:ext cx="374278" cy="35737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0"/>
          <p:cNvSpPr/>
          <p:nvPr/>
        </p:nvSpPr>
        <p:spPr>
          <a:xfrm rot="2697416">
            <a:off x="6863000" y="3034227"/>
            <a:ext cx="568178" cy="5425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0"/>
          <p:cNvSpPr/>
          <p:nvPr/>
        </p:nvSpPr>
        <p:spPr>
          <a:xfrm>
            <a:off x="7312483" y="2724518"/>
            <a:ext cx="227572" cy="21740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0"/>
          <p:cNvSpPr/>
          <p:nvPr/>
        </p:nvSpPr>
        <p:spPr>
          <a:xfrm rot="1280228">
            <a:off x="4137279" y="1977773"/>
            <a:ext cx="227539" cy="21739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1"/>
          <p:cNvSpPr txBox="1">
            <a:spLocks noGrp="1"/>
          </p:cNvSpPr>
          <p:nvPr>
            <p:ph type="title"/>
          </p:nvPr>
        </p:nvSpPr>
        <p:spPr>
          <a:xfrm>
            <a:off x="876525" y="497425"/>
            <a:ext cx="7293900" cy="3838200"/>
          </a:xfrm>
          <a:prstGeom prst="rect">
            <a:avLst/>
          </a:prstGeom>
        </p:spPr>
        <p:txBody>
          <a:bodyPr spcFirstLastPara="1" wrap="square" lIns="0" tIns="0" rIns="0" bIns="0" anchor="ctr" anchorCtr="0">
            <a:noAutofit/>
          </a:bodyPr>
          <a:lstStyle/>
          <a:p>
            <a:pPr marL="0" lvl="0" indent="0" algn="just" rtl="0">
              <a:lnSpc>
                <a:spcPct val="115000"/>
              </a:lnSpc>
              <a:spcBef>
                <a:spcPts val="1200"/>
              </a:spcBef>
              <a:spcAft>
                <a:spcPts val="0"/>
              </a:spcAft>
              <a:buNone/>
            </a:pPr>
            <a:r>
              <a:rPr lang="en" sz="1100"/>
              <a:t>Heart disease is the most common disease in India. Early detection of heart diseases will increase the survival rate hence this research work is intended to predict the whether the patient has heart disease or not with the help of clinical data which will assist the diagnosis process.</a:t>
            </a:r>
            <a:endParaRPr sz="1100"/>
          </a:p>
          <a:p>
            <a:pPr marL="0" lvl="0" indent="0" algn="just" rtl="0">
              <a:lnSpc>
                <a:spcPct val="115000"/>
              </a:lnSpc>
              <a:spcBef>
                <a:spcPts val="1200"/>
              </a:spcBef>
              <a:spcAft>
                <a:spcPts val="0"/>
              </a:spcAft>
              <a:buNone/>
            </a:pPr>
            <a:r>
              <a:rPr lang="en" sz="1100"/>
              <a:t> Our machine learning algorithm can now classify patients with heart disease. Now we can properly diagnose patients, &amp; get them the help they need to recover. Ny diagnosis detecting these features early, we may prevent worse symptoms from arising later.</a:t>
            </a:r>
            <a:endParaRPr sz="1100"/>
          </a:p>
          <a:p>
            <a:pPr marL="0" lvl="0" indent="0" algn="just" rtl="0">
              <a:lnSpc>
                <a:spcPct val="115000"/>
              </a:lnSpc>
              <a:spcBef>
                <a:spcPts val="1200"/>
              </a:spcBef>
              <a:spcAft>
                <a:spcPts val="0"/>
              </a:spcAft>
              <a:buNone/>
            </a:pPr>
            <a:r>
              <a:rPr lang="en" sz="1100"/>
              <a:t>Our Gradient Boosting Algorithm yields the highest accuracy, 90%. Any accuracy above 70% is considered good.</a:t>
            </a:r>
            <a:endParaRPr sz="1100"/>
          </a:p>
          <a:p>
            <a:pPr marL="0" lvl="0" indent="0" algn="l" rtl="0">
              <a:lnSpc>
                <a:spcPct val="115000"/>
              </a:lnSpc>
              <a:spcBef>
                <a:spcPts val="1500"/>
              </a:spcBef>
              <a:spcAft>
                <a:spcPts val="0"/>
              </a:spcAft>
              <a:buNone/>
            </a:pPr>
            <a:endParaRPr sz="1200">
              <a:solidFill>
                <a:srgbClr val="D1D5DB"/>
              </a:solidFill>
            </a:endParaRPr>
          </a:p>
          <a:p>
            <a:pPr marL="0" lvl="0" indent="0" algn="l" rtl="0">
              <a:spcBef>
                <a:spcPts val="0"/>
              </a:spcBef>
              <a:spcAft>
                <a:spcPts val="0"/>
              </a:spcAft>
              <a:buNone/>
            </a:pPr>
            <a:endParaRPr/>
          </a:p>
        </p:txBody>
      </p:sp>
      <p:sp>
        <p:nvSpPr>
          <p:cNvPr id="384" name="Google Shape;384;p5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8000">
              <a:schemeClr val="accent2"/>
            </a:gs>
            <a:gs pos="100000">
              <a:schemeClr val="accent1"/>
            </a:gs>
          </a:gsLst>
          <a:path path="circle">
            <a:fillToRect r="100000" b="100000"/>
          </a:path>
          <a:tileRect l="-100000" t="-100000"/>
        </a:gradFill>
        <a:effectLst/>
      </p:bgPr>
    </p:bg>
    <p:spTree>
      <p:nvGrpSpPr>
        <p:cNvPr id="1" name="Shape 388"/>
        <p:cNvGrpSpPr/>
        <p:nvPr/>
      </p:nvGrpSpPr>
      <p:grpSpPr>
        <a:xfrm>
          <a:off x="0" y="0"/>
          <a:ext cx="0" cy="0"/>
          <a:chOff x="0" y="0"/>
          <a:chExt cx="0" cy="0"/>
        </a:xfrm>
      </p:grpSpPr>
      <p:sp>
        <p:nvSpPr>
          <p:cNvPr id="389" name="Google Shape;389;p52"/>
          <p:cNvSpPr txBox="1">
            <a:spLocks noGrp="1"/>
          </p:cNvSpPr>
          <p:nvPr>
            <p:ph type="ctrTitle" idx="4294967295"/>
          </p:nvPr>
        </p:nvSpPr>
        <p:spPr>
          <a:xfrm>
            <a:off x="692850" y="2391925"/>
            <a:ext cx="4605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a:solidFill>
                  <a:schemeClr val="lt2"/>
                </a:solidFill>
              </a:rPr>
              <a:t>Future Scope</a:t>
            </a:r>
            <a:endParaRPr sz="6000">
              <a:solidFill>
                <a:schemeClr val="lt2"/>
              </a:solidFill>
            </a:endParaRPr>
          </a:p>
        </p:txBody>
      </p:sp>
      <p:grpSp>
        <p:nvGrpSpPr>
          <p:cNvPr id="390" name="Google Shape;390;p52"/>
          <p:cNvGrpSpPr/>
          <p:nvPr/>
        </p:nvGrpSpPr>
        <p:grpSpPr>
          <a:xfrm>
            <a:off x="4969177" y="651616"/>
            <a:ext cx="2394503" cy="2394487"/>
            <a:chOff x="6643075" y="3664250"/>
            <a:chExt cx="407950" cy="407975"/>
          </a:xfrm>
        </p:grpSpPr>
        <p:sp>
          <p:nvSpPr>
            <p:cNvPr id="391" name="Google Shape;391;p52"/>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2"/>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2"/>
          <p:cNvGrpSpPr/>
          <p:nvPr/>
        </p:nvGrpSpPr>
        <p:grpSpPr>
          <a:xfrm rot="-587459">
            <a:off x="4828848" y="3357972"/>
            <a:ext cx="984473" cy="984417"/>
            <a:chOff x="576250" y="4319400"/>
            <a:chExt cx="442075" cy="442050"/>
          </a:xfrm>
        </p:grpSpPr>
        <p:sp>
          <p:nvSpPr>
            <p:cNvPr id="394" name="Google Shape;394;p52"/>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2"/>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2"/>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2"/>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52"/>
          <p:cNvSpPr/>
          <p:nvPr/>
        </p:nvSpPr>
        <p:spPr>
          <a:xfrm>
            <a:off x="4396587" y="1204605"/>
            <a:ext cx="374278" cy="35737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2"/>
          <p:cNvSpPr/>
          <p:nvPr/>
        </p:nvSpPr>
        <p:spPr>
          <a:xfrm rot="2697416">
            <a:off x="6863000" y="3034227"/>
            <a:ext cx="568178" cy="5425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2"/>
          <p:cNvSpPr/>
          <p:nvPr/>
        </p:nvSpPr>
        <p:spPr>
          <a:xfrm>
            <a:off x="7312483" y="2724518"/>
            <a:ext cx="227572" cy="21740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2"/>
          <p:cNvSpPr/>
          <p:nvPr/>
        </p:nvSpPr>
        <p:spPr>
          <a:xfrm rot="1280228">
            <a:off x="4137279" y="1977773"/>
            <a:ext cx="227539" cy="21739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3"/>
          <p:cNvSpPr txBox="1">
            <a:spLocks noGrp="1"/>
          </p:cNvSpPr>
          <p:nvPr>
            <p:ph type="title"/>
          </p:nvPr>
        </p:nvSpPr>
        <p:spPr>
          <a:xfrm>
            <a:off x="925050" y="811375"/>
            <a:ext cx="7293900" cy="2116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100"/>
              <a:t>At some point in future, the machine learning model will make use of a larger training dataset, possibly more than a million different data points maintained in electronic health record system. </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Although it would be a huge leap in terms of computational power and software sophistication but a system that will work on artificial intelligence might allow the medical practitioner to decide the best suited treatment for the concerned patient as soon as possible. </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A software API can be developed to enable health websites and apps to provide access to the patients free of cost. The probability prediction would be performed with zero or virtually no delay in processing.</a:t>
            </a:r>
            <a:endParaRPr/>
          </a:p>
        </p:txBody>
      </p:sp>
      <p:sp>
        <p:nvSpPr>
          <p:cNvPr id="408" name="Google Shape;408;p5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8000">
              <a:schemeClr val="accent2"/>
            </a:gs>
            <a:gs pos="100000">
              <a:schemeClr val="accent1"/>
            </a:gs>
          </a:gsLst>
          <a:path path="circle">
            <a:fillToRect r="100000" b="100000"/>
          </a:path>
          <a:tileRect l="-100000" t="-100000"/>
        </a:gradFill>
        <a:effectLst/>
      </p:bgPr>
    </p:bg>
    <p:spTree>
      <p:nvGrpSpPr>
        <p:cNvPr id="1" name="Shape 412"/>
        <p:cNvGrpSpPr/>
        <p:nvPr/>
      </p:nvGrpSpPr>
      <p:grpSpPr>
        <a:xfrm>
          <a:off x="0" y="0"/>
          <a:ext cx="0" cy="0"/>
          <a:chOff x="0" y="0"/>
          <a:chExt cx="0" cy="0"/>
        </a:xfrm>
      </p:grpSpPr>
      <p:sp>
        <p:nvSpPr>
          <p:cNvPr id="413" name="Google Shape;413;p54"/>
          <p:cNvSpPr txBox="1">
            <a:spLocks noGrp="1"/>
          </p:cNvSpPr>
          <p:nvPr>
            <p:ph type="ctrTitle" idx="4294967295"/>
          </p:nvPr>
        </p:nvSpPr>
        <p:spPr>
          <a:xfrm>
            <a:off x="685800" y="2116750"/>
            <a:ext cx="4245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a:solidFill>
                  <a:schemeClr val="lt2"/>
                </a:solidFill>
              </a:rPr>
              <a:t>References</a:t>
            </a:r>
            <a:endParaRPr sz="6000">
              <a:solidFill>
                <a:schemeClr val="lt2"/>
              </a:solidFill>
            </a:endParaRPr>
          </a:p>
        </p:txBody>
      </p:sp>
      <p:grpSp>
        <p:nvGrpSpPr>
          <p:cNvPr id="414" name="Google Shape;414;p54"/>
          <p:cNvGrpSpPr/>
          <p:nvPr/>
        </p:nvGrpSpPr>
        <p:grpSpPr>
          <a:xfrm>
            <a:off x="4969177" y="651616"/>
            <a:ext cx="2394503" cy="2394487"/>
            <a:chOff x="6643075" y="3664250"/>
            <a:chExt cx="407950" cy="407975"/>
          </a:xfrm>
        </p:grpSpPr>
        <p:sp>
          <p:nvSpPr>
            <p:cNvPr id="415" name="Google Shape;415;p54"/>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4"/>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54"/>
          <p:cNvGrpSpPr/>
          <p:nvPr/>
        </p:nvGrpSpPr>
        <p:grpSpPr>
          <a:xfrm rot="-587459">
            <a:off x="4828848" y="3357972"/>
            <a:ext cx="984473" cy="984417"/>
            <a:chOff x="576250" y="4319400"/>
            <a:chExt cx="442075" cy="442050"/>
          </a:xfrm>
        </p:grpSpPr>
        <p:sp>
          <p:nvSpPr>
            <p:cNvPr id="418" name="Google Shape;418;p54"/>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4"/>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4"/>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4"/>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54"/>
          <p:cNvSpPr/>
          <p:nvPr/>
        </p:nvSpPr>
        <p:spPr>
          <a:xfrm>
            <a:off x="4396587" y="1204605"/>
            <a:ext cx="374278" cy="35737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4"/>
          <p:cNvSpPr/>
          <p:nvPr/>
        </p:nvSpPr>
        <p:spPr>
          <a:xfrm rot="2697416">
            <a:off x="6863000" y="3034227"/>
            <a:ext cx="568178" cy="5425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4"/>
          <p:cNvSpPr/>
          <p:nvPr/>
        </p:nvSpPr>
        <p:spPr>
          <a:xfrm>
            <a:off x="7312483" y="2724518"/>
            <a:ext cx="227572" cy="21740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4"/>
          <p:cNvSpPr/>
          <p:nvPr/>
        </p:nvSpPr>
        <p:spPr>
          <a:xfrm rot="1280228">
            <a:off x="4137279" y="1977773"/>
            <a:ext cx="227539" cy="21739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5"/>
          <p:cNvSpPr txBox="1">
            <a:spLocks noGrp="1"/>
          </p:cNvSpPr>
          <p:nvPr>
            <p:ph type="title"/>
          </p:nvPr>
        </p:nvSpPr>
        <p:spPr>
          <a:xfrm>
            <a:off x="890625" y="479775"/>
            <a:ext cx="7293900" cy="4755300"/>
          </a:xfrm>
          <a:prstGeom prst="rect">
            <a:avLst/>
          </a:prstGeom>
        </p:spPr>
        <p:txBody>
          <a:bodyPr spcFirstLastPara="1" wrap="square" lIns="0" tIns="0" rIns="0" bIns="0" anchor="ctr" anchorCtr="0">
            <a:noAutofit/>
          </a:bodyPr>
          <a:lstStyle/>
          <a:p>
            <a:pPr marL="0" lvl="0" indent="0" algn="just" rtl="0">
              <a:lnSpc>
                <a:spcPct val="115000"/>
              </a:lnSpc>
              <a:spcBef>
                <a:spcPts val="1200"/>
              </a:spcBef>
              <a:spcAft>
                <a:spcPts val="0"/>
              </a:spcAft>
              <a:buNone/>
            </a:pPr>
            <a:r>
              <a:rPr lang="en" sz="600" dirty="0">
                <a:solidFill>
                  <a:srgbClr val="FFFFFF"/>
                </a:solidFill>
              </a:rPr>
              <a:t>[1] Soni J, Ansari U, Sharma D &amp; Soni S (2011). Predictive data mining for medical diagnosis: an overview of heart disease prediction. International Journal of Computer Applications, 17(8), 43-8</a:t>
            </a:r>
            <a:endParaRPr sz="600" dirty="0">
              <a:solidFill>
                <a:srgbClr val="FFFFFF"/>
              </a:solidFill>
            </a:endParaRPr>
          </a:p>
          <a:p>
            <a:pPr marL="0" lvl="0" indent="0" algn="just" rtl="0">
              <a:lnSpc>
                <a:spcPct val="115000"/>
              </a:lnSpc>
              <a:spcBef>
                <a:spcPts val="1200"/>
              </a:spcBef>
              <a:spcAft>
                <a:spcPts val="0"/>
              </a:spcAft>
              <a:buNone/>
            </a:pPr>
            <a:r>
              <a:rPr lang="en" sz="600" dirty="0">
                <a:solidFill>
                  <a:srgbClr val="FFFFFF"/>
                </a:solidFill>
              </a:rPr>
              <a:t>[2] Dangare C S &amp; Apte S S (2012). Improved study of heart disease prediction system using data mining classification techniques. International Journal of Computer Applications, 47(10), 44-8.</a:t>
            </a:r>
            <a:endParaRPr sz="600" dirty="0">
              <a:solidFill>
                <a:srgbClr val="FFFFFF"/>
              </a:solidFill>
            </a:endParaRPr>
          </a:p>
          <a:p>
            <a:pPr marL="0" lvl="0" indent="0" algn="just" rtl="0">
              <a:lnSpc>
                <a:spcPct val="115000"/>
              </a:lnSpc>
              <a:spcBef>
                <a:spcPts val="1200"/>
              </a:spcBef>
              <a:spcAft>
                <a:spcPts val="0"/>
              </a:spcAft>
              <a:buNone/>
            </a:pPr>
            <a:r>
              <a:rPr lang="en" sz="600" dirty="0">
                <a:solidFill>
                  <a:srgbClr val="FFFFFF"/>
                </a:solidFill>
              </a:rPr>
              <a:t>[3] Ordonez C (2006). Association rule discovery with the train and test approach for heart disease prediction. IEEE Transactions on Information Technology in Biomedicine, 10(2), 334-43.</a:t>
            </a:r>
            <a:endParaRPr sz="600" dirty="0">
              <a:solidFill>
                <a:srgbClr val="FFFFFF"/>
              </a:solidFill>
            </a:endParaRPr>
          </a:p>
          <a:p>
            <a:pPr marL="0" lvl="0" indent="0" algn="just" rtl="0">
              <a:lnSpc>
                <a:spcPct val="115000"/>
              </a:lnSpc>
              <a:spcBef>
                <a:spcPts val="1200"/>
              </a:spcBef>
              <a:spcAft>
                <a:spcPts val="0"/>
              </a:spcAft>
              <a:buNone/>
            </a:pPr>
            <a:r>
              <a:rPr lang="en" sz="600" dirty="0">
                <a:solidFill>
                  <a:srgbClr val="FFFFFF"/>
                </a:solidFill>
              </a:rPr>
              <a:t>[4] Shinde R, Arjun S, Patil P &amp; Waghmare J (2015). An intelligent heart disease prediction system using k-means clustering and Naïve Bayes algorithm. International Journal of Computer Science and Information Technologies, 6(1), 637-9.</a:t>
            </a:r>
            <a:endParaRPr sz="600" dirty="0">
              <a:solidFill>
                <a:srgbClr val="FFFFFF"/>
              </a:solidFill>
            </a:endParaRPr>
          </a:p>
          <a:p>
            <a:pPr marL="0" lvl="0" indent="0" algn="just" rtl="0">
              <a:lnSpc>
                <a:spcPct val="115000"/>
              </a:lnSpc>
              <a:spcBef>
                <a:spcPts val="1200"/>
              </a:spcBef>
              <a:spcAft>
                <a:spcPts val="0"/>
              </a:spcAft>
              <a:buNone/>
            </a:pPr>
            <a:r>
              <a:rPr lang="en" sz="600" dirty="0">
                <a:solidFill>
                  <a:srgbClr val="FFFFFF"/>
                </a:solidFill>
              </a:rPr>
              <a:t>[5] Bashir S, Qamar U &amp; Javed M Y (2014, November). An ensemble-based decision support framework for intelligent heart disease diagnosis. In International Conference on Information Society (i-Society 2014) (pp. 259-64). IEEE. ICCRDA 2020 IOP Conf. Series: Materials Science and Engineering 1022 (2021) 012072 IOP Publishing doi:10.1088/1757-899X/1022/1/012072 9</a:t>
            </a:r>
            <a:endParaRPr sz="600" dirty="0">
              <a:solidFill>
                <a:srgbClr val="FFFFFF"/>
              </a:solidFill>
            </a:endParaRPr>
          </a:p>
          <a:p>
            <a:pPr marL="0" lvl="0" indent="0" algn="just" rtl="0">
              <a:lnSpc>
                <a:spcPct val="115000"/>
              </a:lnSpc>
              <a:spcBef>
                <a:spcPts val="1200"/>
              </a:spcBef>
              <a:spcAft>
                <a:spcPts val="0"/>
              </a:spcAft>
              <a:buNone/>
            </a:pPr>
            <a:r>
              <a:rPr lang="en" sz="600" dirty="0">
                <a:solidFill>
                  <a:srgbClr val="FFFFFF"/>
                </a:solidFill>
              </a:rPr>
              <a:t>[6] Jee S H, Jang Y, Oh D J, Oh B H, Lee S H, Park S W &amp; Yun Y D (2014). A coronary heart disease prediction model: the Korean Heart Study. BMJ open, 4(5), e005025.</a:t>
            </a:r>
            <a:endParaRPr sz="600" dirty="0">
              <a:solidFill>
                <a:srgbClr val="FFFFFF"/>
              </a:solidFill>
            </a:endParaRPr>
          </a:p>
          <a:p>
            <a:pPr marL="0" lvl="0" indent="0" algn="just" rtl="0">
              <a:lnSpc>
                <a:spcPct val="115000"/>
              </a:lnSpc>
              <a:spcBef>
                <a:spcPts val="1200"/>
              </a:spcBef>
              <a:spcAft>
                <a:spcPts val="0"/>
              </a:spcAft>
              <a:buNone/>
            </a:pPr>
            <a:r>
              <a:rPr lang="en" sz="600" dirty="0">
                <a:solidFill>
                  <a:srgbClr val="FFFFFF"/>
                </a:solidFill>
              </a:rPr>
              <a:t>[7] Ganna A, Magnusson P K, Pedersen N L, de Faire U, Reilly M, Ärnlöv J &amp; Ingelsson E (2013). Multilocus genetic risk scores for coronary heart disease prediction. Arteriosclerosis, thrombosis, and vascular biology, 33(9), 2267-72.</a:t>
            </a:r>
            <a:endParaRPr sz="600" dirty="0">
              <a:solidFill>
                <a:srgbClr val="FFFFFF"/>
              </a:solidFill>
            </a:endParaRPr>
          </a:p>
          <a:p>
            <a:pPr marL="0" lvl="0" indent="0" algn="just" rtl="0">
              <a:lnSpc>
                <a:spcPct val="115000"/>
              </a:lnSpc>
              <a:spcBef>
                <a:spcPts val="1200"/>
              </a:spcBef>
              <a:spcAft>
                <a:spcPts val="0"/>
              </a:spcAft>
              <a:buNone/>
            </a:pPr>
            <a:r>
              <a:rPr lang="en" sz="600" dirty="0">
                <a:solidFill>
                  <a:srgbClr val="FFFFFF"/>
                </a:solidFill>
              </a:rPr>
              <a:t>[8] Jabbar M A, Deekshatulu B L &amp; Chandra P (2013, March). Heart disease prediction using lazy associative classification. In 2013 International MutliConference on Automation, Computing,Communication, Control and Compressed Sensing (iMac4s) (pp. 40- 6). IEEE.</a:t>
            </a:r>
            <a:endParaRPr sz="600" dirty="0">
              <a:solidFill>
                <a:srgbClr val="FFFFFF"/>
              </a:solidFill>
            </a:endParaRPr>
          </a:p>
          <a:p>
            <a:pPr marL="0" lvl="0" indent="0" algn="just" rtl="0">
              <a:lnSpc>
                <a:spcPct val="115000"/>
              </a:lnSpc>
              <a:spcBef>
                <a:spcPts val="1200"/>
              </a:spcBef>
              <a:spcAft>
                <a:spcPts val="0"/>
              </a:spcAft>
              <a:buNone/>
            </a:pPr>
            <a:r>
              <a:rPr lang="en" sz="600" dirty="0">
                <a:solidFill>
                  <a:srgbClr val="FFFFFF"/>
                </a:solidFill>
              </a:rPr>
              <a:t>[9] Brown N, Young T, Gray D, Skene A M &amp; Hampton J R (1997). Inpatient deaths from acute myocardial infarction, 1982-92: analysis of data in the Nottingham heart attack register. BMJ, 315(7101), 159-64.</a:t>
            </a:r>
            <a:endParaRPr sz="600" dirty="0">
              <a:solidFill>
                <a:srgbClr val="FFFFFF"/>
              </a:solidFill>
            </a:endParaRPr>
          </a:p>
          <a:p>
            <a:pPr marL="0" lvl="0" indent="0" algn="just" rtl="0">
              <a:lnSpc>
                <a:spcPct val="115000"/>
              </a:lnSpc>
              <a:spcBef>
                <a:spcPts val="1200"/>
              </a:spcBef>
              <a:spcAft>
                <a:spcPts val="0"/>
              </a:spcAft>
              <a:buNone/>
            </a:pPr>
            <a:r>
              <a:rPr lang="en" sz="600" dirty="0">
                <a:solidFill>
                  <a:srgbClr val="FFFFFF"/>
                </a:solidFill>
              </a:rPr>
              <a:t>[10] Folsom A R, Prineas R J, Kaye S A &amp; Soler J T (1989). Body fat distribution and self-reported prevalence of hypertension, heart attack, and other heart disease in older women. International journal of epidemiologyy, 18(2), 361-7.</a:t>
            </a:r>
            <a:endParaRPr sz="600" dirty="0">
              <a:solidFill>
                <a:srgbClr val="FFFFFF"/>
              </a:solidFill>
            </a:endParaRPr>
          </a:p>
          <a:p>
            <a:pPr marL="0" lvl="0" indent="0" algn="just" rtl="0">
              <a:lnSpc>
                <a:spcPct val="115000"/>
              </a:lnSpc>
              <a:spcBef>
                <a:spcPts val="1200"/>
              </a:spcBef>
              <a:spcAft>
                <a:spcPts val="0"/>
              </a:spcAft>
              <a:buNone/>
            </a:pPr>
            <a:r>
              <a:rPr lang="en" sz="600" dirty="0">
                <a:solidFill>
                  <a:srgbClr val="FFFFFF"/>
                </a:solidFill>
              </a:rPr>
              <a:t>11] Chen A H, Huang S Y, Hong P S, Cheng C H &amp; Lin E J (2011, September). HDPS: Heart disease prediction system. In 2011 Computing in Cardiology (pp. 557- 60). IEEE.</a:t>
            </a:r>
            <a:endParaRPr sz="600" dirty="0">
              <a:solidFill>
                <a:srgbClr val="FFFFFF"/>
              </a:solidFill>
            </a:endParaRPr>
          </a:p>
          <a:p>
            <a:pPr marL="0" lvl="0" indent="0" algn="just" rtl="0">
              <a:lnSpc>
                <a:spcPct val="115000"/>
              </a:lnSpc>
              <a:spcBef>
                <a:spcPts val="1200"/>
              </a:spcBef>
              <a:spcAft>
                <a:spcPts val="0"/>
              </a:spcAft>
              <a:buNone/>
            </a:pPr>
            <a:r>
              <a:rPr lang="en" sz="600" dirty="0">
                <a:solidFill>
                  <a:srgbClr val="FFFFFF"/>
                </a:solidFill>
              </a:rPr>
              <a:t>[12] Parthiban, Latha and R Subramanian. "Intelligent heart disease prediction system using CANFIS and genetic algorithm." International Journal of Biological, Biomedical and Medical Sciences 3.3 (2008).</a:t>
            </a:r>
            <a:endParaRPr sz="600" dirty="0">
              <a:solidFill>
                <a:srgbClr val="FFFFFF"/>
              </a:solidFill>
            </a:endParaRPr>
          </a:p>
          <a:p>
            <a:pPr marL="0" lvl="0" indent="0" algn="just" rtl="0">
              <a:lnSpc>
                <a:spcPct val="115000"/>
              </a:lnSpc>
              <a:spcBef>
                <a:spcPts val="1200"/>
              </a:spcBef>
              <a:spcAft>
                <a:spcPts val="0"/>
              </a:spcAft>
              <a:buNone/>
            </a:pPr>
            <a:r>
              <a:rPr lang="en" sz="600" dirty="0">
                <a:solidFill>
                  <a:srgbClr val="FFFFFF"/>
                </a:solidFill>
              </a:rPr>
              <a:t>[13] Wolgast G, Ehrenborg C, Israelsson A, Helander J, Johansson E &amp; Manefjord H (2016). Wireless body area network for heart attack detection [Education Corner]. IEEE antennas and </a:t>
            </a:r>
            <a:endParaRPr sz="100" dirty="0">
              <a:solidFill>
                <a:srgbClr val="FFFFFF"/>
              </a:solidFill>
            </a:endParaRPr>
          </a:p>
          <a:p>
            <a:pPr marL="0" lvl="0" indent="0" algn="just" rtl="0">
              <a:lnSpc>
                <a:spcPct val="115000"/>
              </a:lnSpc>
              <a:spcBef>
                <a:spcPts val="1200"/>
              </a:spcBef>
              <a:spcAft>
                <a:spcPts val="0"/>
              </a:spcAft>
              <a:buNone/>
            </a:pPr>
            <a:endParaRPr sz="1100" dirty="0">
              <a:solidFill>
                <a:srgbClr val="000000"/>
              </a:solidFill>
              <a:latin typeface="Arial"/>
              <a:ea typeface="Arial"/>
              <a:cs typeface="Arial"/>
              <a:sym typeface="Arial"/>
            </a:endParaRPr>
          </a:p>
          <a:p>
            <a:pPr marL="0" lvl="0" indent="0" algn="l" rtl="0">
              <a:spcBef>
                <a:spcPts val="1200"/>
              </a:spcBef>
              <a:spcAft>
                <a:spcPts val="0"/>
              </a:spcAft>
              <a:buNone/>
            </a:pPr>
            <a:endParaRPr dirty="0"/>
          </a:p>
        </p:txBody>
      </p:sp>
      <p:sp>
        <p:nvSpPr>
          <p:cNvPr id="432" name="Google Shape;432;p5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Introduction</a:t>
            </a:r>
            <a:endParaRPr/>
          </a:p>
        </p:txBody>
      </p:sp>
      <p:sp>
        <p:nvSpPr>
          <p:cNvPr id="107" name="Google Shape;107;p16"/>
          <p:cNvSpPr txBox="1">
            <a:spLocks noGrp="1"/>
          </p:cNvSpPr>
          <p:nvPr>
            <p:ph type="body" idx="1"/>
          </p:nvPr>
        </p:nvSpPr>
        <p:spPr>
          <a:xfrm>
            <a:off x="975250" y="1575125"/>
            <a:ext cx="7193400" cy="20373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a:solidFill>
                  <a:srgbClr val="D1D5DB"/>
                </a:solidFill>
                <a:latin typeface="Quantico"/>
                <a:ea typeface="Quantico"/>
                <a:cs typeface="Quantico"/>
                <a:sym typeface="Quantico"/>
              </a:rPr>
              <a:t>Heart failure is a serious medical condition that affects millions of people worldwide. </a:t>
            </a:r>
            <a:endParaRPr sz="1200">
              <a:solidFill>
                <a:srgbClr val="D1D5DB"/>
              </a:solidFill>
              <a:latin typeface="Quantico"/>
              <a:ea typeface="Quantico"/>
              <a:cs typeface="Quantico"/>
              <a:sym typeface="Quantico"/>
            </a:endParaRPr>
          </a:p>
          <a:p>
            <a:pPr marL="0" lvl="0" indent="0" algn="l" rtl="0">
              <a:spcBef>
                <a:spcPts val="600"/>
              </a:spcBef>
              <a:spcAft>
                <a:spcPts val="0"/>
              </a:spcAft>
              <a:buNone/>
            </a:pPr>
            <a:r>
              <a:rPr lang="en" sz="1200">
                <a:solidFill>
                  <a:srgbClr val="D1D5DB"/>
                </a:solidFill>
                <a:latin typeface="Quantico"/>
                <a:ea typeface="Quantico"/>
                <a:cs typeface="Quantico"/>
                <a:sym typeface="Quantico"/>
              </a:rPr>
              <a:t>Early prediction of heart failure can greatly improve patient outcomes and management. </a:t>
            </a:r>
            <a:endParaRPr sz="1200">
              <a:solidFill>
                <a:srgbClr val="D1D5DB"/>
              </a:solidFill>
              <a:latin typeface="Quantico"/>
              <a:ea typeface="Quantico"/>
              <a:cs typeface="Quantico"/>
              <a:sym typeface="Quantico"/>
            </a:endParaRPr>
          </a:p>
          <a:p>
            <a:pPr marL="0" lvl="0" indent="0" algn="l" rtl="0">
              <a:spcBef>
                <a:spcPts val="600"/>
              </a:spcBef>
              <a:spcAft>
                <a:spcPts val="0"/>
              </a:spcAft>
              <a:buNone/>
            </a:pPr>
            <a:r>
              <a:rPr lang="en" sz="1200">
                <a:solidFill>
                  <a:srgbClr val="D1D5DB"/>
                </a:solidFill>
                <a:latin typeface="Quantico"/>
                <a:ea typeface="Quantico"/>
                <a:cs typeface="Quantico"/>
                <a:sym typeface="Quantico"/>
              </a:rPr>
              <a:t>In this presentation, we will discuss the use of machine learning techniques to predict heart failure in patients.</a:t>
            </a:r>
            <a:endParaRPr sz="1200">
              <a:solidFill>
                <a:srgbClr val="D1D5DB"/>
              </a:solidFill>
              <a:latin typeface="Quantico"/>
              <a:ea typeface="Quantico"/>
              <a:cs typeface="Quantico"/>
              <a:sym typeface="Quantico"/>
            </a:endParaRPr>
          </a:p>
          <a:p>
            <a:pPr marL="0" lvl="0" indent="0" algn="l" rtl="0">
              <a:spcBef>
                <a:spcPts val="600"/>
              </a:spcBef>
              <a:spcAft>
                <a:spcPts val="0"/>
              </a:spcAft>
              <a:buNone/>
            </a:pPr>
            <a:r>
              <a:rPr lang="en" sz="1200">
                <a:solidFill>
                  <a:srgbClr val="D1D5DB"/>
                </a:solidFill>
                <a:latin typeface="Quantico"/>
                <a:ea typeface="Quantico"/>
                <a:cs typeface="Quantico"/>
                <a:sym typeface="Quantico"/>
              </a:rPr>
              <a:t>We will cover the data set used, the methods and algorithms employed, and the results of the prediction model. </a:t>
            </a:r>
            <a:endParaRPr sz="1200">
              <a:solidFill>
                <a:srgbClr val="D1D5DB"/>
              </a:solidFill>
              <a:latin typeface="Quantico"/>
              <a:ea typeface="Quantico"/>
              <a:cs typeface="Quantico"/>
              <a:sym typeface="Quantico"/>
            </a:endParaRPr>
          </a:p>
          <a:p>
            <a:pPr marL="0" lvl="0" indent="0" algn="l" rtl="0">
              <a:spcBef>
                <a:spcPts val="600"/>
              </a:spcBef>
              <a:spcAft>
                <a:spcPts val="0"/>
              </a:spcAft>
              <a:buNone/>
            </a:pPr>
            <a:r>
              <a:rPr lang="en" sz="1200">
                <a:solidFill>
                  <a:srgbClr val="D1D5DB"/>
                </a:solidFill>
                <a:latin typeface="Quantico"/>
                <a:ea typeface="Quantico"/>
                <a:cs typeface="Quantico"/>
                <a:sym typeface="Quantico"/>
              </a:rPr>
              <a:t>By the end of the presentation, you will have a better understanding of the potential of machine learning in predicting heart failure and its importance in patient care.</a:t>
            </a:r>
            <a:endParaRPr>
              <a:latin typeface="Quantico"/>
              <a:ea typeface="Quantico"/>
              <a:cs typeface="Quantico"/>
              <a:sym typeface="Quantico"/>
            </a:endParaRPr>
          </a:p>
        </p:txBody>
      </p:sp>
      <p:sp>
        <p:nvSpPr>
          <p:cNvPr id="108" name="Google Shape;108;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3"/>
                </a:solidFill>
              </a:rPr>
              <a:t>40</a:t>
            </a:fld>
            <a:endParaRPr>
              <a:solidFill>
                <a:schemeClr val="accent3"/>
              </a:solidFill>
            </a:endParaRPr>
          </a:p>
        </p:txBody>
      </p:sp>
      <p:sp>
        <p:nvSpPr>
          <p:cNvPr id="438" name="Google Shape;438;p56"/>
          <p:cNvSpPr txBox="1">
            <a:spLocks noGrp="1"/>
          </p:cNvSpPr>
          <p:nvPr>
            <p:ph type="ctrTitle" idx="4294967295"/>
          </p:nvPr>
        </p:nvSpPr>
        <p:spPr>
          <a:xfrm>
            <a:off x="2145600" y="1971450"/>
            <a:ext cx="4852800" cy="1200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600">
                <a:solidFill>
                  <a:schemeClr val="accent4"/>
                </a:solidFill>
              </a:rPr>
              <a:t>Thanks!</a:t>
            </a:r>
            <a:endParaRPr sz="9600">
              <a:solidFill>
                <a:schemeClr val="accent4"/>
              </a:solidFill>
            </a:endParaRPr>
          </a:p>
        </p:txBody>
      </p:sp>
      <p:cxnSp>
        <p:nvCxnSpPr>
          <p:cNvPr id="439" name="Google Shape;439;p56"/>
          <p:cNvCxnSpPr/>
          <p:nvPr/>
        </p:nvCxnSpPr>
        <p:spPr>
          <a:xfrm>
            <a:off x="0" y="2571750"/>
            <a:ext cx="1144800" cy="0"/>
          </a:xfrm>
          <a:prstGeom prst="straightConnector1">
            <a:avLst/>
          </a:prstGeom>
          <a:noFill/>
          <a:ln w="9525" cap="flat" cmpd="sng">
            <a:solidFill>
              <a:schemeClr val="accent4"/>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ctrTitle"/>
          </p:nvPr>
        </p:nvSpPr>
        <p:spPr>
          <a:xfrm>
            <a:off x="975250" y="1695925"/>
            <a:ext cx="71934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Problem Statement</a:t>
            </a:r>
            <a:endParaRPr/>
          </a:p>
        </p:txBody>
      </p:sp>
      <p:sp>
        <p:nvSpPr>
          <p:cNvPr id="114" name="Google Shape;114;p17"/>
          <p:cNvSpPr txBox="1">
            <a:spLocks noGrp="1"/>
          </p:cNvSpPr>
          <p:nvPr>
            <p:ph type="subTitle" idx="1"/>
          </p:nvPr>
        </p:nvSpPr>
        <p:spPr>
          <a:xfrm>
            <a:off x="975250" y="2876427"/>
            <a:ext cx="7193400" cy="37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Let’s start with the first set of slides</a:t>
            </a:r>
            <a:endParaRPr/>
          </a:p>
        </p:txBody>
      </p:sp>
      <p:grpSp>
        <p:nvGrpSpPr>
          <p:cNvPr id="115" name="Google Shape;115;p17"/>
          <p:cNvGrpSpPr/>
          <p:nvPr/>
        </p:nvGrpSpPr>
        <p:grpSpPr>
          <a:xfrm>
            <a:off x="1155056" y="1600349"/>
            <a:ext cx="354145" cy="354145"/>
            <a:chOff x="5964175" y="4329750"/>
            <a:chExt cx="421350" cy="421350"/>
          </a:xfrm>
        </p:grpSpPr>
        <p:sp>
          <p:nvSpPr>
            <p:cNvPr id="116" name="Google Shape;116;p17"/>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body" idx="1"/>
          </p:nvPr>
        </p:nvSpPr>
        <p:spPr>
          <a:xfrm>
            <a:off x="975300" y="1629850"/>
            <a:ext cx="7193400" cy="3437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a:solidFill>
                  <a:srgbClr val="D1D5DB"/>
                </a:solidFill>
                <a:latin typeface="Quantico"/>
                <a:ea typeface="Quantico"/>
                <a:cs typeface="Quantico"/>
                <a:sym typeface="Quantico"/>
              </a:rPr>
              <a:t>Heart failure, a chronic condition characterized by the inability of the heart to pump blood effectively, is a leading cause of morbidity and mortality worldwide. </a:t>
            </a:r>
            <a:endParaRPr sz="1200">
              <a:solidFill>
                <a:srgbClr val="D1D5DB"/>
              </a:solidFill>
              <a:latin typeface="Quantico"/>
              <a:ea typeface="Quantico"/>
              <a:cs typeface="Quantico"/>
              <a:sym typeface="Quantico"/>
            </a:endParaRPr>
          </a:p>
          <a:p>
            <a:pPr marL="0" lvl="0" indent="0" algn="l" rtl="0">
              <a:spcBef>
                <a:spcPts val="600"/>
              </a:spcBef>
              <a:spcAft>
                <a:spcPts val="0"/>
              </a:spcAft>
              <a:buNone/>
            </a:pPr>
            <a:r>
              <a:rPr lang="en" sz="1200">
                <a:solidFill>
                  <a:srgbClr val="D1D5DB"/>
                </a:solidFill>
                <a:latin typeface="Quantico"/>
                <a:ea typeface="Quantico"/>
                <a:cs typeface="Quantico"/>
                <a:sym typeface="Quantico"/>
              </a:rPr>
              <a:t>Current diagnostic methods, such as echocardiography and blood tests, have limitations in detecting heart failure in its early stages and may not be able to predict future development of the disease. </a:t>
            </a:r>
            <a:endParaRPr sz="1200">
              <a:solidFill>
                <a:srgbClr val="D1D5DB"/>
              </a:solidFill>
              <a:latin typeface="Quantico"/>
              <a:ea typeface="Quantico"/>
              <a:cs typeface="Quantico"/>
              <a:sym typeface="Quantico"/>
            </a:endParaRPr>
          </a:p>
          <a:p>
            <a:pPr marL="0" lvl="0" indent="0" algn="l" rtl="0">
              <a:spcBef>
                <a:spcPts val="600"/>
              </a:spcBef>
              <a:spcAft>
                <a:spcPts val="0"/>
              </a:spcAft>
              <a:buNone/>
            </a:pPr>
            <a:r>
              <a:rPr lang="en" sz="1200">
                <a:solidFill>
                  <a:srgbClr val="D1D5DB"/>
                </a:solidFill>
                <a:latin typeface="Quantico"/>
                <a:ea typeface="Quantico"/>
                <a:cs typeface="Quantico"/>
                <a:sym typeface="Quantico"/>
              </a:rPr>
              <a:t>The goal of this project is to develop and evaluate a machine learning-based prediction model for early detection and risk stratification of heart failure in patients, using a combination of demographic, clinical, and laboratory data. </a:t>
            </a:r>
            <a:endParaRPr sz="1200">
              <a:solidFill>
                <a:srgbClr val="D1D5DB"/>
              </a:solidFill>
              <a:latin typeface="Quantico"/>
              <a:ea typeface="Quantico"/>
              <a:cs typeface="Quantico"/>
              <a:sym typeface="Quantico"/>
            </a:endParaRPr>
          </a:p>
          <a:p>
            <a:pPr marL="0" lvl="0" indent="0" algn="l" rtl="0">
              <a:spcBef>
                <a:spcPts val="600"/>
              </a:spcBef>
              <a:spcAft>
                <a:spcPts val="0"/>
              </a:spcAft>
              <a:buNone/>
            </a:pPr>
            <a:endParaRPr/>
          </a:p>
        </p:txBody>
      </p:sp>
      <p:sp>
        <p:nvSpPr>
          <p:cNvPr id="123" name="Google Shape;123;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8000">
              <a:schemeClr val="accent2"/>
            </a:gs>
            <a:gs pos="100000">
              <a:schemeClr val="accent1"/>
            </a:gs>
          </a:gsLst>
          <a:path path="circle">
            <a:fillToRect r="100000" b="100000"/>
          </a:path>
          <a:tileRect l="-100000" t="-100000"/>
        </a:gradFill>
        <a:effectLst/>
      </p:bgPr>
    </p:bg>
    <p:spTree>
      <p:nvGrpSpPr>
        <p:cNvPr id="1" name="Shape 127"/>
        <p:cNvGrpSpPr/>
        <p:nvPr/>
      </p:nvGrpSpPr>
      <p:grpSpPr>
        <a:xfrm>
          <a:off x="0" y="0"/>
          <a:ext cx="0" cy="0"/>
          <a:chOff x="0" y="0"/>
          <a:chExt cx="0" cy="0"/>
        </a:xfrm>
      </p:grpSpPr>
      <p:sp>
        <p:nvSpPr>
          <p:cNvPr id="128" name="Google Shape;128;p19"/>
          <p:cNvSpPr txBox="1">
            <a:spLocks noGrp="1"/>
          </p:cNvSpPr>
          <p:nvPr>
            <p:ph type="ctrTitle" idx="4294967295"/>
          </p:nvPr>
        </p:nvSpPr>
        <p:spPr>
          <a:xfrm>
            <a:off x="685800" y="2116750"/>
            <a:ext cx="3953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a:solidFill>
                  <a:schemeClr val="lt2"/>
                </a:solidFill>
              </a:rPr>
              <a:t>Data and Methods</a:t>
            </a:r>
            <a:endParaRPr sz="6000">
              <a:solidFill>
                <a:schemeClr val="lt2"/>
              </a:solidFill>
            </a:endParaRPr>
          </a:p>
        </p:txBody>
      </p:sp>
      <p:grpSp>
        <p:nvGrpSpPr>
          <p:cNvPr id="129" name="Google Shape;129;p19"/>
          <p:cNvGrpSpPr/>
          <p:nvPr/>
        </p:nvGrpSpPr>
        <p:grpSpPr>
          <a:xfrm>
            <a:off x="4969177" y="651616"/>
            <a:ext cx="2394503" cy="2394487"/>
            <a:chOff x="6643075" y="3664250"/>
            <a:chExt cx="407950" cy="407975"/>
          </a:xfrm>
        </p:grpSpPr>
        <p:sp>
          <p:nvSpPr>
            <p:cNvPr id="130" name="Google Shape;130;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19"/>
          <p:cNvGrpSpPr/>
          <p:nvPr/>
        </p:nvGrpSpPr>
        <p:grpSpPr>
          <a:xfrm rot="-587459">
            <a:off x="4828848" y="3357972"/>
            <a:ext cx="984473" cy="984417"/>
            <a:chOff x="576250" y="4319400"/>
            <a:chExt cx="442075" cy="442050"/>
          </a:xfrm>
        </p:grpSpPr>
        <p:sp>
          <p:nvSpPr>
            <p:cNvPr id="133" name="Google Shape;133;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9"/>
          <p:cNvSpPr/>
          <p:nvPr/>
        </p:nvSpPr>
        <p:spPr>
          <a:xfrm>
            <a:off x="4396587" y="1204605"/>
            <a:ext cx="374278" cy="35737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rot="2697416">
            <a:off x="6863000" y="3034227"/>
            <a:ext cx="568178" cy="5425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7312483" y="2724518"/>
            <a:ext cx="227572" cy="21740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rot="1280228">
            <a:off x="4137279" y="1977773"/>
            <a:ext cx="227539" cy="21739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975250" y="1065275"/>
            <a:ext cx="79290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1. Description of Dataset</a:t>
            </a:r>
            <a:endParaRPr/>
          </a:p>
        </p:txBody>
      </p:sp>
      <p:sp>
        <p:nvSpPr>
          <p:cNvPr id="147" name="Google Shape;147;p20"/>
          <p:cNvSpPr txBox="1">
            <a:spLocks noGrp="1"/>
          </p:cNvSpPr>
          <p:nvPr>
            <p:ph type="body" idx="1"/>
          </p:nvPr>
        </p:nvSpPr>
        <p:spPr>
          <a:xfrm>
            <a:off x="975250" y="1575125"/>
            <a:ext cx="7251600" cy="2702700"/>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 sz="1200" dirty="0">
                <a:solidFill>
                  <a:srgbClr val="D1D5DB"/>
                </a:solidFill>
                <a:latin typeface="Quantico"/>
                <a:ea typeface="Quantico"/>
                <a:cs typeface="Quantico"/>
                <a:sym typeface="Quantico"/>
              </a:rPr>
              <a:t>The data set used for this analysis consists of </a:t>
            </a:r>
            <a:r>
              <a:rPr lang="en" sz="1200" b="1" dirty="0">
                <a:solidFill>
                  <a:srgbClr val="D1D5DB"/>
                </a:solidFill>
                <a:latin typeface="Quantico"/>
                <a:ea typeface="Quantico"/>
                <a:cs typeface="Quantico"/>
                <a:sym typeface="Quantico"/>
              </a:rPr>
              <a:t>918 patients</a:t>
            </a:r>
            <a:r>
              <a:rPr lang="en" sz="1200" dirty="0">
                <a:solidFill>
                  <a:srgbClr val="D1D5DB"/>
                </a:solidFill>
                <a:latin typeface="Quantico"/>
                <a:ea typeface="Quantico"/>
                <a:cs typeface="Quantico"/>
                <a:sym typeface="Quantico"/>
              </a:rPr>
              <a:t> diagnosed with heart failure, collected from electronic health records, hospital databases. </a:t>
            </a:r>
            <a:endParaRPr sz="1200" dirty="0">
              <a:solidFill>
                <a:srgbClr val="D1D5DB"/>
              </a:solidFill>
              <a:latin typeface="Quantico"/>
              <a:ea typeface="Quantico"/>
              <a:cs typeface="Quantico"/>
              <a:sym typeface="Quantico"/>
            </a:endParaRPr>
          </a:p>
          <a:p>
            <a:pPr marL="0" lvl="0" indent="0" algn="just" rtl="0">
              <a:spcBef>
                <a:spcPts val="600"/>
              </a:spcBef>
              <a:spcAft>
                <a:spcPts val="0"/>
              </a:spcAft>
              <a:buNone/>
            </a:pPr>
            <a:r>
              <a:rPr lang="en" sz="1200" dirty="0">
                <a:solidFill>
                  <a:srgbClr val="D1D5DB"/>
                </a:solidFill>
                <a:latin typeface="Quantico"/>
                <a:ea typeface="Quantico"/>
                <a:cs typeface="Quantico"/>
                <a:sym typeface="Quantico"/>
              </a:rPr>
              <a:t>The dataset includes 12 variables, such as </a:t>
            </a:r>
            <a:r>
              <a:rPr lang="en" sz="1200" b="1" dirty="0">
                <a:solidFill>
                  <a:srgbClr val="D1D5DB"/>
                </a:solidFill>
                <a:latin typeface="Quantico"/>
                <a:ea typeface="Quantico"/>
                <a:cs typeface="Quantico"/>
                <a:sym typeface="Quantico"/>
              </a:rPr>
              <a:t>demographic information</a:t>
            </a:r>
            <a:r>
              <a:rPr lang="en" sz="1200" dirty="0">
                <a:solidFill>
                  <a:srgbClr val="D1D5DB"/>
                </a:solidFill>
                <a:latin typeface="Quantico"/>
                <a:ea typeface="Quantico"/>
                <a:cs typeface="Quantico"/>
                <a:sym typeface="Quantico"/>
              </a:rPr>
              <a:t> (age, gender, race), </a:t>
            </a:r>
            <a:r>
              <a:rPr lang="en" sz="1200" b="1" dirty="0">
                <a:solidFill>
                  <a:srgbClr val="D1D5DB"/>
                </a:solidFill>
                <a:latin typeface="Quantico"/>
                <a:ea typeface="Quantico"/>
                <a:cs typeface="Quantico"/>
                <a:sym typeface="Quantico"/>
              </a:rPr>
              <a:t>clinical information </a:t>
            </a:r>
            <a:r>
              <a:rPr lang="en" sz="1200" dirty="0">
                <a:solidFill>
                  <a:srgbClr val="D1D5DB"/>
                </a:solidFill>
                <a:latin typeface="Quantico"/>
                <a:ea typeface="Quantico"/>
                <a:cs typeface="Quantico"/>
                <a:sym typeface="Quantico"/>
              </a:rPr>
              <a:t>(blood pressure, heart rate, ejection fraction), </a:t>
            </a:r>
            <a:r>
              <a:rPr lang="en" sz="1200" b="1" dirty="0">
                <a:solidFill>
                  <a:srgbClr val="D1D5DB"/>
                </a:solidFill>
                <a:latin typeface="Quantico"/>
                <a:ea typeface="Quantico"/>
                <a:cs typeface="Quantico"/>
                <a:sym typeface="Quantico"/>
              </a:rPr>
              <a:t>laboratory data </a:t>
            </a:r>
            <a:r>
              <a:rPr lang="en" sz="1200" dirty="0">
                <a:solidFill>
                  <a:srgbClr val="D1D5DB"/>
                </a:solidFill>
                <a:latin typeface="Quantico"/>
                <a:ea typeface="Quantico"/>
                <a:cs typeface="Quantico"/>
                <a:sym typeface="Quantico"/>
              </a:rPr>
              <a:t>(blood test results, such as creatinine, troponin, and B-type natriuretic peptide), and </a:t>
            </a:r>
            <a:r>
              <a:rPr lang="en" sz="1200" b="1" dirty="0">
                <a:solidFill>
                  <a:srgbClr val="D1D5DB"/>
                </a:solidFill>
                <a:latin typeface="Quantico"/>
                <a:ea typeface="Quantico"/>
                <a:cs typeface="Quantico"/>
                <a:sym typeface="Quantico"/>
              </a:rPr>
              <a:t>heart failure diagnosis</a:t>
            </a:r>
            <a:r>
              <a:rPr lang="en" sz="1200" dirty="0">
                <a:solidFill>
                  <a:srgbClr val="D1D5DB"/>
                </a:solidFill>
                <a:latin typeface="Quantico"/>
                <a:ea typeface="Quantico"/>
                <a:cs typeface="Quantico"/>
                <a:sym typeface="Quantico"/>
              </a:rPr>
              <a:t>. </a:t>
            </a:r>
            <a:endParaRPr sz="1200" dirty="0">
              <a:solidFill>
                <a:srgbClr val="D1D5DB"/>
              </a:solidFill>
              <a:latin typeface="Quantico"/>
              <a:ea typeface="Quantico"/>
              <a:cs typeface="Quantico"/>
              <a:sym typeface="Quantico"/>
            </a:endParaRPr>
          </a:p>
          <a:p>
            <a:pPr marL="0" lvl="0" indent="0" algn="just" rtl="0">
              <a:spcBef>
                <a:spcPts val="600"/>
              </a:spcBef>
              <a:spcAft>
                <a:spcPts val="0"/>
              </a:spcAft>
              <a:buNone/>
            </a:pPr>
            <a:r>
              <a:rPr lang="en" sz="1200" dirty="0">
                <a:solidFill>
                  <a:srgbClr val="D1D5DB"/>
                </a:solidFill>
                <a:latin typeface="Quantico"/>
                <a:ea typeface="Quantico"/>
                <a:cs typeface="Quantico"/>
                <a:sym typeface="Quantico"/>
              </a:rPr>
              <a:t>The dataset is a </a:t>
            </a:r>
            <a:r>
              <a:rPr lang="en" sz="1200" b="1" dirty="0">
                <a:solidFill>
                  <a:srgbClr val="D1D5DB"/>
                </a:solidFill>
                <a:latin typeface="Quantico"/>
                <a:ea typeface="Quantico"/>
                <a:cs typeface="Quantico"/>
                <a:sym typeface="Quantico"/>
              </a:rPr>
              <a:t>balanced dataset</a:t>
            </a:r>
            <a:r>
              <a:rPr lang="en" sz="1200" dirty="0">
                <a:solidFill>
                  <a:srgbClr val="D1D5DB"/>
                </a:solidFill>
                <a:latin typeface="Quantico"/>
                <a:ea typeface="Quantico"/>
                <a:cs typeface="Quantico"/>
                <a:sym typeface="Quantico"/>
              </a:rPr>
              <a:t>, with an equal number of observations for heart failure and non-heart failure. The data is collected from various hospitals.</a:t>
            </a:r>
            <a:endParaRPr sz="1200" dirty="0">
              <a:solidFill>
                <a:srgbClr val="D1D5DB"/>
              </a:solidFill>
              <a:latin typeface="Quantico"/>
              <a:ea typeface="Quantico"/>
              <a:cs typeface="Quantico"/>
              <a:sym typeface="Quantico"/>
            </a:endParaRPr>
          </a:p>
          <a:p>
            <a:pPr marL="0" lvl="0" indent="0" algn="just" rtl="0">
              <a:spcBef>
                <a:spcPts val="600"/>
              </a:spcBef>
              <a:spcAft>
                <a:spcPts val="0"/>
              </a:spcAft>
              <a:buNone/>
            </a:pPr>
            <a:endParaRPr sz="1200" dirty="0">
              <a:solidFill>
                <a:srgbClr val="D1D5DB"/>
              </a:solidFill>
              <a:latin typeface="Quantico"/>
              <a:ea typeface="Quantico"/>
              <a:cs typeface="Quantico"/>
              <a:sym typeface="Quantico"/>
            </a:endParaRPr>
          </a:p>
          <a:p>
            <a:pPr marL="0" lvl="0" indent="0" algn="just" rtl="0">
              <a:spcBef>
                <a:spcPts val="600"/>
              </a:spcBef>
              <a:spcAft>
                <a:spcPts val="0"/>
              </a:spcAft>
              <a:buNone/>
            </a:pPr>
            <a:endParaRPr sz="1200" dirty="0">
              <a:solidFill>
                <a:srgbClr val="D1D5DB"/>
              </a:solidFill>
              <a:latin typeface="Quantico"/>
              <a:ea typeface="Quantico"/>
              <a:cs typeface="Quantico"/>
              <a:sym typeface="Quantico"/>
            </a:endParaRPr>
          </a:p>
        </p:txBody>
      </p:sp>
      <p:sp>
        <p:nvSpPr>
          <p:cNvPr id="148" name="Google Shape;148;p2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54" name="Google Shape;154;p21"/>
          <p:cNvPicPr preferRelativeResize="0"/>
          <p:nvPr/>
        </p:nvPicPr>
        <p:blipFill>
          <a:blip r:embed="rId3">
            <a:alphaModFix/>
          </a:blip>
          <a:stretch>
            <a:fillRect/>
          </a:stretch>
        </p:blipFill>
        <p:spPr>
          <a:xfrm>
            <a:off x="1048062" y="372157"/>
            <a:ext cx="7047876" cy="3851825"/>
          </a:xfrm>
          <a:prstGeom prst="rect">
            <a:avLst/>
          </a:prstGeom>
          <a:noFill/>
          <a:ln>
            <a:noFill/>
          </a:ln>
        </p:spPr>
      </p:pic>
      <p:sp>
        <p:nvSpPr>
          <p:cNvPr id="2" name="TextBox 1">
            <a:extLst>
              <a:ext uri="{FF2B5EF4-FFF2-40B4-BE49-F238E27FC236}">
                <a16:creationId xmlns:a16="http://schemas.microsoft.com/office/drawing/2014/main" id="{0ABFE224-71A3-5E37-A9E6-A543ACBA2358}"/>
              </a:ext>
            </a:extLst>
          </p:cNvPr>
          <p:cNvSpPr txBox="1"/>
          <p:nvPr/>
        </p:nvSpPr>
        <p:spPr>
          <a:xfrm>
            <a:off x="2514600" y="4278272"/>
            <a:ext cx="4114800" cy="307777"/>
          </a:xfrm>
          <a:prstGeom prst="rect">
            <a:avLst/>
          </a:prstGeom>
          <a:noFill/>
        </p:spPr>
        <p:txBody>
          <a:bodyPr wrap="square" rtlCol="0">
            <a:spAutoFit/>
          </a:bodyPr>
          <a:lstStyle/>
          <a:p>
            <a:r>
              <a:rPr lang="en-IN" dirty="0">
                <a:solidFill>
                  <a:schemeClr val="bg1"/>
                </a:solidFill>
              </a:rPr>
              <a:t>Figure 1: Extracted first 10 rows of the data set</a:t>
            </a:r>
          </a:p>
        </p:txBody>
      </p:sp>
    </p:spTree>
  </p:cSld>
  <p:clrMapOvr>
    <a:masterClrMapping/>
  </p:clrMapOvr>
</p:sld>
</file>

<file path=ppt/theme/theme1.xml><?xml version="1.0" encoding="utf-8"?>
<a:theme xmlns:a="http://schemas.openxmlformats.org/drawingml/2006/main" name="Juno template">
  <a:themeElements>
    <a:clrScheme name="Custom 347">
      <a:dk1>
        <a:srgbClr val="08303F"/>
      </a:dk1>
      <a:lt1>
        <a:srgbClr val="FFFFFF"/>
      </a:lt1>
      <a:dk2>
        <a:srgbClr val="738188"/>
      </a:dk2>
      <a:lt2>
        <a:srgbClr val="D6FFCF"/>
      </a:lt2>
      <a:accent1>
        <a:srgbClr val="08303F"/>
      </a:accent1>
      <a:accent2>
        <a:srgbClr val="145C6B"/>
      </a:accent2>
      <a:accent3>
        <a:srgbClr val="17727E"/>
      </a:accent3>
      <a:accent4>
        <a:srgbClr val="198D8C"/>
      </a:accent4>
      <a:accent5>
        <a:srgbClr val="60B4AC"/>
      </a:accent5>
      <a:accent6>
        <a:srgbClr val="A1D3B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2926</Words>
  <Application>Microsoft Office PowerPoint</Application>
  <PresentationFormat>On-screen Show (16:9)</PresentationFormat>
  <Paragraphs>196</Paragraphs>
  <Slides>40</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Titillium Web</vt:lpstr>
      <vt:lpstr>Quantico</vt:lpstr>
      <vt:lpstr>inter-bold</vt:lpstr>
      <vt:lpstr>Calibri</vt:lpstr>
      <vt:lpstr>Titillium Web Light</vt:lpstr>
      <vt:lpstr>Roboto</vt:lpstr>
      <vt:lpstr>source-serif-pro</vt:lpstr>
      <vt:lpstr>Juno template</vt:lpstr>
      <vt:lpstr>Heart Failure Prediction using Machine Learning</vt:lpstr>
      <vt:lpstr>Hello!</vt:lpstr>
      <vt:lpstr>Contents: </vt:lpstr>
      <vt:lpstr>Introduction</vt:lpstr>
      <vt:lpstr>Problem Statement</vt:lpstr>
      <vt:lpstr>PowerPoint Presentation</vt:lpstr>
      <vt:lpstr>Data and Methods</vt:lpstr>
      <vt:lpstr>1. Description of Dataset</vt:lpstr>
      <vt:lpstr>PowerPoint Presentation</vt:lpstr>
      <vt:lpstr>2. Pre-Processing Steps</vt:lpstr>
      <vt:lpstr>3. Machine Learning Algorithms</vt:lpstr>
      <vt:lpstr>3.1. Logistic Regression</vt:lpstr>
      <vt:lpstr>3.2. Decision Tree Classifier</vt:lpstr>
      <vt:lpstr>3.3. Random Forest Classifier</vt:lpstr>
      <vt:lpstr>3.4. XGB Classifier</vt:lpstr>
      <vt:lpstr>3.5. Gradient Boosting Classifier</vt:lpstr>
      <vt:lpstr>3.6. Support Forest Classifier</vt:lpstr>
      <vt:lpstr>3.7. KNN Model</vt:lpstr>
      <vt:lpstr>3.8. Naive Bayes Classifier</vt:lpstr>
      <vt:lpstr>4. Evaluation Metrics</vt:lpstr>
      <vt:lpstr>Result</vt:lpstr>
      <vt:lpstr>Logistic Regression  ----------- 86.35%</vt:lpstr>
      <vt:lpstr>Roc Curve &amp; Performance Metrics</vt:lpstr>
      <vt:lpstr>Decision Tree Classifier  ----------- 81.04%</vt:lpstr>
      <vt:lpstr>Roc Curve &amp; Performance Metrics</vt:lpstr>
      <vt:lpstr>Random Forest Classifier  ----------- 83.02%</vt:lpstr>
      <vt:lpstr>Roc Curve &amp; Performance Metrics</vt:lpstr>
      <vt:lpstr>XG Boosting Classifier  ----------- 82.96%</vt:lpstr>
      <vt:lpstr>Roc Curve &amp; Performance Metrics</vt:lpstr>
      <vt:lpstr>Gradient Boosting Classifier ----------- 90%</vt:lpstr>
      <vt:lpstr>Support Vector Classifier ----------- 70%</vt:lpstr>
      <vt:lpstr>KNN Model ----------- 76%</vt:lpstr>
      <vt:lpstr>Naive bayes ----------- 76%</vt:lpstr>
      <vt:lpstr>Conclusion</vt:lpstr>
      <vt:lpstr>Heart disease is the most common disease in India. Early detection of heart diseases will increase the survival rate hence this research work is intended to predict the whether the patient has heart disease or not with the help of clinical data which will assist the diagnosis process.  Our machine learning algorithm can now classify patients with heart disease. Now we can properly diagnose patients, &amp; get them the help they need to recover. Ny diagnosis detecting these features early, we may prevent worse symptoms from arising later. Our Gradient Boosting Algorithm yields the highest accuracy, 90%. Any accuracy above 70% is considered good.  </vt:lpstr>
      <vt:lpstr>Future Scope</vt:lpstr>
      <vt:lpstr>At some point in future, the machine learning model will make use of a larger training dataset, possibly more than a million different data points maintained in electronic health record system.   Although it would be a huge leap in terms of computational power and software sophistication but a system that will work on artificial intelligence might allow the medical practitioner to decide the best suited treatment for the concerned patient as soon as possible.   A software API can be developed to enable health websites and apps to provide access to the patients free of cost. The probability prediction would be performed with zero or virtually no delay in processing.</vt:lpstr>
      <vt:lpstr>References</vt:lpstr>
      <vt:lpstr>[1] Soni J, Ansari U, Sharma D &amp; Soni S (2011). Predictive data mining for medical diagnosis: an overview of heart disease prediction. International Journal of Computer Applications, 17(8), 43-8 [2] Dangare C S &amp; Apte S S (2012). Improved study of heart disease prediction system using data mining classification techniques. International Journal of Computer Applications, 47(10), 44-8. [3] Ordonez C (2006). Association rule discovery with the train and test approach for heart disease prediction. IEEE Transactions on Information Technology in Biomedicine, 10(2), 334-43. [4] Shinde R, Arjun S, Patil P &amp; Waghmare J (2015). An intelligent heart disease prediction system using k-means clustering and Naïve Bayes algorithm. International Journal of Computer Science and Information Technologies, 6(1), 637-9. [5] Bashir S, Qamar U &amp; Javed M Y (2014, November). An ensemble-based decision support framework for intelligent heart disease diagnosis. In International Conference on Information Society (i-Society 2014) (pp. 259-64). IEEE. ICCRDA 2020 IOP Conf. Series: Materials Science and Engineering 1022 (2021) 012072 IOP Publishing doi:10.1088/1757-899X/1022/1/012072 9 [6] Jee S H, Jang Y, Oh D J, Oh B H, Lee S H, Park S W &amp; Yun Y D (2014). A coronary heart disease prediction model: the Korean Heart Study. BMJ open, 4(5), e005025. [7] Ganna A, Magnusson P K, Pedersen N L, de Faire U, Reilly M, Ärnlöv J &amp; Ingelsson E (2013). Multilocus genetic risk scores for coronary heart disease prediction. Arteriosclerosis, thrombosis, and vascular biology, 33(9), 2267-72. [8] Jabbar M A, Deekshatulu B L &amp; Chandra P (2013, March). Heart disease prediction using lazy associative classification. In 2013 International MutliConference on Automation, Computing,Communication, Control and Compressed Sensing (iMac4s) (pp. 40- 6). IEEE. [9] Brown N, Young T, Gray D, Skene A M &amp; Hampton J R (1997). Inpatient deaths from acute myocardial infarction, 1982-92: analysis of data in the Nottingham heart attack register. BMJ, 315(7101), 159-64. [10] Folsom A R, Prineas R J, Kaye S A &amp; Soler J T (1989). Body fat distribution and self-reported prevalence of hypertension, heart attack, and other heart disease in older women. International journal of epidemiologyy, 18(2), 361-7. 11] Chen A H, Huang S Y, Hong P S, Cheng C H &amp; Lin E J (2011, September). HDPS: Heart disease prediction system. In 2011 Computing in Cardiology (pp. 557- 60). IEEE. [12] Parthiban, Latha and R Subramanian. "Intelligent heart disease prediction system using CANFIS and genetic algorithm." International Journal of Biological, Biomedical and Medical Sciences 3.3 (2008). [13] Wolgast G, Ehrenborg C, Israelsson A, Helander J, Johansson E &amp; Manefjord H (2016). Wireless body area network for heart attack detection [Education Corner]. IEEE antennas and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 using Machine Learning</dc:title>
  <cp:lastModifiedBy>SAHIL KUMAR SHARMA</cp:lastModifiedBy>
  <cp:revision>2</cp:revision>
  <dcterms:modified xsi:type="dcterms:W3CDTF">2023-01-25T09:42:18Z</dcterms:modified>
</cp:coreProperties>
</file>