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DD61-B40C-484E-A0B5-FA019ED720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4CECFAC-12D7-44AD-B093-4387BB924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DC36619-988A-4180-944F-7CE7AB776A52}"/>
              </a:ext>
            </a:extLst>
          </p:cNvPr>
          <p:cNvSpPr>
            <a:spLocks noGrp="1"/>
          </p:cNvSpPr>
          <p:nvPr>
            <p:ph type="dt" sz="half" idx="10"/>
          </p:nvPr>
        </p:nvSpPr>
        <p:spPr/>
        <p:txBody>
          <a:bodyPr/>
          <a:lstStyle/>
          <a:p>
            <a:fld id="{6BCBD947-D38E-4EC0-9BB8-82DEAA240713}" type="datetimeFigureOut">
              <a:rPr lang="en-AU" smtClean="0"/>
              <a:t>7/04/2021</a:t>
            </a:fld>
            <a:endParaRPr lang="en-AU"/>
          </a:p>
        </p:txBody>
      </p:sp>
      <p:sp>
        <p:nvSpPr>
          <p:cNvPr id="5" name="Footer Placeholder 4">
            <a:extLst>
              <a:ext uri="{FF2B5EF4-FFF2-40B4-BE49-F238E27FC236}">
                <a16:creationId xmlns:a16="http://schemas.microsoft.com/office/drawing/2014/main" id="{4DC7C171-7B2B-4E71-889D-798A29A741C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E231CEA-DF7B-45FE-B94C-107AC55A28F4}"/>
              </a:ext>
            </a:extLst>
          </p:cNvPr>
          <p:cNvSpPr>
            <a:spLocks noGrp="1"/>
          </p:cNvSpPr>
          <p:nvPr>
            <p:ph type="sldNum" sz="quarter" idx="12"/>
          </p:nvPr>
        </p:nvSpPr>
        <p:spPr/>
        <p:txBody>
          <a:bodyPr/>
          <a:lstStyle/>
          <a:p>
            <a:fld id="{41A79929-FA43-4B82-BA4B-5CE4D1B39875}" type="slidenum">
              <a:rPr lang="en-AU" smtClean="0"/>
              <a:t>‹#›</a:t>
            </a:fld>
            <a:endParaRPr lang="en-AU"/>
          </a:p>
        </p:txBody>
      </p:sp>
    </p:spTree>
    <p:extLst>
      <p:ext uri="{BB962C8B-B14F-4D97-AF65-F5344CB8AC3E}">
        <p14:creationId xmlns:p14="http://schemas.microsoft.com/office/powerpoint/2010/main" val="619329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1643-55F9-4830-9A93-A83A05270B2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46E3DC5-217A-4006-8358-BA957E4BE7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EFA9F9E-A206-435A-84E2-592E79D156B6}"/>
              </a:ext>
            </a:extLst>
          </p:cNvPr>
          <p:cNvSpPr>
            <a:spLocks noGrp="1"/>
          </p:cNvSpPr>
          <p:nvPr>
            <p:ph type="dt" sz="half" idx="10"/>
          </p:nvPr>
        </p:nvSpPr>
        <p:spPr/>
        <p:txBody>
          <a:bodyPr/>
          <a:lstStyle/>
          <a:p>
            <a:fld id="{6BCBD947-D38E-4EC0-9BB8-82DEAA240713}" type="datetimeFigureOut">
              <a:rPr lang="en-AU" smtClean="0"/>
              <a:t>7/04/2021</a:t>
            </a:fld>
            <a:endParaRPr lang="en-AU"/>
          </a:p>
        </p:txBody>
      </p:sp>
      <p:sp>
        <p:nvSpPr>
          <p:cNvPr id="5" name="Footer Placeholder 4">
            <a:extLst>
              <a:ext uri="{FF2B5EF4-FFF2-40B4-BE49-F238E27FC236}">
                <a16:creationId xmlns:a16="http://schemas.microsoft.com/office/drawing/2014/main" id="{944462AB-3CD8-42EE-8506-9AB652DCC02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CF8CAB5-6753-4803-9ACA-82901440CEB4}"/>
              </a:ext>
            </a:extLst>
          </p:cNvPr>
          <p:cNvSpPr>
            <a:spLocks noGrp="1"/>
          </p:cNvSpPr>
          <p:nvPr>
            <p:ph type="sldNum" sz="quarter" idx="12"/>
          </p:nvPr>
        </p:nvSpPr>
        <p:spPr/>
        <p:txBody>
          <a:bodyPr/>
          <a:lstStyle/>
          <a:p>
            <a:fld id="{41A79929-FA43-4B82-BA4B-5CE4D1B39875}" type="slidenum">
              <a:rPr lang="en-AU" smtClean="0"/>
              <a:t>‹#›</a:t>
            </a:fld>
            <a:endParaRPr lang="en-AU"/>
          </a:p>
        </p:txBody>
      </p:sp>
    </p:spTree>
    <p:extLst>
      <p:ext uri="{BB962C8B-B14F-4D97-AF65-F5344CB8AC3E}">
        <p14:creationId xmlns:p14="http://schemas.microsoft.com/office/powerpoint/2010/main" val="62749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729A3-2427-46F5-A547-C922107A31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8FAB32D-465A-4B23-BAFE-46F293DF2A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60B0D5A-AFFC-41F1-B330-48EF02BDCBBB}"/>
              </a:ext>
            </a:extLst>
          </p:cNvPr>
          <p:cNvSpPr>
            <a:spLocks noGrp="1"/>
          </p:cNvSpPr>
          <p:nvPr>
            <p:ph type="dt" sz="half" idx="10"/>
          </p:nvPr>
        </p:nvSpPr>
        <p:spPr/>
        <p:txBody>
          <a:bodyPr/>
          <a:lstStyle/>
          <a:p>
            <a:fld id="{6BCBD947-D38E-4EC0-9BB8-82DEAA240713}" type="datetimeFigureOut">
              <a:rPr lang="en-AU" smtClean="0"/>
              <a:t>7/04/2021</a:t>
            </a:fld>
            <a:endParaRPr lang="en-AU"/>
          </a:p>
        </p:txBody>
      </p:sp>
      <p:sp>
        <p:nvSpPr>
          <p:cNvPr id="5" name="Footer Placeholder 4">
            <a:extLst>
              <a:ext uri="{FF2B5EF4-FFF2-40B4-BE49-F238E27FC236}">
                <a16:creationId xmlns:a16="http://schemas.microsoft.com/office/drawing/2014/main" id="{C6D76BE1-7711-4D37-B539-99D87E63A1A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1EF48F-8F1E-4D81-91FC-88D2BF33E17A}"/>
              </a:ext>
            </a:extLst>
          </p:cNvPr>
          <p:cNvSpPr>
            <a:spLocks noGrp="1"/>
          </p:cNvSpPr>
          <p:nvPr>
            <p:ph type="sldNum" sz="quarter" idx="12"/>
          </p:nvPr>
        </p:nvSpPr>
        <p:spPr/>
        <p:txBody>
          <a:bodyPr/>
          <a:lstStyle/>
          <a:p>
            <a:fld id="{41A79929-FA43-4B82-BA4B-5CE4D1B39875}" type="slidenum">
              <a:rPr lang="en-AU" smtClean="0"/>
              <a:t>‹#›</a:t>
            </a:fld>
            <a:endParaRPr lang="en-AU"/>
          </a:p>
        </p:txBody>
      </p:sp>
    </p:spTree>
    <p:extLst>
      <p:ext uri="{BB962C8B-B14F-4D97-AF65-F5344CB8AC3E}">
        <p14:creationId xmlns:p14="http://schemas.microsoft.com/office/powerpoint/2010/main" val="3827425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E4C4B-8067-4404-B320-93A4473903F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1A4FDD6-3BEE-465B-AFAD-5E9A3F8D21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1C5D8FB-885B-4793-86FD-76A934E7CA48}"/>
              </a:ext>
            </a:extLst>
          </p:cNvPr>
          <p:cNvSpPr>
            <a:spLocks noGrp="1"/>
          </p:cNvSpPr>
          <p:nvPr>
            <p:ph type="dt" sz="half" idx="10"/>
          </p:nvPr>
        </p:nvSpPr>
        <p:spPr/>
        <p:txBody>
          <a:bodyPr/>
          <a:lstStyle/>
          <a:p>
            <a:fld id="{6BCBD947-D38E-4EC0-9BB8-82DEAA240713}" type="datetimeFigureOut">
              <a:rPr lang="en-AU" smtClean="0"/>
              <a:t>7/04/2021</a:t>
            </a:fld>
            <a:endParaRPr lang="en-AU"/>
          </a:p>
        </p:txBody>
      </p:sp>
      <p:sp>
        <p:nvSpPr>
          <p:cNvPr id="5" name="Footer Placeholder 4">
            <a:extLst>
              <a:ext uri="{FF2B5EF4-FFF2-40B4-BE49-F238E27FC236}">
                <a16:creationId xmlns:a16="http://schemas.microsoft.com/office/drawing/2014/main" id="{7A61CF52-7E1A-4B90-AE32-0C40EF708A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5F0F5C-5EF9-4BE4-9E8A-BC5A3C4929FE}"/>
              </a:ext>
            </a:extLst>
          </p:cNvPr>
          <p:cNvSpPr>
            <a:spLocks noGrp="1"/>
          </p:cNvSpPr>
          <p:nvPr>
            <p:ph type="sldNum" sz="quarter" idx="12"/>
          </p:nvPr>
        </p:nvSpPr>
        <p:spPr/>
        <p:txBody>
          <a:bodyPr/>
          <a:lstStyle/>
          <a:p>
            <a:fld id="{41A79929-FA43-4B82-BA4B-5CE4D1B39875}" type="slidenum">
              <a:rPr lang="en-AU" smtClean="0"/>
              <a:t>‹#›</a:t>
            </a:fld>
            <a:endParaRPr lang="en-AU"/>
          </a:p>
        </p:txBody>
      </p:sp>
    </p:spTree>
    <p:extLst>
      <p:ext uri="{BB962C8B-B14F-4D97-AF65-F5344CB8AC3E}">
        <p14:creationId xmlns:p14="http://schemas.microsoft.com/office/powerpoint/2010/main" val="240259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4555-4AD9-4DCA-B1E6-A98DFFD64C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057C73B-C13B-4C1F-9C13-6CEE6B2689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C7E292-FE5E-43E3-87EE-CCBE9B112B21}"/>
              </a:ext>
            </a:extLst>
          </p:cNvPr>
          <p:cNvSpPr>
            <a:spLocks noGrp="1"/>
          </p:cNvSpPr>
          <p:nvPr>
            <p:ph type="dt" sz="half" idx="10"/>
          </p:nvPr>
        </p:nvSpPr>
        <p:spPr/>
        <p:txBody>
          <a:bodyPr/>
          <a:lstStyle/>
          <a:p>
            <a:fld id="{6BCBD947-D38E-4EC0-9BB8-82DEAA240713}" type="datetimeFigureOut">
              <a:rPr lang="en-AU" smtClean="0"/>
              <a:t>7/04/2021</a:t>
            </a:fld>
            <a:endParaRPr lang="en-AU"/>
          </a:p>
        </p:txBody>
      </p:sp>
      <p:sp>
        <p:nvSpPr>
          <p:cNvPr id="5" name="Footer Placeholder 4">
            <a:extLst>
              <a:ext uri="{FF2B5EF4-FFF2-40B4-BE49-F238E27FC236}">
                <a16:creationId xmlns:a16="http://schemas.microsoft.com/office/drawing/2014/main" id="{0EC2CAA2-E90E-46DB-86A8-C3094E1B6E7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404AD00-111B-4772-B4C4-2C59ECD5088A}"/>
              </a:ext>
            </a:extLst>
          </p:cNvPr>
          <p:cNvSpPr>
            <a:spLocks noGrp="1"/>
          </p:cNvSpPr>
          <p:nvPr>
            <p:ph type="sldNum" sz="quarter" idx="12"/>
          </p:nvPr>
        </p:nvSpPr>
        <p:spPr/>
        <p:txBody>
          <a:bodyPr/>
          <a:lstStyle/>
          <a:p>
            <a:fld id="{41A79929-FA43-4B82-BA4B-5CE4D1B39875}" type="slidenum">
              <a:rPr lang="en-AU" smtClean="0"/>
              <a:t>‹#›</a:t>
            </a:fld>
            <a:endParaRPr lang="en-AU"/>
          </a:p>
        </p:txBody>
      </p:sp>
    </p:spTree>
    <p:extLst>
      <p:ext uri="{BB962C8B-B14F-4D97-AF65-F5344CB8AC3E}">
        <p14:creationId xmlns:p14="http://schemas.microsoft.com/office/powerpoint/2010/main" val="3614571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51CD4-7983-475E-B81B-EAD63823186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131061E-F8FB-4360-BACD-EAF787B48C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FEC8C55-3220-4528-84FB-265DC0F9B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69923ED-FD35-4FE2-9EB4-B90FEF0ED4D6}"/>
              </a:ext>
            </a:extLst>
          </p:cNvPr>
          <p:cNvSpPr>
            <a:spLocks noGrp="1"/>
          </p:cNvSpPr>
          <p:nvPr>
            <p:ph type="dt" sz="half" idx="10"/>
          </p:nvPr>
        </p:nvSpPr>
        <p:spPr/>
        <p:txBody>
          <a:bodyPr/>
          <a:lstStyle/>
          <a:p>
            <a:fld id="{6BCBD947-D38E-4EC0-9BB8-82DEAA240713}" type="datetimeFigureOut">
              <a:rPr lang="en-AU" smtClean="0"/>
              <a:t>7/04/2021</a:t>
            </a:fld>
            <a:endParaRPr lang="en-AU"/>
          </a:p>
        </p:txBody>
      </p:sp>
      <p:sp>
        <p:nvSpPr>
          <p:cNvPr id="6" name="Footer Placeholder 5">
            <a:extLst>
              <a:ext uri="{FF2B5EF4-FFF2-40B4-BE49-F238E27FC236}">
                <a16:creationId xmlns:a16="http://schemas.microsoft.com/office/drawing/2014/main" id="{FD05A1E1-F3EF-48CD-BE1A-650C4F97B05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3E954C5-5E0C-4943-AE1B-1B74C3B405D3}"/>
              </a:ext>
            </a:extLst>
          </p:cNvPr>
          <p:cNvSpPr>
            <a:spLocks noGrp="1"/>
          </p:cNvSpPr>
          <p:nvPr>
            <p:ph type="sldNum" sz="quarter" idx="12"/>
          </p:nvPr>
        </p:nvSpPr>
        <p:spPr/>
        <p:txBody>
          <a:bodyPr/>
          <a:lstStyle/>
          <a:p>
            <a:fld id="{41A79929-FA43-4B82-BA4B-5CE4D1B39875}" type="slidenum">
              <a:rPr lang="en-AU" smtClean="0"/>
              <a:t>‹#›</a:t>
            </a:fld>
            <a:endParaRPr lang="en-AU"/>
          </a:p>
        </p:txBody>
      </p:sp>
    </p:spTree>
    <p:extLst>
      <p:ext uri="{BB962C8B-B14F-4D97-AF65-F5344CB8AC3E}">
        <p14:creationId xmlns:p14="http://schemas.microsoft.com/office/powerpoint/2010/main" val="36188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9897-A2BA-4C3D-A170-CA1FB4C1C00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A32C4D1-6330-41D9-B6B3-308B40C7A3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3FDE6D-AC83-4A8F-8490-5B6DB55D23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B19A4DA-E0E1-4D33-9A5B-9C637FC234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EFD4C2-762F-4B78-A8AC-D70F5B9B7F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313C16D-1678-4E25-95B8-1E44FE35E507}"/>
              </a:ext>
            </a:extLst>
          </p:cNvPr>
          <p:cNvSpPr>
            <a:spLocks noGrp="1"/>
          </p:cNvSpPr>
          <p:nvPr>
            <p:ph type="dt" sz="half" idx="10"/>
          </p:nvPr>
        </p:nvSpPr>
        <p:spPr/>
        <p:txBody>
          <a:bodyPr/>
          <a:lstStyle/>
          <a:p>
            <a:fld id="{6BCBD947-D38E-4EC0-9BB8-82DEAA240713}" type="datetimeFigureOut">
              <a:rPr lang="en-AU" smtClean="0"/>
              <a:t>7/04/2021</a:t>
            </a:fld>
            <a:endParaRPr lang="en-AU"/>
          </a:p>
        </p:txBody>
      </p:sp>
      <p:sp>
        <p:nvSpPr>
          <p:cNvPr id="8" name="Footer Placeholder 7">
            <a:extLst>
              <a:ext uri="{FF2B5EF4-FFF2-40B4-BE49-F238E27FC236}">
                <a16:creationId xmlns:a16="http://schemas.microsoft.com/office/drawing/2014/main" id="{963AAD24-A4C2-4233-BC7F-D2AF3711168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8F6A085-8E0D-456C-B986-CAEB7A6F3056}"/>
              </a:ext>
            </a:extLst>
          </p:cNvPr>
          <p:cNvSpPr>
            <a:spLocks noGrp="1"/>
          </p:cNvSpPr>
          <p:nvPr>
            <p:ph type="sldNum" sz="quarter" idx="12"/>
          </p:nvPr>
        </p:nvSpPr>
        <p:spPr/>
        <p:txBody>
          <a:bodyPr/>
          <a:lstStyle/>
          <a:p>
            <a:fld id="{41A79929-FA43-4B82-BA4B-5CE4D1B39875}" type="slidenum">
              <a:rPr lang="en-AU" smtClean="0"/>
              <a:t>‹#›</a:t>
            </a:fld>
            <a:endParaRPr lang="en-AU"/>
          </a:p>
        </p:txBody>
      </p:sp>
    </p:spTree>
    <p:extLst>
      <p:ext uri="{BB962C8B-B14F-4D97-AF65-F5344CB8AC3E}">
        <p14:creationId xmlns:p14="http://schemas.microsoft.com/office/powerpoint/2010/main" val="837813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37FE6-367E-4C2E-A560-C65E29BE3F8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AA58FEA-7124-4BCF-AB70-0B894EBFA5D1}"/>
              </a:ext>
            </a:extLst>
          </p:cNvPr>
          <p:cNvSpPr>
            <a:spLocks noGrp="1"/>
          </p:cNvSpPr>
          <p:nvPr>
            <p:ph type="dt" sz="half" idx="10"/>
          </p:nvPr>
        </p:nvSpPr>
        <p:spPr/>
        <p:txBody>
          <a:bodyPr/>
          <a:lstStyle/>
          <a:p>
            <a:fld id="{6BCBD947-D38E-4EC0-9BB8-82DEAA240713}" type="datetimeFigureOut">
              <a:rPr lang="en-AU" smtClean="0"/>
              <a:t>7/04/2021</a:t>
            </a:fld>
            <a:endParaRPr lang="en-AU"/>
          </a:p>
        </p:txBody>
      </p:sp>
      <p:sp>
        <p:nvSpPr>
          <p:cNvPr id="4" name="Footer Placeholder 3">
            <a:extLst>
              <a:ext uri="{FF2B5EF4-FFF2-40B4-BE49-F238E27FC236}">
                <a16:creationId xmlns:a16="http://schemas.microsoft.com/office/drawing/2014/main" id="{3415374B-EEBD-4202-A5AE-C6D27C95F04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5950664-ABB3-41B1-ABDE-CA77B7698E0F}"/>
              </a:ext>
            </a:extLst>
          </p:cNvPr>
          <p:cNvSpPr>
            <a:spLocks noGrp="1"/>
          </p:cNvSpPr>
          <p:nvPr>
            <p:ph type="sldNum" sz="quarter" idx="12"/>
          </p:nvPr>
        </p:nvSpPr>
        <p:spPr/>
        <p:txBody>
          <a:bodyPr/>
          <a:lstStyle/>
          <a:p>
            <a:fld id="{41A79929-FA43-4B82-BA4B-5CE4D1B39875}" type="slidenum">
              <a:rPr lang="en-AU" smtClean="0"/>
              <a:t>‹#›</a:t>
            </a:fld>
            <a:endParaRPr lang="en-AU"/>
          </a:p>
        </p:txBody>
      </p:sp>
    </p:spTree>
    <p:extLst>
      <p:ext uri="{BB962C8B-B14F-4D97-AF65-F5344CB8AC3E}">
        <p14:creationId xmlns:p14="http://schemas.microsoft.com/office/powerpoint/2010/main" val="243042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9B7DC-6A8D-460D-A7A7-CB1E9C59D77D}"/>
              </a:ext>
            </a:extLst>
          </p:cNvPr>
          <p:cNvSpPr>
            <a:spLocks noGrp="1"/>
          </p:cNvSpPr>
          <p:nvPr>
            <p:ph type="dt" sz="half" idx="10"/>
          </p:nvPr>
        </p:nvSpPr>
        <p:spPr/>
        <p:txBody>
          <a:bodyPr/>
          <a:lstStyle/>
          <a:p>
            <a:fld id="{6BCBD947-D38E-4EC0-9BB8-82DEAA240713}" type="datetimeFigureOut">
              <a:rPr lang="en-AU" smtClean="0"/>
              <a:t>7/04/2021</a:t>
            </a:fld>
            <a:endParaRPr lang="en-AU"/>
          </a:p>
        </p:txBody>
      </p:sp>
      <p:sp>
        <p:nvSpPr>
          <p:cNvPr id="3" name="Footer Placeholder 2">
            <a:extLst>
              <a:ext uri="{FF2B5EF4-FFF2-40B4-BE49-F238E27FC236}">
                <a16:creationId xmlns:a16="http://schemas.microsoft.com/office/drawing/2014/main" id="{6AC13009-EC54-482B-B2CB-1F7368B9729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94DEA2D-FDA6-40D0-9992-0EF4A4246DC3}"/>
              </a:ext>
            </a:extLst>
          </p:cNvPr>
          <p:cNvSpPr>
            <a:spLocks noGrp="1"/>
          </p:cNvSpPr>
          <p:nvPr>
            <p:ph type="sldNum" sz="quarter" idx="12"/>
          </p:nvPr>
        </p:nvSpPr>
        <p:spPr/>
        <p:txBody>
          <a:bodyPr/>
          <a:lstStyle/>
          <a:p>
            <a:fld id="{41A79929-FA43-4B82-BA4B-5CE4D1B39875}" type="slidenum">
              <a:rPr lang="en-AU" smtClean="0"/>
              <a:t>‹#›</a:t>
            </a:fld>
            <a:endParaRPr lang="en-AU"/>
          </a:p>
        </p:txBody>
      </p:sp>
    </p:spTree>
    <p:extLst>
      <p:ext uri="{BB962C8B-B14F-4D97-AF65-F5344CB8AC3E}">
        <p14:creationId xmlns:p14="http://schemas.microsoft.com/office/powerpoint/2010/main" val="3371426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3E7C-3C2D-4F64-B21F-8156D18BB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7F8D8F6-2890-47B6-BE5D-CB350DAEE6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8D100CBB-0AF5-4A67-A516-BA42227D3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5BAE78-569A-4DA1-B8A6-BC8F413E2178}"/>
              </a:ext>
            </a:extLst>
          </p:cNvPr>
          <p:cNvSpPr>
            <a:spLocks noGrp="1"/>
          </p:cNvSpPr>
          <p:nvPr>
            <p:ph type="dt" sz="half" idx="10"/>
          </p:nvPr>
        </p:nvSpPr>
        <p:spPr/>
        <p:txBody>
          <a:bodyPr/>
          <a:lstStyle/>
          <a:p>
            <a:fld id="{6BCBD947-D38E-4EC0-9BB8-82DEAA240713}" type="datetimeFigureOut">
              <a:rPr lang="en-AU" smtClean="0"/>
              <a:t>7/04/2021</a:t>
            </a:fld>
            <a:endParaRPr lang="en-AU"/>
          </a:p>
        </p:txBody>
      </p:sp>
      <p:sp>
        <p:nvSpPr>
          <p:cNvPr id="6" name="Footer Placeholder 5">
            <a:extLst>
              <a:ext uri="{FF2B5EF4-FFF2-40B4-BE49-F238E27FC236}">
                <a16:creationId xmlns:a16="http://schemas.microsoft.com/office/drawing/2014/main" id="{0D40D223-5BB1-4A7E-B664-F6492120A7D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E98B85-1E81-4214-A578-C079E04CAC94}"/>
              </a:ext>
            </a:extLst>
          </p:cNvPr>
          <p:cNvSpPr>
            <a:spLocks noGrp="1"/>
          </p:cNvSpPr>
          <p:nvPr>
            <p:ph type="sldNum" sz="quarter" idx="12"/>
          </p:nvPr>
        </p:nvSpPr>
        <p:spPr/>
        <p:txBody>
          <a:bodyPr/>
          <a:lstStyle/>
          <a:p>
            <a:fld id="{41A79929-FA43-4B82-BA4B-5CE4D1B39875}" type="slidenum">
              <a:rPr lang="en-AU" smtClean="0"/>
              <a:t>‹#›</a:t>
            </a:fld>
            <a:endParaRPr lang="en-AU"/>
          </a:p>
        </p:txBody>
      </p:sp>
    </p:spTree>
    <p:extLst>
      <p:ext uri="{BB962C8B-B14F-4D97-AF65-F5344CB8AC3E}">
        <p14:creationId xmlns:p14="http://schemas.microsoft.com/office/powerpoint/2010/main" val="16686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1874-A52F-46DE-9731-6D888EE9D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CF36571-00A5-4CBC-8362-E7F7FF77E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7A79009-7F6C-4360-BDEF-E7C2270BC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45BDA-5F40-40B2-BDBA-5A66E2007EDD}"/>
              </a:ext>
            </a:extLst>
          </p:cNvPr>
          <p:cNvSpPr>
            <a:spLocks noGrp="1"/>
          </p:cNvSpPr>
          <p:nvPr>
            <p:ph type="dt" sz="half" idx="10"/>
          </p:nvPr>
        </p:nvSpPr>
        <p:spPr/>
        <p:txBody>
          <a:bodyPr/>
          <a:lstStyle/>
          <a:p>
            <a:fld id="{6BCBD947-D38E-4EC0-9BB8-82DEAA240713}" type="datetimeFigureOut">
              <a:rPr lang="en-AU" smtClean="0"/>
              <a:t>7/04/2021</a:t>
            </a:fld>
            <a:endParaRPr lang="en-AU"/>
          </a:p>
        </p:txBody>
      </p:sp>
      <p:sp>
        <p:nvSpPr>
          <p:cNvPr id="6" name="Footer Placeholder 5">
            <a:extLst>
              <a:ext uri="{FF2B5EF4-FFF2-40B4-BE49-F238E27FC236}">
                <a16:creationId xmlns:a16="http://schemas.microsoft.com/office/drawing/2014/main" id="{D41CA8C2-F125-4E7F-AA24-F6B35C26974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AFFC440-ACB5-44AD-8CEB-334212CE555E}"/>
              </a:ext>
            </a:extLst>
          </p:cNvPr>
          <p:cNvSpPr>
            <a:spLocks noGrp="1"/>
          </p:cNvSpPr>
          <p:nvPr>
            <p:ph type="sldNum" sz="quarter" idx="12"/>
          </p:nvPr>
        </p:nvSpPr>
        <p:spPr/>
        <p:txBody>
          <a:bodyPr/>
          <a:lstStyle/>
          <a:p>
            <a:fld id="{41A79929-FA43-4B82-BA4B-5CE4D1B39875}" type="slidenum">
              <a:rPr lang="en-AU" smtClean="0"/>
              <a:t>‹#›</a:t>
            </a:fld>
            <a:endParaRPr lang="en-AU"/>
          </a:p>
        </p:txBody>
      </p:sp>
    </p:spTree>
    <p:extLst>
      <p:ext uri="{BB962C8B-B14F-4D97-AF65-F5344CB8AC3E}">
        <p14:creationId xmlns:p14="http://schemas.microsoft.com/office/powerpoint/2010/main" val="50045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44E994-1FA6-4E66-848A-F3665394F7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6245CA6-308D-4C32-AA52-4E59625B3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10BDC6D-272C-4674-8CF9-491E52482B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BD947-D38E-4EC0-9BB8-82DEAA240713}" type="datetimeFigureOut">
              <a:rPr lang="en-AU" smtClean="0"/>
              <a:t>7/04/2021</a:t>
            </a:fld>
            <a:endParaRPr lang="en-AU"/>
          </a:p>
        </p:txBody>
      </p:sp>
      <p:sp>
        <p:nvSpPr>
          <p:cNvPr id="5" name="Footer Placeholder 4">
            <a:extLst>
              <a:ext uri="{FF2B5EF4-FFF2-40B4-BE49-F238E27FC236}">
                <a16:creationId xmlns:a16="http://schemas.microsoft.com/office/drawing/2014/main" id="{6FFDCC03-7BC2-476D-8CF9-AD44C891E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397FCBB-5E93-4155-BD1F-230D018876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A79929-FA43-4B82-BA4B-5CE4D1B39875}" type="slidenum">
              <a:rPr lang="en-AU" smtClean="0"/>
              <a:t>‹#›</a:t>
            </a:fld>
            <a:endParaRPr lang="en-AU"/>
          </a:p>
        </p:txBody>
      </p:sp>
    </p:spTree>
    <p:extLst>
      <p:ext uri="{BB962C8B-B14F-4D97-AF65-F5344CB8AC3E}">
        <p14:creationId xmlns:p14="http://schemas.microsoft.com/office/powerpoint/2010/main" val="1695779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jupyterlab-27.labs.cognitiveclass.ai/user/kamani3524/lab?d=grading.labs.cognitiveclass.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B578124-2ABE-4C91-A02F-3E2DB53D55B3}"/>
              </a:ext>
            </a:extLst>
          </p:cNvPr>
          <p:cNvSpPr>
            <a:spLocks noGrp="1"/>
          </p:cNvSpPr>
          <p:nvPr>
            <p:ph type="ctrTitle"/>
          </p:nvPr>
        </p:nvSpPr>
        <p:spPr>
          <a:xfrm>
            <a:off x="3045368" y="2043663"/>
            <a:ext cx="6105194" cy="2031055"/>
          </a:xfrm>
        </p:spPr>
        <p:txBody>
          <a:bodyPr>
            <a:normAutofit/>
          </a:bodyPr>
          <a:lstStyle/>
          <a:p>
            <a:r>
              <a:rPr lang="en-AU" dirty="0">
                <a:solidFill>
                  <a:srgbClr val="FFFFFF"/>
                </a:solidFill>
              </a:rPr>
              <a:t>Data Science Capstone</a:t>
            </a:r>
          </a:p>
        </p:txBody>
      </p:sp>
      <p:sp>
        <p:nvSpPr>
          <p:cNvPr id="3" name="Subtitle 2">
            <a:extLst>
              <a:ext uri="{FF2B5EF4-FFF2-40B4-BE49-F238E27FC236}">
                <a16:creationId xmlns:a16="http://schemas.microsoft.com/office/drawing/2014/main" id="{E225FFF3-CA94-4A5A-B12D-D2D30A759FD0}"/>
              </a:ext>
            </a:extLst>
          </p:cNvPr>
          <p:cNvSpPr>
            <a:spLocks noGrp="1"/>
          </p:cNvSpPr>
          <p:nvPr>
            <p:ph type="subTitle" idx="1"/>
          </p:nvPr>
        </p:nvSpPr>
        <p:spPr>
          <a:xfrm>
            <a:off x="3045368" y="4242497"/>
            <a:ext cx="6105194" cy="682079"/>
          </a:xfrm>
        </p:spPr>
        <p:txBody>
          <a:bodyPr>
            <a:normAutofit/>
          </a:bodyPr>
          <a:lstStyle/>
          <a:p>
            <a:r>
              <a:rPr lang="en-AU" sz="1800" b="1" dirty="0">
                <a:solidFill>
                  <a:schemeClr val="bg1"/>
                </a:solidFill>
                <a:effectLst/>
                <a:latin typeface="Calibri" panose="020F0502020204030204" pitchFamily="34" charset="0"/>
                <a:ea typeface="Times New Roman" panose="02020603050405020304" pitchFamily="18" charset="0"/>
              </a:rPr>
              <a:t>Using Foursquare to identify best neighbourhoods in Greater Melbourne to visit</a:t>
            </a:r>
            <a:endParaRPr lang="en-AU" sz="1800" b="1" dirty="0">
              <a:solidFill>
                <a:schemeClr val="bg1"/>
              </a:solidFill>
              <a:effectLst/>
              <a:latin typeface="Times New Roman" panose="02020603050405020304" pitchFamily="18" charset="0"/>
              <a:ea typeface="Times New Roman" panose="02020603050405020304" pitchFamily="18" charset="0"/>
            </a:endParaRPr>
          </a:p>
          <a:p>
            <a:endParaRPr lang="en-AU" dirty="0">
              <a:solidFill>
                <a:schemeClr val="bg1"/>
              </a:solidFill>
            </a:endParaRPr>
          </a:p>
        </p:txBody>
      </p:sp>
    </p:spTree>
    <p:extLst>
      <p:ext uri="{BB962C8B-B14F-4D97-AF65-F5344CB8AC3E}">
        <p14:creationId xmlns:p14="http://schemas.microsoft.com/office/powerpoint/2010/main" val="286455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D011-C1C6-4842-B418-47F56203BE2E}"/>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24584361-A70B-481B-B3C2-494682D95844}"/>
              </a:ext>
            </a:extLst>
          </p:cNvPr>
          <p:cNvSpPr>
            <a:spLocks noGrp="1"/>
          </p:cNvSpPr>
          <p:nvPr>
            <p:ph idx="1"/>
          </p:nvPr>
        </p:nvSpPr>
        <p:spPr/>
        <p:txBody>
          <a:bodyPr/>
          <a:lstStyle/>
          <a:p>
            <a:pPr algn="just" fontAlgn="base">
              <a:lnSpc>
                <a:spcPct val="107000"/>
              </a:lnSpc>
              <a:spcAft>
                <a:spcPts val="1200"/>
              </a:spcAft>
            </a:pPr>
            <a:r>
              <a:rPr lang="en-AU"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Due to the Covid 19 pandemic small businesses have been affected in the areas of food and entertainment. Since Victoria has now come out of the pandemic, people can now travel around the state and experience what Melbourne has to offer while helping out the businesses in need.</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AU" sz="1800" dirty="0">
                <a:effectLst/>
                <a:latin typeface="Calibri" panose="020F0502020204030204" pitchFamily="34" charset="0"/>
                <a:ea typeface="Times New Roman" panose="02020603050405020304" pitchFamily="18" charset="0"/>
              </a:rPr>
              <a:t>From this project we expect to identify places to visit within the Greater Melbourne area and recommend them to people who wants to visit</a:t>
            </a:r>
            <a:endParaRPr lang="en-AU" dirty="0"/>
          </a:p>
        </p:txBody>
      </p:sp>
    </p:spTree>
    <p:extLst>
      <p:ext uri="{BB962C8B-B14F-4D97-AF65-F5344CB8AC3E}">
        <p14:creationId xmlns:p14="http://schemas.microsoft.com/office/powerpoint/2010/main" val="179854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330C0-3858-4093-A64F-BD2846F1B45B}"/>
              </a:ext>
            </a:extLst>
          </p:cNvPr>
          <p:cNvSpPr>
            <a:spLocks noGrp="1"/>
          </p:cNvSpPr>
          <p:nvPr>
            <p:ph type="title"/>
          </p:nvPr>
        </p:nvSpPr>
        <p:spPr/>
        <p:txBody>
          <a:bodyPr/>
          <a:lstStyle/>
          <a:p>
            <a:r>
              <a:rPr lang="en-AU" dirty="0"/>
              <a:t>Data Acquisition &amp; Feature Selection</a:t>
            </a:r>
          </a:p>
        </p:txBody>
      </p:sp>
      <p:sp>
        <p:nvSpPr>
          <p:cNvPr id="3" name="Content Placeholder 2">
            <a:extLst>
              <a:ext uri="{FF2B5EF4-FFF2-40B4-BE49-F238E27FC236}">
                <a16:creationId xmlns:a16="http://schemas.microsoft.com/office/drawing/2014/main" id="{24EFBF1E-BEB2-46CB-833E-63AFAA492932}"/>
              </a:ext>
            </a:extLst>
          </p:cNvPr>
          <p:cNvSpPr>
            <a:spLocks noGrp="1"/>
          </p:cNvSpPr>
          <p:nvPr>
            <p:ph idx="1"/>
          </p:nvPr>
        </p:nvSpPr>
        <p:spPr/>
        <p:txBody>
          <a:bodyPr>
            <a:normAutofit/>
          </a:bodyPr>
          <a:lstStyle/>
          <a:p>
            <a:pPr fontAlgn="base"/>
            <a:r>
              <a:rPr lang="en-AU" sz="1800" dirty="0">
                <a:solidFill>
                  <a:srgbClr val="161616"/>
                </a:solidFill>
                <a:effectLst/>
                <a:latin typeface="Calibri" panose="020F0502020204030204" pitchFamily="34" charset="0"/>
                <a:ea typeface="Times New Roman" panose="02020603050405020304" pitchFamily="18" charset="0"/>
              </a:rPr>
              <a:t>Since Greater Melbourne consists of multiple councils, the analysis was based on the councils that construct Greater Melbourne in terms of Metropolitan, Inner suburbs and Outer suburb areas. This data can be readily found in Wikipedia in the following  link </a:t>
            </a:r>
            <a:r>
              <a:rPr lang="en-AU" sz="1800" u="sng" dirty="0">
                <a:solidFill>
                  <a:srgbClr val="161616"/>
                </a:solidFill>
                <a:effectLst/>
                <a:latin typeface="Calibri" panose="020F0502020204030204" pitchFamily="34" charset="0"/>
                <a:ea typeface="Times New Roman" panose="02020603050405020304" pitchFamily="18" charset="0"/>
                <a:hlinkClick r:id="rId2"/>
              </a:rPr>
              <a:t>https://en.m.wikipedia.org/wiki/Local_government_areas_of_Victoria</a:t>
            </a:r>
            <a:r>
              <a:rPr lang="en-AU" sz="1800" dirty="0">
                <a:solidFill>
                  <a:srgbClr val="161616"/>
                </a:solidFill>
                <a:effectLst/>
                <a:latin typeface="Calibri" panose="020F0502020204030204" pitchFamily="34" charset="0"/>
                <a:ea typeface="Times New Roman" panose="02020603050405020304" pitchFamily="18" charset="0"/>
              </a:rPr>
              <a:t>.</a:t>
            </a:r>
            <a:br>
              <a:rPr lang="en-AU" sz="1800" dirty="0">
                <a:solidFill>
                  <a:srgbClr val="161616"/>
                </a:solidFill>
                <a:effectLst/>
                <a:latin typeface="Calibri" panose="020F0502020204030204" pitchFamily="34" charset="0"/>
                <a:ea typeface="Times New Roman" panose="02020603050405020304" pitchFamily="18" charset="0"/>
              </a:rPr>
            </a:br>
            <a:r>
              <a:rPr lang="en-AU" sz="1800" dirty="0">
                <a:solidFill>
                  <a:srgbClr val="161616"/>
                </a:solidFill>
                <a:effectLst/>
                <a:latin typeface="Calibri" panose="020F0502020204030204" pitchFamily="34" charset="0"/>
                <a:ea typeface="Times New Roman" panose="02020603050405020304" pitchFamily="18" charset="0"/>
              </a:rPr>
              <a:t>Latitude Longitude coordinates of the council areas a obtained from the </a:t>
            </a:r>
            <a:r>
              <a:rPr lang="en-AU" sz="1800" dirty="0" err="1">
                <a:solidFill>
                  <a:srgbClr val="161616"/>
                </a:solidFill>
                <a:effectLst/>
                <a:latin typeface="Calibri" panose="020F0502020204030204" pitchFamily="34" charset="0"/>
                <a:ea typeface="Times New Roman" panose="02020603050405020304" pitchFamily="18" charset="0"/>
              </a:rPr>
              <a:t>Geopy</a:t>
            </a:r>
            <a:r>
              <a:rPr lang="en-AU" sz="1800" dirty="0">
                <a:solidFill>
                  <a:srgbClr val="161616"/>
                </a:solidFill>
                <a:effectLst/>
                <a:latin typeface="Calibri" panose="020F0502020204030204" pitchFamily="34" charset="0"/>
                <a:ea typeface="Times New Roman" panose="02020603050405020304" pitchFamily="18" charset="0"/>
              </a:rPr>
              <a:t> API.</a:t>
            </a:r>
            <a:endParaRPr lang="en-AU" sz="1800" dirty="0">
              <a:effectLst/>
              <a:latin typeface="Times New Roman" panose="02020603050405020304" pitchFamily="18" charset="0"/>
              <a:ea typeface="Times New Roman" panose="02020603050405020304" pitchFamily="18" charset="0"/>
            </a:endParaRPr>
          </a:p>
          <a:p>
            <a:pPr algn="just" fontAlgn="base"/>
            <a:r>
              <a:rPr lang="en-AU" sz="1800" dirty="0">
                <a:solidFill>
                  <a:srgbClr val="161616"/>
                </a:solidFill>
                <a:effectLst/>
                <a:latin typeface="Calibri" panose="020F0502020204030204" pitchFamily="34" charset="0"/>
                <a:ea typeface="Times New Roman" panose="02020603050405020304" pitchFamily="18" charset="0"/>
              </a:rPr>
              <a:t>Beautiful soup was used to web scrap the needed information. </a:t>
            </a:r>
          </a:p>
          <a:p>
            <a:pPr>
              <a:lnSpc>
                <a:spcPct val="107000"/>
              </a:lnSpc>
              <a:spcAft>
                <a:spcPts val="800"/>
              </a:spcAft>
            </a:pPr>
            <a:r>
              <a:rPr lang="en-AU" sz="1800" dirty="0">
                <a:effectLst/>
                <a:latin typeface="Calibri" panose="020F0502020204030204" pitchFamily="34" charset="0"/>
                <a:ea typeface="Calibri" panose="020F0502020204030204" pitchFamily="34" charset="0"/>
                <a:cs typeface="Times New Roman" panose="02020603050405020304" pitchFamily="18" charset="0"/>
              </a:rPr>
              <a:t>The analysis was considered for three categories, that includes </a:t>
            </a:r>
          </a:p>
          <a:p>
            <a:pPr marL="800100" lvl="1" indent="-342900">
              <a:lnSpc>
                <a:spcPct val="107000"/>
              </a:lnSpc>
              <a:buFont typeface="Symbol" panose="05050102010706020507" pitchFamily="18" charset="2"/>
              <a:buChar char=""/>
            </a:pPr>
            <a:r>
              <a:rPr lang="en-AU" sz="1400" dirty="0">
                <a:effectLst/>
                <a:latin typeface="Calibri" panose="020F0502020204030204" pitchFamily="34" charset="0"/>
                <a:ea typeface="Calibri" panose="020F0502020204030204" pitchFamily="34" charset="0"/>
                <a:cs typeface="Times New Roman" panose="02020603050405020304" pitchFamily="18" charset="0"/>
              </a:rPr>
              <a:t>Activities and things to do around Greater Melbourne</a:t>
            </a:r>
          </a:p>
          <a:p>
            <a:pPr marL="800100" lvl="1" indent="-342900">
              <a:lnSpc>
                <a:spcPct val="107000"/>
              </a:lnSpc>
              <a:buFont typeface="Symbol" panose="05050102010706020507" pitchFamily="18" charset="2"/>
              <a:buChar char=""/>
            </a:pPr>
            <a:r>
              <a:rPr lang="en-AU" sz="1400" dirty="0">
                <a:effectLst/>
                <a:latin typeface="Calibri" panose="020F0502020204030204" pitchFamily="34" charset="0"/>
                <a:ea typeface="Calibri" panose="020F0502020204030204" pitchFamily="34" charset="0"/>
                <a:cs typeface="Times New Roman" panose="02020603050405020304" pitchFamily="18" charset="0"/>
              </a:rPr>
              <a:t>Restaurants and Eats around Greater Melbourne</a:t>
            </a:r>
          </a:p>
          <a:p>
            <a:pPr marL="800100" lvl="1" indent="-342900">
              <a:lnSpc>
                <a:spcPct val="107000"/>
              </a:lnSpc>
              <a:spcAft>
                <a:spcPts val="800"/>
              </a:spcAft>
              <a:buFont typeface="Symbol" panose="05050102010706020507" pitchFamily="18" charset="2"/>
              <a:buChar char=""/>
            </a:pPr>
            <a:r>
              <a:rPr lang="en-AU" sz="1400" dirty="0">
                <a:effectLst/>
                <a:latin typeface="Calibri" panose="020F0502020204030204" pitchFamily="34" charset="0"/>
                <a:ea typeface="Calibri" panose="020F0502020204030204" pitchFamily="34" charset="0"/>
                <a:cs typeface="Times New Roman" panose="02020603050405020304" pitchFamily="18" charset="0"/>
              </a:rPr>
              <a:t>Services around Greater Melbourne</a:t>
            </a:r>
          </a:p>
          <a:p>
            <a:pPr marL="0" indent="0" algn="just" fontAlgn="base">
              <a:buNone/>
            </a:pPr>
            <a:r>
              <a:rPr lang="en-AU" sz="1800" dirty="0">
                <a:solidFill>
                  <a:srgbClr val="161616"/>
                </a:solidFill>
                <a:effectLst/>
                <a:latin typeface="Calibri" panose="020F0502020204030204" pitchFamily="34" charset="0"/>
                <a:ea typeface="Times New Roman" panose="02020603050405020304" pitchFamily="18" charset="0"/>
              </a:rPr>
              <a:t> The main importance was given to Restaurants and Eats since that category was heavily impacted by the pandemic and people has more preference towards food.</a:t>
            </a:r>
            <a:endParaRPr lang="en-AU" sz="1800" dirty="0">
              <a:effectLst/>
              <a:latin typeface="Times New Roman" panose="02020603050405020304" pitchFamily="18" charset="0"/>
              <a:ea typeface="Times New Roman" panose="02020603050405020304" pitchFamily="18" charset="0"/>
            </a:endParaRPr>
          </a:p>
          <a:p>
            <a:pPr algn="just" fontAlgn="base"/>
            <a:endParaRPr lang="en-AU" sz="1800" dirty="0">
              <a:effectLst/>
              <a:latin typeface="Times New Roman" panose="02020603050405020304" pitchFamily="18" charset="0"/>
              <a:ea typeface="Times New Roman" panose="02020603050405020304" pitchFamily="18" charset="0"/>
            </a:endParaRPr>
          </a:p>
          <a:p>
            <a:pPr marL="0" indent="0">
              <a:buNone/>
            </a:pPr>
            <a:endParaRPr lang="en-AU" dirty="0"/>
          </a:p>
        </p:txBody>
      </p:sp>
    </p:spTree>
    <p:extLst>
      <p:ext uri="{BB962C8B-B14F-4D97-AF65-F5344CB8AC3E}">
        <p14:creationId xmlns:p14="http://schemas.microsoft.com/office/powerpoint/2010/main" val="260959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90701-129E-48E3-850C-4559CA22B8E2}"/>
              </a:ext>
            </a:extLst>
          </p:cNvPr>
          <p:cNvSpPr>
            <a:spLocks noGrp="1"/>
          </p:cNvSpPr>
          <p:nvPr>
            <p:ph type="title"/>
          </p:nvPr>
        </p:nvSpPr>
        <p:spPr/>
        <p:txBody>
          <a:bodyPr/>
          <a:lstStyle/>
          <a:p>
            <a:r>
              <a:rPr lang="en-AU" dirty="0"/>
              <a:t>Exploratory Data Analysis</a:t>
            </a:r>
          </a:p>
        </p:txBody>
      </p:sp>
      <p:pic>
        <p:nvPicPr>
          <p:cNvPr id="4" name="Content Placeholder 3">
            <a:extLst>
              <a:ext uri="{FF2B5EF4-FFF2-40B4-BE49-F238E27FC236}">
                <a16:creationId xmlns:a16="http://schemas.microsoft.com/office/drawing/2014/main" id="{5B6397D3-81E5-4CCA-8A0B-53AC20C39661}"/>
              </a:ext>
            </a:extLst>
          </p:cNvPr>
          <p:cNvPicPr>
            <a:picLocks noGrp="1"/>
          </p:cNvPicPr>
          <p:nvPr>
            <p:ph idx="1"/>
          </p:nvPr>
        </p:nvPicPr>
        <p:blipFill>
          <a:blip r:embed="rId2"/>
          <a:stretch>
            <a:fillRect/>
          </a:stretch>
        </p:blipFill>
        <p:spPr>
          <a:xfrm>
            <a:off x="1006967" y="1594716"/>
            <a:ext cx="4377630" cy="4351338"/>
          </a:xfrm>
          <a:prstGeom prst="rect">
            <a:avLst/>
          </a:prstGeom>
        </p:spPr>
      </p:pic>
      <p:pic>
        <p:nvPicPr>
          <p:cNvPr id="5" name="Picture 4">
            <a:extLst>
              <a:ext uri="{FF2B5EF4-FFF2-40B4-BE49-F238E27FC236}">
                <a16:creationId xmlns:a16="http://schemas.microsoft.com/office/drawing/2014/main" id="{E97B3689-B429-4F85-991D-1B7AF08F52BB}"/>
              </a:ext>
            </a:extLst>
          </p:cNvPr>
          <p:cNvPicPr/>
          <p:nvPr/>
        </p:nvPicPr>
        <p:blipFill>
          <a:blip r:embed="rId3"/>
          <a:stretch>
            <a:fillRect/>
          </a:stretch>
        </p:blipFill>
        <p:spPr>
          <a:xfrm>
            <a:off x="5733300" y="1880625"/>
            <a:ext cx="5731510" cy="3779520"/>
          </a:xfrm>
          <a:prstGeom prst="rect">
            <a:avLst/>
          </a:prstGeom>
        </p:spPr>
      </p:pic>
    </p:spTree>
    <p:extLst>
      <p:ext uri="{BB962C8B-B14F-4D97-AF65-F5344CB8AC3E}">
        <p14:creationId xmlns:p14="http://schemas.microsoft.com/office/powerpoint/2010/main" val="268863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Map&#10;&#10;Description automatically generated">
            <a:extLst>
              <a:ext uri="{FF2B5EF4-FFF2-40B4-BE49-F238E27FC236}">
                <a16:creationId xmlns:a16="http://schemas.microsoft.com/office/drawing/2014/main" id="{EF8E8134-1353-4AD9-B7D0-321E9ABA8585}"/>
              </a:ext>
            </a:extLst>
          </p:cNvPr>
          <p:cNvPicPr>
            <a:picLocks noGrp="1"/>
          </p:cNvPicPr>
          <p:nvPr>
            <p:ph idx="1"/>
          </p:nvPr>
        </p:nvPicPr>
        <p:blipFill>
          <a:blip r:embed="rId2"/>
          <a:stretch>
            <a:fillRect/>
          </a:stretch>
        </p:blipFill>
        <p:spPr>
          <a:xfrm>
            <a:off x="1922916" y="643466"/>
            <a:ext cx="8346168" cy="5571067"/>
          </a:xfrm>
          <a:prstGeom prst="rect">
            <a:avLst/>
          </a:prstGeom>
        </p:spPr>
      </p:pic>
    </p:spTree>
    <p:extLst>
      <p:ext uri="{BB962C8B-B14F-4D97-AF65-F5344CB8AC3E}">
        <p14:creationId xmlns:p14="http://schemas.microsoft.com/office/powerpoint/2010/main" val="178349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AE35-767C-48ED-8119-EA942C7D1525}"/>
              </a:ext>
            </a:extLst>
          </p:cNvPr>
          <p:cNvSpPr>
            <a:spLocks noGrp="1"/>
          </p:cNvSpPr>
          <p:nvPr>
            <p:ph type="title"/>
          </p:nvPr>
        </p:nvSpPr>
        <p:spPr/>
        <p:txBody>
          <a:bodyPr/>
          <a:lstStyle/>
          <a:p>
            <a:r>
              <a:rPr lang="en-AU" dirty="0" err="1"/>
              <a:t>Foursqure</a:t>
            </a:r>
            <a:r>
              <a:rPr lang="en-AU" dirty="0"/>
              <a:t> API</a:t>
            </a:r>
          </a:p>
        </p:txBody>
      </p:sp>
      <p:pic>
        <p:nvPicPr>
          <p:cNvPr id="4" name="Content Placeholder 3">
            <a:extLst>
              <a:ext uri="{FF2B5EF4-FFF2-40B4-BE49-F238E27FC236}">
                <a16:creationId xmlns:a16="http://schemas.microsoft.com/office/drawing/2014/main" id="{C4191DD7-EAD8-4636-B554-20A50000DBBA}"/>
              </a:ext>
            </a:extLst>
          </p:cNvPr>
          <p:cNvPicPr>
            <a:picLocks noGrp="1"/>
          </p:cNvPicPr>
          <p:nvPr>
            <p:ph idx="1"/>
          </p:nvPr>
        </p:nvPicPr>
        <p:blipFill>
          <a:blip r:embed="rId2"/>
          <a:stretch>
            <a:fillRect/>
          </a:stretch>
        </p:blipFill>
        <p:spPr>
          <a:xfrm>
            <a:off x="4064614" y="1346860"/>
            <a:ext cx="5904451" cy="4351338"/>
          </a:xfrm>
          <a:prstGeom prst="rect">
            <a:avLst/>
          </a:prstGeom>
        </p:spPr>
      </p:pic>
    </p:spTree>
    <p:extLst>
      <p:ext uri="{BB962C8B-B14F-4D97-AF65-F5344CB8AC3E}">
        <p14:creationId xmlns:p14="http://schemas.microsoft.com/office/powerpoint/2010/main" val="2104307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8F66F-11BC-4DA8-8E94-6115DD511D81}"/>
              </a:ext>
            </a:extLst>
          </p:cNvPr>
          <p:cNvSpPr>
            <a:spLocks noGrp="1"/>
          </p:cNvSpPr>
          <p:nvPr>
            <p:ph type="title"/>
          </p:nvPr>
        </p:nvSpPr>
        <p:spPr>
          <a:xfrm>
            <a:off x="838200" y="365125"/>
            <a:ext cx="10515600" cy="1306443"/>
          </a:xfrm>
        </p:spPr>
        <p:txBody>
          <a:bodyPr>
            <a:normAutofit/>
          </a:bodyPr>
          <a:lstStyle/>
          <a:p>
            <a:r>
              <a:rPr lang="en-AU" sz="4000"/>
              <a:t>Data Clustering And Analysis </a:t>
            </a:r>
          </a:p>
        </p:txBody>
      </p:sp>
      <p:pic>
        <p:nvPicPr>
          <p:cNvPr id="4" name="Picture 3">
            <a:extLst>
              <a:ext uri="{FF2B5EF4-FFF2-40B4-BE49-F238E27FC236}">
                <a16:creationId xmlns:a16="http://schemas.microsoft.com/office/drawing/2014/main" id="{5859CF54-B7FA-442B-B292-881CDD3531E9}"/>
              </a:ext>
            </a:extLst>
          </p:cNvPr>
          <p:cNvPicPr/>
          <p:nvPr/>
        </p:nvPicPr>
        <p:blipFill rotWithShape="1">
          <a:blip r:embed="rId2"/>
          <a:srcRect l="2495" r="3669"/>
          <a:stretch/>
        </p:blipFill>
        <p:spPr>
          <a:xfrm>
            <a:off x="5211994" y="1316596"/>
            <a:ext cx="6170299" cy="4224808"/>
          </a:xfrm>
          <a:prstGeom prst="rect">
            <a:avLst/>
          </a:prstGeom>
        </p:spPr>
      </p:pic>
      <p:pic>
        <p:nvPicPr>
          <p:cNvPr id="6" name="Picture 5">
            <a:extLst>
              <a:ext uri="{FF2B5EF4-FFF2-40B4-BE49-F238E27FC236}">
                <a16:creationId xmlns:a16="http://schemas.microsoft.com/office/drawing/2014/main" id="{65B12FBF-BBF6-4A77-84BC-54ED5997C68C}"/>
              </a:ext>
            </a:extLst>
          </p:cNvPr>
          <p:cNvPicPr/>
          <p:nvPr/>
        </p:nvPicPr>
        <p:blipFill>
          <a:blip r:embed="rId3"/>
          <a:stretch>
            <a:fillRect/>
          </a:stretch>
        </p:blipFill>
        <p:spPr>
          <a:xfrm>
            <a:off x="809707" y="4812145"/>
            <a:ext cx="9765929" cy="1737823"/>
          </a:xfrm>
          <a:prstGeom prst="rect">
            <a:avLst/>
          </a:prstGeom>
        </p:spPr>
      </p:pic>
    </p:spTree>
    <p:extLst>
      <p:ext uri="{BB962C8B-B14F-4D97-AF65-F5344CB8AC3E}">
        <p14:creationId xmlns:p14="http://schemas.microsoft.com/office/powerpoint/2010/main" val="4161077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E25E-2B32-426B-8519-776888D5108A}"/>
              </a:ext>
            </a:extLst>
          </p:cNvPr>
          <p:cNvSpPr>
            <a:spLocks noGrp="1"/>
          </p:cNvSpPr>
          <p:nvPr>
            <p:ph type="title"/>
          </p:nvPr>
        </p:nvSpPr>
        <p:spPr/>
        <p:txBody>
          <a:bodyPr/>
          <a:lstStyle/>
          <a:p>
            <a:r>
              <a:rPr lang="en-AU" dirty="0"/>
              <a:t>Conclusions</a:t>
            </a:r>
          </a:p>
        </p:txBody>
      </p:sp>
      <p:sp>
        <p:nvSpPr>
          <p:cNvPr id="3" name="Content Placeholder 2">
            <a:extLst>
              <a:ext uri="{FF2B5EF4-FFF2-40B4-BE49-F238E27FC236}">
                <a16:creationId xmlns:a16="http://schemas.microsoft.com/office/drawing/2014/main" id="{51CCF4BB-47F2-424A-92C3-84B6EE325425}"/>
              </a:ext>
            </a:extLst>
          </p:cNvPr>
          <p:cNvSpPr>
            <a:spLocks noGrp="1"/>
          </p:cNvSpPr>
          <p:nvPr>
            <p:ph idx="1"/>
          </p:nvPr>
        </p:nvSpPr>
        <p:spPr/>
        <p:txBody>
          <a:bodyPr/>
          <a:lstStyle/>
          <a:p>
            <a:r>
              <a:rPr lang="en-AU" sz="1800">
                <a:effectLst/>
                <a:latin typeface="Calibri" panose="020F0502020204030204" pitchFamily="34" charset="0"/>
                <a:ea typeface="Calibri" panose="020F0502020204030204" pitchFamily="34" charset="0"/>
                <a:cs typeface="Times New Roman" panose="02020603050405020304" pitchFamily="18" charset="0"/>
              </a:rPr>
              <a:t>metropolitan areas are more prone to have cafes, coffee shops, whereas outer suburbs  are more prone to have Fast Food and pizza shops</a:t>
            </a:r>
          </a:p>
          <a:p>
            <a:pPr marL="0" indent="0">
              <a:buNone/>
            </a:pPr>
            <a:endParaRPr lang="en-AU"/>
          </a:p>
        </p:txBody>
      </p:sp>
    </p:spTree>
    <p:extLst>
      <p:ext uri="{BB962C8B-B14F-4D97-AF65-F5344CB8AC3E}">
        <p14:creationId xmlns:p14="http://schemas.microsoft.com/office/powerpoint/2010/main" val="3761653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276</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Symbol</vt:lpstr>
      <vt:lpstr>Times New Roman</vt:lpstr>
      <vt:lpstr>Office Theme</vt:lpstr>
      <vt:lpstr>Data Science Capstone</vt:lpstr>
      <vt:lpstr>Introduction</vt:lpstr>
      <vt:lpstr>Data Acquisition &amp; Feature Selection</vt:lpstr>
      <vt:lpstr>Exploratory Data Analysis</vt:lpstr>
      <vt:lpstr>PowerPoint Presentation</vt:lpstr>
      <vt:lpstr>Foursqure API</vt:lpstr>
      <vt:lpstr>Data Clustering And Analysis </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Kamani Gettapola</dc:creator>
  <cp:lastModifiedBy>Kamani Gettapola</cp:lastModifiedBy>
  <cp:revision>3</cp:revision>
  <dcterms:created xsi:type="dcterms:W3CDTF">2021-04-07T12:46:31Z</dcterms:created>
  <dcterms:modified xsi:type="dcterms:W3CDTF">2021-04-07T14:02:48Z</dcterms:modified>
</cp:coreProperties>
</file>