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2T06:10:42.1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9 0,'-9'0,"29"0,10 0,1454 0,-1462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2T06:10:44.4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43,'594'-16,"9"-11,-299 28,-282-1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2T06:10:47.3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1 222,'3'-2,"0"0,1-1,-1 2,1-1,0 0,-1 1,1-1,0 1,7-1,15-5,-14 1,16-6,1 0,0 2,58-11,84 5,217 10,-253 8,198-1,-321-2,0-1,-1 0,1-1,0 0,-1-1,1 0,-1-1,21-12,10-5,-20 13,1 2,26-6,14-5,-43 12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2T06:10:49.90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1 149,'5'-5,"0"1,0 0,1 0,-1 0,1 1,0 0,0 0,0 0,0 1,12-3,10 0,34-3,-27 4,64-4,137 8,-102 2,501-2,-600-1,-1-1,0-2,34-10,-50 9,-1-2,22-10,-26 11,1 0,0 0,0 1,28-5,-3 7,45 3,-66 1,7-1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283B-5A70-4341-A3BB-8D2F432CE6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F8A1C79-8FD8-4D19-8757-84C0DFE02B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34FDAC5-182E-4061-B07A-BE7B4A76E10A}"/>
              </a:ext>
            </a:extLst>
          </p:cNvPr>
          <p:cNvSpPr>
            <a:spLocks noGrp="1"/>
          </p:cNvSpPr>
          <p:nvPr>
            <p:ph type="dt" sz="half" idx="10"/>
          </p:nvPr>
        </p:nvSpPr>
        <p:spPr/>
        <p:txBody>
          <a:bodyPr/>
          <a:lstStyle/>
          <a:p>
            <a:fld id="{47C9D147-EE1E-4316-954E-3FA8E8EEAE0C}" type="datetimeFigureOut">
              <a:rPr lang="en-AU" smtClean="0"/>
              <a:t>22/01/2022</a:t>
            </a:fld>
            <a:endParaRPr lang="en-AU"/>
          </a:p>
        </p:txBody>
      </p:sp>
      <p:sp>
        <p:nvSpPr>
          <p:cNvPr id="5" name="Footer Placeholder 4">
            <a:extLst>
              <a:ext uri="{FF2B5EF4-FFF2-40B4-BE49-F238E27FC236}">
                <a16:creationId xmlns:a16="http://schemas.microsoft.com/office/drawing/2014/main" id="{552FCFC5-D008-468B-B17A-EB35166D3A0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E22173F-FA89-49E8-80D5-D950CFF15A16}"/>
              </a:ext>
            </a:extLst>
          </p:cNvPr>
          <p:cNvSpPr>
            <a:spLocks noGrp="1"/>
          </p:cNvSpPr>
          <p:nvPr>
            <p:ph type="sldNum" sz="quarter" idx="12"/>
          </p:nvPr>
        </p:nvSpPr>
        <p:spPr/>
        <p:txBody>
          <a:bodyPr/>
          <a:lstStyle/>
          <a:p>
            <a:fld id="{1469473D-D4F6-4605-8D56-7F2B85419DB0}" type="slidenum">
              <a:rPr lang="en-AU" smtClean="0"/>
              <a:t>‹#›</a:t>
            </a:fld>
            <a:endParaRPr lang="en-AU"/>
          </a:p>
        </p:txBody>
      </p:sp>
    </p:spTree>
    <p:extLst>
      <p:ext uri="{BB962C8B-B14F-4D97-AF65-F5344CB8AC3E}">
        <p14:creationId xmlns:p14="http://schemas.microsoft.com/office/powerpoint/2010/main" val="3491030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280DB-E574-4F9B-BC98-D2B3BB5F1D7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2928DC2-6585-45A1-B213-BFD1A2741A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DF48587-5CD0-4F6B-9793-A2E69F7A7D8B}"/>
              </a:ext>
            </a:extLst>
          </p:cNvPr>
          <p:cNvSpPr>
            <a:spLocks noGrp="1"/>
          </p:cNvSpPr>
          <p:nvPr>
            <p:ph type="dt" sz="half" idx="10"/>
          </p:nvPr>
        </p:nvSpPr>
        <p:spPr/>
        <p:txBody>
          <a:bodyPr/>
          <a:lstStyle/>
          <a:p>
            <a:fld id="{47C9D147-EE1E-4316-954E-3FA8E8EEAE0C}" type="datetimeFigureOut">
              <a:rPr lang="en-AU" smtClean="0"/>
              <a:t>22/01/2022</a:t>
            </a:fld>
            <a:endParaRPr lang="en-AU"/>
          </a:p>
        </p:txBody>
      </p:sp>
      <p:sp>
        <p:nvSpPr>
          <p:cNvPr id="5" name="Footer Placeholder 4">
            <a:extLst>
              <a:ext uri="{FF2B5EF4-FFF2-40B4-BE49-F238E27FC236}">
                <a16:creationId xmlns:a16="http://schemas.microsoft.com/office/drawing/2014/main" id="{25B39506-D59B-43E9-95BB-6EC615E4300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60335B0-FFC0-4E88-8393-432AE12B0404}"/>
              </a:ext>
            </a:extLst>
          </p:cNvPr>
          <p:cNvSpPr>
            <a:spLocks noGrp="1"/>
          </p:cNvSpPr>
          <p:nvPr>
            <p:ph type="sldNum" sz="quarter" idx="12"/>
          </p:nvPr>
        </p:nvSpPr>
        <p:spPr/>
        <p:txBody>
          <a:bodyPr/>
          <a:lstStyle/>
          <a:p>
            <a:fld id="{1469473D-D4F6-4605-8D56-7F2B85419DB0}" type="slidenum">
              <a:rPr lang="en-AU" smtClean="0"/>
              <a:t>‹#›</a:t>
            </a:fld>
            <a:endParaRPr lang="en-AU"/>
          </a:p>
        </p:txBody>
      </p:sp>
    </p:spTree>
    <p:extLst>
      <p:ext uri="{BB962C8B-B14F-4D97-AF65-F5344CB8AC3E}">
        <p14:creationId xmlns:p14="http://schemas.microsoft.com/office/powerpoint/2010/main" val="2640286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F54E7-B3D8-4F23-A190-40EC6656C7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39AB9B6-B23B-4697-9E7D-F69A70A751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7A20E75-EEBF-4D56-9430-5CE712920F86}"/>
              </a:ext>
            </a:extLst>
          </p:cNvPr>
          <p:cNvSpPr>
            <a:spLocks noGrp="1"/>
          </p:cNvSpPr>
          <p:nvPr>
            <p:ph type="dt" sz="half" idx="10"/>
          </p:nvPr>
        </p:nvSpPr>
        <p:spPr/>
        <p:txBody>
          <a:bodyPr/>
          <a:lstStyle/>
          <a:p>
            <a:fld id="{47C9D147-EE1E-4316-954E-3FA8E8EEAE0C}" type="datetimeFigureOut">
              <a:rPr lang="en-AU" smtClean="0"/>
              <a:t>22/01/2022</a:t>
            </a:fld>
            <a:endParaRPr lang="en-AU"/>
          </a:p>
        </p:txBody>
      </p:sp>
      <p:sp>
        <p:nvSpPr>
          <p:cNvPr id="5" name="Footer Placeholder 4">
            <a:extLst>
              <a:ext uri="{FF2B5EF4-FFF2-40B4-BE49-F238E27FC236}">
                <a16:creationId xmlns:a16="http://schemas.microsoft.com/office/drawing/2014/main" id="{934FF4DA-471A-4E8E-A049-19CCB93B8A0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1E9FA34-925D-49A1-8A2C-74DF72003A4C}"/>
              </a:ext>
            </a:extLst>
          </p:cNvPr>
          <p:cNvSpPr>
            <a:spLocks noGrp="1"/>
          </p:cNvSpPr>
          <p:nvPr>
            <p:ph type="sldNum" sz="quarter" idx="12"/>
          </p:nvPr>
        </p:nvSpPr>
        <p:spPr/>
        <p:txBody>
          <a:bodyPr/>
          <a:lstStyle/>
          <a:p>
            <a:fld id="{1469473D-D4F6-4605-8D56-7F2B85419DB0}" type="slidenum">
              <a:rPr lang="en-AU" smtClean="0"/>
              <a:t>‹#›</a:t>
            </a:fld>
            <a:endParaRPr lang="en-AU"/>
          </a:p>
        </p:txBody>
      </p:sp>
    </p:spTree>
    <p:extLst>
      <p:ext uri="{BB962C8B-B14F-4D97-AF65-F5344CB8AC3E}">
        <p14:creationId xmlns:p14="http://schemas.microsoft.com/office/powerpoint/2010/main" val="3192168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17A42-3700-48C8-AC28-C005BB949E9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759E2B0-CC30-4617-A1E8-297321B99F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788C01D-E46F-47E3-8F65-C885B84B4345}"/>
              </a:ext>
            </a:extLst>
          </p:cNvPr>
          <p:cNvSpPr>
            <a:spLocks noGrp="1"/>
          </p:cNvSpPr>
          <p:nvPr>
            <p:ph type="dt" sz="half" idx="10"/>
          </p:nvPr>
        </p:nvSpPr>
        <p:spPr/>
        <p:txBody>
          <a:bodyPr/>
          <a:lstStyle/>
          <a:p>
            <a:fld id="{47C9D147-EE1E-4316-954E-3FA8E8EEAE0C}" type="datetimeFigureOut">
              <a:rPr lang="en-AU" smtClean="0"/>
              <a:t>22/01/2022</a:t>
            </a:fld>
            <a:endParaRPr lang="en-AU"/>
          </a:p>
        </p:txBody>
      </p:sp>
      <p:sp>
        <p:nvSpPr>
          <p:cNvPr id="5" name="Footer Placeholder 4">
            <a:extLst>
              <a:ext uri="{FF2B5EF4-FFF2-40B4-BE49-F238E27FC236}">
                <a16:creationId xmlns:a16="http://schemas.microsoft.com/office/drawing/2014/main" id="{E3432F11-A225-4E09-BFDB-F060D95D3FC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4D569B9-7A8F-45C8-9F34-76299C4C2A3F}"/>
              </a:ext>
            </a:extLst>
          </p:cNvPr>
          <p:cNvSpPr>
            <a:spLocks noGrp="1"/>
          </p:cNvSpPr>
          <p:nvPr>
            <p:ph type="sldNum" sz="quarter" idx="12"/>
          </p:nvPr>
        </p:nvSpPr>
        <p:spPr/>
        <p:txBody>
          <a:bodyPr/>
          <a:lstStyle/>
          <a:p>
            <a:fld id="{1469473D-D4F6-4605-8D56-7F2B85419DB0}" type="slidenum">
              <a:rPr lang="en-AU" smtClean="0"/>
              <a:t>‹#›</a:t>
            </a:fld>
            <a:endParaRPr lang="en-AU"/>
          </a:p>
        </p:txBody>
      </p:sp>
    </p:spTree>
    <p:extLst>
      <p:ext uri="{BB962C8B-B14F-4D97-AF65-F5344CB8AC3E}">
        <p14:creationId xmlns:p14="http://schemas.microsoft.com/office/powerpoint/2010/main" val="876070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C852-C72D-49E6-8742-BC33574561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53FD512-25E3-4F5D-BB0B-C1B683E749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CD7C17-5414-444C-848B-850887629808}"/>
              </a:ext>
            </a:extLst>
          </p:cNvPr>
          <p:cNvSpPr>
            <a:spLocks noGrp="1"/>
          </p:cNvSpPr>
          <p:nvPr>
            <p:ph type="dt" sz="half" idx="10"/>
          </p:nvPr>
        </p:nvSpPr>
        <p:spPr/>
        <p:txBody>
          <a:bodyPr/>
          <a:lstStyle/>
          <a:p>
            <a:fld id="{47C9D147-EE1E-4316-954E-3FA8E8EEAE0C}" type="datetimeFigureOut">
              <a:rPr lang="en-AU" smtClean="0"/>
              <a:t>22/01/2022</a:t>
            </a:fld>
            <a:endParaRPr lang="en-AU"/>
          </a:p>
        </p:txBody>
      </p:sp>
      <p:sp>
        <p:nvSpPr>
          <p:cNvPr id="5" name="Footer Placeholder 4">
            <a:extLst>
              <a:ext uri="{FF2B5EF4-FFF2-40B4-BE49-F238E27FC236}">
                <a16:creationId xmlns:a16="http://schemas.microsoft.com/office/drawing/2014/main" id="{76562A4B-8CAD-4A49-AB55-AB2EBA32C99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0488F8-A6C7-422A-AAA9-8E5983E63B47}"/>
              </a:ext>
            </a:extLst>
          </p:cNvPr>
          <p:cNvSpPr>
            <a:spLocks noGrp="1"/>
          </p:cNvSpPr>
          <p:nvPr>
            <p:ph type="sldNum" sz="quarter" idx="12"/>
          </p:nvPr>
        </p:nvSpPr>
        <p:spPr/>
        <p:txBody>
          <a:bodyPr/>
          <a:lstStyle/>
          <a:p>
            <a:fld id="{1469473D-D4F6-4605-8D56-7F2B85419DB0}" type="slidenum">
              <a:rPr lang="en-AU" smtClean="0"/>
              <a:t>‹#›</a:t>
            </a:fld>
            <a:endParaRPr lang="en-AU"/>
          </a:p>
        </p:txBody>
      </p:sp>
    </p:spTree>
    <p:extLst>
      <p:ext uri="{BB962C8B-B14F-4D97-AF65-F5344CB8AC3E}">
        <p14:creationId xmlns:p14="http://schemas.microsoft.com/office/powerpoint/2010/main" val="212363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941CE-3E30-49F1-A262-EDDCABEE773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D54BB33-A5AE-49E4-AFE8-58CED4AB50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0B06AC6-4C0F-4B41-89EA-E5C945F20C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8BBB404-8273-4E94-A6DE-F81DDD6DFD52}"/>
              </a:ext>
            </a:extLst>
          </p:cNvPr>
          <p:cNvSpPr>
            <a:spLocks noGrp="1"/>
          </p:cNvSpPr>
          <p:nvPr>
            <p:ph type="dt" sz="half" idx="10"/>
          </p:nvPr>
        </p:nvSpPr>
        <p:spPr/>
        <p:txBody>
          <a:bodyPr/>
          <a:lstStyle/>
          <a:p>
            <a:fld id="{47C9D147-EE1E-4316-954E-3FA8E8EEAE0C}" type="datetimeFigureOut">
              <a:rPr lang="en-AU" smtClean="0"/>
              <a:t>22/01/2022</a:t>
            </a:fld>
            <a:endParaRPr lang="en-AU"/>
          </a:p>
        </p:txBody>
      </p:sp>
      <p:sp>
        <p:nvSpPr>
          <p:cNvPr id="6" name="Footer Placeholder 5">
            <a:extLst>
              <a:ext uri="{FF2B5EF4-FFF2-40B4-BE49-F238E27FC236}">
                <a16:creationId xmlns:a16="http://schemas.microsoft.com/office/drawing/2014/main" id="{519CBC89-E753-4D53-8F11-996A59896FC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AD806E8-1909-4275-8467-28310A9FB789}"/>
              </a:ext>
            </a:extLst>
          </p:cNvPr>
          <p:cNvSpPr>
            <a:spLocks noGrp="1"/>
          </p:cNvSpPr>
          <p:nvPr>
            <p:ph type="sldNum" sz="quarter" idx="12"/>
          </p:nvPr>
        </p:nvSpPr>
        <p:spPr/>
        <p:txBody>
          <a:bodyPr/>
          <a:lstStyle/>
          <a:p>
            <a:fld id="{1469473D-D4F6-4605-8D56-7F2B85419DB0}" type="slidenum">
              <a:rPr lang="en-AU" smtClean="0"/>
              <a:t>‹#›</a:t>
            </a:fld>
            <a:endParaRPr lang="en-AU"/>
          </a:p>
        </p:txBody>
      </p:sp>
    </p:spTree>
    <p:extLst>
      <p:ext uri="{BB962C8B-B14F-4D97-AF65-F5344CB8AC3E}">
        <p14:creationId xmlns:p14="http://schemas.microsoft.com/office/powerpoint/2010/main" val="3101210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C516-8AC9-4CCE-BFB1-BEE58FC9DD5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F8AFDAF-62BF-4BB9-BEF9-90176D2065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E741DE-8A1F-4AA0-BBBD-590192A3C0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D4506E9C-9186-4216-B4C0-B90D095457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27B4A6-1183-4AB4-87DE-DE21E32055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EB47DEC-15E5-4F0A-BA60-8A901FA2E2DF}"/>
              </a:ext>
            </a:extLst>
          </p:cNvPr>
          <p:cNvSpPr>
            <a:spLocks noGrp="1"/>
          </p:cNvSpPr>
          <p:nvPr>
            <p:ph type="dt" sz="half" idx="10"/>
          </p:nvPr>
        </p:nvSpPr>
        <p:spPr/>
        <p:txBody>
          <a:bodyPr/>
          <a:lstStyle/>
          <a:p>
            <a:fld id="{47C9D147-EE1E-4316-954E-3FA8E8EEAE0C}" type="datetimeFigureOut">
              <a:rPr lang="en-AU" smtClean="0"/>
              <a:t>22/01/2022</a:t>
            </a:fld>
            <a:endParaRPr lang="en-AU"/>
          </a:p>
        </p:txBody>
      </p:sp>
      <p:sp>
        <p:nvSpPr>
          <p:cNvPr id="8" name="Footer Placeholder 7">
            <a:extLst>
              <a:ext uri="{FF2B5EF4-FFF2-40B4-BE49-F238E27FC236}">
                <a16:creationId xmlns:a16="http://schemas.microsoft.com/office/drawing/2014/main" id="{0F046F11-4622-4FD5-8833-761218AF746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DF0A6E1-36AE-4683-9290-439EB566BD19}"/>
              </a:ext>
            </a:extLst>
          </p:cNvPr>
          <p:cNvSpPr>
            <a:spLocks noGrp="1"/>
          </p:cNvSpPr>
          <p:nvPr>
            <p:ph type="sldNum" sz="quarter" idx="12"/>
          </p:nvPr>
        </p:nvSpPr>
        <p:spPr/>
        <p:txBody>
          <a:bodyPr/>
          <a:lstStyle/>
          <a:p>
            <a:fld id="{1469473D-D4F6-4605-8D56-7F2B85419DB0}" type="slidenum">
              <a:rPr lang="en-AU" smtClean="0"/>
              <a:t>‹#›</a:t>
            </a:fld>
            <a:endParaRPr lang="en-AU"/>
          </a:p>
        </p:txBody>
      </p:sp>
    </p:spTree>
    <p:extLst>
      <p:ext uri="{BB962C8B-B14F-4D97-AF65-F5344CB8AC3E}">
        <p14:creationId xmlns:p14="http://schemas.microsoft.com/office/powerpoint/2010/main" val="427435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A67F-75D7-402D-B1FA-0E05F0F3C24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FF00357-729B-4618-A43D-DDC9750969AA}"/>
              </a:ext>
            </a:extLst>
          </p:cNvPr>
          <p:cNvSpPr>
            <a:spLocks noGrp="1"/>
          </p:cNvSpPr>
          <p:nvPr>
            <p:ph type="dt" sz="half" idx="10"/>
          </p:nvPr>
        </p:nvSpPr>
        <p:spPr/>
        <p:txBody>
          <a:bodyPr/>
          <a:lstStyle/>
          <a:p>
            <a:fld id="{47C9D147-EE1E-4316-954E-3FA8E8EEAE0C}" type="datetimeFigureOut">
              <a:rPr lang="en-AU" smtClean="0"/>
              <a:t>22/01/2022</a:t>
            </a:fld>
            <a:endParaRPr lang="en-AU"/>
          </a:p>
        </p:txBody>
      </p:sp>
      <p:sp>
        <p:nvSpPr>
          <p:cNvPr id="4" name="Footer Placeholder 3">
            <a:extLst>
              <a:ext uri="{FF2B5EF4-FFF2-40B4-BE49-F238E27FC236}">
                <a16:creationId xmlns:a16="http://schemas.microsoft.com/office/drawing/2014/main" id="{B5D9E141-B6D6-49C6-BD3B-21BB2D035AD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FA8AC03-2601-455E-9B5A-886D769FF8C7}"/>
              </a:ext>
            </a:extLst>
          </p:cNvPr>
          <p:cNvSpPr>
            <a:spLocks noGrp="1"/>
          </p:cNvSpPr>
          <p:nvPr>
            <p:ph type="sldNum" sz="quarter" idx="12"/>
          </p:nvPr>
        </p:nvSpPr>
        <p:spPr/>
        <p:txBody>
          <a:bodyPr/>
          <a:lstStyle/>
          <a:p>
            <a:fld id="{1469473D-D4F6-4605-8D56-7F2B85419DB0}" type="slidenum">
              <a:rPr lang="en-AU" smtClean="0"/>
              <a:t>‹#›</a:t>
            </a:fld>
            <a:endParaRPr lang="en-AU"/>
          </a:p>
        </p:txBody>
      </p:sp>
    </p:spTree>
    <p:extLst>
      <p:ext uri="{BB962C8B-B14F-4D97-AF65-F5344CB8AC3E}">
        <p14:creationId xmlns:p14="http://schemas.microsoft.com/office/powerpoint/2010/main" val="2188453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F071A-B400-46C2-ABAD-61FE5CAA55A4}"/>
              </a:ext>
            </a:extLst>
          </p:cNvPr>
          <p:cNvSpPr>
            <a:spLocks noGrp="1"/>
          </p:cNvSpPr>
          <p:nvPr>
            <p:ph type="dt" sz="half" idx="10"/>
          </p:nvPr>
        </p:nvSpPr>
        <p:spPr/>
        <p:txBody>
          <a:bodyPr/>
          <a:lstStyle/>
          <a:p>
            <a:fld id="{47C9D147-EE1E-4316-954E-3FA8E8EEAE0C}" type="datetimeFigureOut">
              <a:rPr lang="en-AU" smtClean="0"/>
              <a:t>22/01/2022</a:t>
            </a:fld>
            <a:endParaRPr lang="en-AU"/>
          </a:p>
        </p:txBody>
      </p:sp>
      <p:sp>
        <p:nvSpPr>
          <p:cNvPr id="3" name="Footer Placeholder 2">
            <a:extLst>
              <a:ext uri="{FF2B5EF4-FFF2-40B4-BE49-F238E27FC236}">
                <a16:creationId xmlns:a16="http://schemas.microsoft.com/office/drawing/2014/main" id="{4C088211-6E3A-4E58-8D09-A881439ECC7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2BF6054B-D06A-48F6-81F0-04868C7B6CBB}"/>
              </a:ext>
            </a:extLst>
          </p:cNvPr>
          <p:cNvSpPr>
            <a:spLocks noGrp="1"/>
          </p:cNvSpPr>
          <p:nvPr>
            <p:ph type="sldNum" sz="quarter" idx="12"/>
          </p:nvPr>
        </p:nvSpPr>
        <p:spPr/>
        <p:txBody>
          <a:bodyPr/>
          <a:lstStyle/>
          <a:p>
            <a:fld id="{1469473D-D4F6-4605-8D56-7F2B85419DB0}" type="slidenum">
              <a:rPr lang="en-AU" smtClean="0"/>
              <a:t>‹#›</a:t>
            </a:fld>
            <a:endParaRPr lang="en-AU"/>
          </a:p>
        </p:txBody>
      </p:sp>
    </p:spTree>
    <p:extLst>
      <p:ext uri="{BB962C8B-B14F-4D97-AF65-F5344CB8AC3E}">
        <p14:creationId xmlns:p14="http://schemas.microsoft.com/office/powerpoint/2010/main" val="3151037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1069-DFAE-4357-95E8-6661C49F0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92A3C05-1D5B-4312-A8D9-73AE035BFC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DB9B276-9BE9-4B8B-B6C0-7ED53919C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578FA-14C6-4D77-9F37-1178AF614509}"/>
              </a:ext>
            </a:extLst>
          </p:cNvPr>
          <p:cNvSpPr>
            <a:spLocks noGrp="1"/>
          </p:cNvSpPr>
          <p:nvPr>
            <p:ph type="dt" sz="half" idx="10"/>
          </p:nvPr>
        </p:nvSpPr>
        <p:spPr/>
        <p:txBody>
          <a:bodyPr/>
          <a:lstStyle/>
          <a:p>
            <a:fld id="{47C9D147-EE1E-4316-954E-3FA8E8EEAE0C}" type="datetimeFigureOut">
              <a:rPr lang="en-AU" smtClean="0"/>
              <a:t>22/01/2022</a:t>
            </a:fld>
            <a:endParaRPr lang="en-AU"/>
          </a:p>
        </p:txBody>
      </p:sp>
      <p:sp>
        <p:nvSpPr>
          <p:cNvPr id="6" name="Footer Placeholder 5">
            <a:extLst>
              <a:ext uri="{FF2B5EF4-FFF2-40B4-BE49-F238E27FC236}">
                <a16:creationId xmlns:a16="http://schemas.microsoft.com/office/drawing/2014/main" id="{7113DD33-D4D5-4A67-95AC-A8F069A1737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395DF39-C96A-4D31-97B2-6ACD9908624D}"/>
              </a:ext>
            </a:extLst>
          </p:cNvPr>
          <p:cNvSpPr>
            <a:spLocks noGrp="1"/>
          </p:cNvSpPr>
          <p:nvPr>
            <p:ph type="sldNum" sz="quarter" idx="12"/>
          </p:nvPr>
        </p:nvSpPr>
        <p:spPr/>
        <p:txBody>
          <a:bodyPr/>
          <a:lstStyle/>
          <a:p>
            <a:fld id="{1469473D-D4F6-4605-8D56-7F2B85419DB0}" type="slidenum">
              <a:rPr lang="en-AU" smtClean="0"/>
              <a:t>‹#›</a:t>
            </a:fld>
            <a:endParaRPr lang="en-AU"/>
          </a:p>
        </p:txBody>
      </p:sp>
    </p:spTree>
    <p:extLst>
      <p:ext uri="{BB962C8B-B14F-4D97-AF65-F5344CB8AC3E}">
        <p14:creationId xmlns:p14="http://schemas.microsoft.com/office/powerpoint/2010/main" val="282510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54C4B-BB89-4F14-81AD-76EA3C22C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7D5A058-E021-47A1-A411-421CF8BDE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2DE9986-1446-40E5-944C-B2F7AB591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C1B68-DB1C-4868-8A39-1C18E646A004}"/>
              </a:ext>
            </a:extLst>
          </p:cNvPr>
          <p:cNvSpPr>
            <a:spLocks noGrp="1"/>
          </p:cNvSpPr>
          <p:nvPr>
            <p:ph type="dt" sz="half" idx="10"/>
          </p:nvPr>
        </p:nvSpPr>
        <p:spPr/>
        <p:txBody>
          <a:bodyPr/>
          <a:lstStyle/>
          <a:p>
            <a:fld id="{47C9D147-EE1E-4316-954E-3FA8E8EEAE0C}" type="datetimeFigureOut">
              <a:rPr lang="en-AU" smtClean="0"/>
              <a:t>22/01/2022</a:t>
            </a:fld>
            <a:endParaRPr lang="en-AU"/>
          </a:p>
        </p:txBody>
      </p:sp>
      <p:sp>
        <p:nvSpPr>
          <p:cNvPr id="6" name="Footer Placeholder 5">
            <a:extLst>
              <a:ext uri="{FF2B5EF4-FFF2-40B4-BE49-F238E27FC236}">
                <a16:creationId xmlns:a16="http://schemas.microsoft.com/office/drawing/2014/main" id="{89B67EEA-2711-43AF-B347-4DAAC04C453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16C86EF-625A-4BC7-B18F-9C494D28A5E8}"/>
              </a:ext>
            </a:extLst>
          </p:cNvPr>
          <p:cNvSpPr>
            <a:spLocks noGrp="1"/>
          </p:cNvSpPr>
          <p:nvPr>
            <p:ph type="sldNum" sz="quarter" idx="12"/>
          </p:nvPr>
        </p:nvSpPr>
        <p:spPr/>
        <p:txBody>
          <a:bodyPr/>
          <a:lstStyle/>
          <a:p>
            <a:fld id="{1469473D-D4F6-4605-8D56-7F2B85419DB0}" type="slidenum">
              <a:rPr lang="en-AU" smtClean="0"/>
              <a:t>‹#›</a:t>
            </a:fld>
            <a:endParaRPr lang="en-AU"/>
          </a:p>
        </p:txBody>
      </p:sp>
    </p:spTree>
    <p:extLst>
      <p:ext uri="{BB962C8B-B14F-4D97-AF65-F5344CB8AC3E}">
        <p14:creationId xmlns:p14="http://schemas.microsoft.com/office/powerpoint/2010/main" val="2143000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21B7DF-2F35-4549-80DE-EDF4648490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61A2FD9-B97B-40E9-90D4-032F81BF1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5C97E57-C079-448E-8621-4A7F5EC200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9D147-EE1E-4316-954E-3FA8E8EEAE0C}" type="datetimeFigureOut">
              <a:rPr lang="en-AU" smtClean="0"/>
              <a:t>22/01/2022</a:t>
            </a:fld>
            <a:endParaRPr lang="en-AU"/>
          </a:p>
        </p:txBody>
      </p:sp>
      <p:sp>
        <p:nvSpPr>
          <p:cNvPr id="5" name="Footer Placeholder 4">
            <a:extLst>
              <a:ext uri="{FF2B5EF4-FFF2-40B4-BE49-F238E27FC236}">
                <a16:creationId xmlns:a16="http://schemas.microsoft.com/office/drawing/2014/main" id="{C0356513-9666-4C60-8F96-5EF60A30AD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D13BDA9-5C1F-4FEC-AF56-EF071C5978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9473D-D4F6-4605-8D56-7F2B85419DB0}" type="slidenum">
              <a:rPr lang="en-AU" smtClean="0"/>
              <a:t>‹#›</a:t>
            </a:fld>
            <a:endParaRPr lang="en-AU"/>
          </a:p>
        </p:txBody>
      </p:sp>
    </p:spTree>
    <p:extLst>
      <p:ext uri="{BB962C8B-B14F-4D97-AF65-F5344CB8AC3E}">
        <p14:creationId xmlns:p14="http://schemas.microsoft.com/office/powerpoint/2010/main" val="1974113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6.png"/><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A36C-A137-4AAD-959D-1ECEFC9685D5}"/>
              </a:ext>
            </a:extLst>
          </p:cNvPr>
          <p:cNvSpPr>
            <a:spLocks noGrp="1"/>
          </p:cNvSpPr>
          <p:nvPr>
            <p:ph type="ctrTitle"/>
          </p:nvPr>
        </p:nvSpPr>
        <p:spPr/>
        <p:txBody>
          <a:bodyPr/>
          <a:lstStyle/>
          <a:p>
            <a:r>
              <a:rPr lang="en-US" dirty="0" err="1"/>
              <a:t>Data@ANZ</a:t>
            </a:r>
            <a:endParaRPr lang="en-AU" dirty="0"/>
          </a:p>
        </p:txBody>
      </p:sp>
      <p:sp>
        <p:nvSpPr>
          <p:cNvPr id="3" name="Subtitle 2">
            <a:extLst>
              <a:ext uri="{FF2B5EF4-FFF2-40B4-BE49-F238E27FC236}">
                <a16:creationId xmlns:a16="http://schemas.microsoft.com/office/drawing/2014/main" id="{70B373AC-5DCF-47C5-AE88-3F0385C623C9}"/>
              </a:ext>
            </a:extLst>
          </p:cNvPr>
          <p:cNvSpPr>
            <a:spLocks noGrp="1"/>
          </p:cNvSpPr>
          <p:nvPr>
            <p:ph type="subTitle" idx="1"/>
          </p:nvPr>
        </p:nvSpPr>
        <p:spPr/>
        <p:txBody>
          <a:bodyPr/>
          <a:lstStyle/>
          <a:p>
            <a:r>
              <a:rPr lang="en-US" dirty="0"/>
              <a:t>1. Exploratory Data Analysis</a:t>
            </a:r>
            <a:endParaRPr lang="en-AU" dirty="0"/>
          </a:p>
        </p:txBody>
      </p:sp>
      <p:sp>
        <p:nvSpPr>
          <p:cNvPr id="4" name="TextBox 3">
            <a:extLst>
              <a:ext uri="{FF2B5EF4-FFF2-40B4-BE49-F238E27FC236}">
                <a16:creationId xmlns:a16="http://schemas.microsoft.com/office/drawing/2014/main" id="{1477051D-3D5E-4545-94B7-5478BE0D59E7}"/>
              </a:ext>
            </a:extLst>
          </p:cNvPr>
          <p:cNvSpPr txBox="1"/>
          <p:nvPr/>
        </p:nvSpPr>
        <p:spPr>
          <a:xfrm>
            <a:off x="1321806" y="4952246"/>
            <a:ext cx="10049346" cy="923330"/>
          </a:xfrm>
          <a:prstGeom prst="rect">
            <a:avLst/>
          </a:prstGeom>
          <a:noFill/>
        </p:spPr>
        <p:txBody>
          <a:bodyPr wrap="square" rtlCol="0">
            <a:spAutoFit/>
          </a:bodyPr>
          <a:lstStyle/>
          <a:p>
            <a:pPr algn="ctr"/>
            <a:r>
              <a:rPr lang="en-US" b="0" i="0" dirty="0">
                <a:solidFill>
                  <a:srgbClr val="000000"/>
                </a:solidFill>
                <a:effectLst/>
                <a:latin typeface="Helvetica Neue"/>
              </a:rPr>
              <a:t>The data set contains 3 months’ worth of transactions for 100 hypothetical customers. It contains purchases, recurring transactions, and salary transactions. The aim is to explore the data and gather some insights.</a:t>
            </a:r>
            <a:endParaRPr lang="en-AU" dirty="0"/>
          </a:p>
        </p:txBody>
      </p:sp>
    </p:spTree>
    <p:extLst>
      <p:ext uri="{BB962C8B-B14F-4D97-AF65-F5344CB8AC3E}">
        <p14:creationId xmlns:p14="http://schemas.microsoft.com/office/powerpoint/2010/main" val="3973398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B8B8-BAFB-4C91-A0A9-2B05429CC33E}"/>
              </a:ext>
            </a:extLst>
          </p:cNvPr>
          <p:cNvSpPr>
            <a:spLocks noGrp="1"/>
          </p:cNvSpPr>
          <p:nvPr>
            <p:ph type="title"/>
          </p:nvPr>
        </p:nvSpPr>
        <p:spPr/>
        <p:txBody>
          <a:bodyPr/>
          <a:lstStyle/>
          <a:p>
            <a:r>
              <a:rPr lang="en-US" dirty="0"/>
              <a:t>Analysis based on Account Credits</a:t>
            </a:r>
            <a:endParaRPr lang="en-AU" dirty="0"/>
          </a:p>
        </p:txBody>
      </p:sp>
      <p:sp>
        <p:nvSpPr>
          <p:cNvPr id="8" name="TextBox 7">
            <a:extLst>
              <a:ext uri="{FF2B5EF4-FFF2-40B4-BE49-F238E27FC236}">
                <a16:creationId xmlns:a16="http://schemas.microsoft.com/office/drawing/2014/main" id="{604D0805-8F18-478F-8213-CCCDA74723B4}"/>
              </a:ext>
            </a:extLst>
          </p:cNvPr>
          <p:cNvSpPr txBox="1"/>
          <p:nvPr/>
        </p:nvSpPr>
        <p:spPr>
          <a:xfrm>
            <a:off x="539436" y="1597037"/>
            <a:ext cx="2430102" cy="1600438"/>
          </a:xfrm>
          <a:prstGeom prst="rect">
            <a:avLst/>
          </a:prstGeom>
          <a:noFill/>
        </p:spPr>
        <p:txBody>
          <a:bodyPr wrap="square">
            <a:spAutoFit/>
          </a:bodyPr>
          <a:lstStyle/>
          <a:p>
            <a:r>
              <a:rPr lang="en-AU" sz="1400" dirty="0"/>
              <a:t>Considering the given accounts, there are 56 men and 44 women. The youngest account holder is 18 years of age, while the oldest is 78 years. </a:t>
            </a:r>
          </a:p>
          <a:p>
            <a:endParaRPr lang="en-AU" sz="1400" dirty="0"/>
          </a:p>
        </p:txBody>
      </p:sp>
      <p:sp>
        <p:nvSpPr>
          <p:cNvPr id="10" name="TextBox 9">
            <a:extLst>
              <a:ext uri="{FF2B5EF4-FFF2-40B4-BE49-F238E27FC236}">
                <a16:creationId xmlns:a16="http://schemas.microsoft.com/office/drawing/2014/main" id="{712BB99A-EFC3-4519-9E0C-694CB4E9E247}"/>
              </a:ext>
            </a:extLst>
          </p:cNvPr>
          <p:cNvSpPr txBox="1"/>
          <p:nvPr/>
        </p:nvSpPr>
        <p:spPr>
          <a:xfrm>
            <a:off x="3698223" y="4980444"/>
            <a:ext cx="8087785" cy="1384995"/>
          </a:xfrm>
          <a:prstGeom prst="rect">
            <a:avLst/>
          </a:prstGeom>
          <a:noFill/>
        </p:spPr>
        <p:txBody>
          <a:bodyPr wrap="square">
            <a:spAutoFit/>
          </a:bodyPr>
          <a:lstStyle/>
          <a:p>
            <a:r>
              <a:rPr lang="en-AU" sz="1400" dirty="0"/>
              <a:t>Considering the credits to the accounts, it can be seen that all the </a:t>
            </a:r>
            <a:r>
              <a:rPr lang="en-AU" sz="1400" b="1" dirty="0"/>
              <a:t>credits are of type pay/salary</a:t>
            </a:r>
            <a:r>
              <a:rPr lang="en-AU" sz="1400" dirty="0"/>
              <a:t>, and by checking the pay distribution among the customers.</a:t>
            </a:r>
          </a:p>
          <a:p>
            <a:endParaRPr lang="en-AU" sz="1400" dirty="0"/>
          </a:p>
          <a:p>
            <a:r>
              <a:rPr lang="en-AU" sz="1400" dirty="0"/>
              <a:t>The </a:t>
            </a:r>
            <a:r>
              <a:rPr lang="en-AU" sz="1400" b="1" dirty="0"/>
              <a:t>average pay is around $2297per month</a:t>
            </a:r>
            <a:r>
              <a:rPr lang="en-AU" sz="1400" dirty="0"/>
              <a:t>. By checking the figure, it can be seen that the average pay for men is slightly higher compared to the women. However, this value is effected by extreme outliers. Additionally, the data is positively skewed, meaning the </a:t>
            </a:r>
            <a:r>
              <a:rPr lang="en-AU" sz="1400" b="1" dirty="0"/>
              <a:t>median pay is less than the average, and is $1949</a:t>
            </a:r>
            <a:r>
              <a:rPr lang="en-AU" sz="1400" dirty="0"/>
              <a:t>. </a:t>
            </a:r>
          </a:p>
        </p:txBody>
      </p:sp>
      <p:grpSp>
        <p:nvGrpSpPr>
          <p:cNvPr id="21" name="Group 20">
            <a:extLst>
              <a:ext uri="{FF2B5EF4-FFF2-40B4-BE49-F238E27FC236}">
                <a16:creationId xmlns:a16="http://schemas.microsoft.com/office/drawing/2014/main" id="{0AD5390D-1512-422A-895D-FB4A50E17ADB}"/>
              </a:ext>
            </a:extLst>
          </p:cNvPr>
          <p:cNvGrpSpPr/>
          <p:nvPr/>
        </p:nvGrpSpPr>
        <p:grpSpPr>
          <a:xfrm>
            <a:off x="711450" y="3386195"/>
            <a:ext cx="2104177" cy="2774931"/>
            <a:chOff x="1393651" y="2577097"/>
            <a:chExt cx="2698515" cy="3339324"/>
          </a:xfrm>
        </p:grpSpPr>
        <p:pic>
          <p:nvPicPr>
            <p:cNvPr id="14" name="Picture 13">
              <a:extLst>
                <a:ext uri="{FF2B5EF4-FFF2-40B4-BE49-F238E27FC236}">
                  <a16:creationId xmlns:a16="http://schemas.microsoft.com/office/drawing/2014/main" id="{4AE044E7-01DC-40E8-8B8B-2895AB77E26A}"/>
                </a:ext>
              </a:extLst>
            </p:cNvPr>
            <p:cNvPicPr>
              <a:picLocks noChangeAspect="1"/>
            </p:cNvPicPr>
            <p:nvPr/>
          </p:nvPicPr>
          <p:blipFill>
            <a:blip r:embed="rId2"/>
            <a:stretch>
              <a:fillRect/>
            </a:stretch>
          </p:blipFill>
          <p:spPr>
            <a:xfrm>
              <a:off x="1393651" y="2577097"/>
              <a:ext cx="2698515" cy="3339324"/>
            </a:xfrm>
            <a:prstGeom prst="rect">
              <a:avLst/>
            </a:prstGeom>
          </p:spPr>
        </p:pic>
        <mc:AlternateContent xmlns:mc="http://schemas.openxmlformats.org/markup-compatibility/2006">
          <mc:Choice xmlns:p14="http://schemas.microsoft.com/office/powerpoint/2010/main" Requires="p14">
            <p:contentPart p14:bwMode="auto" r:id="rId3">
              <p14:nvContentPartPr>
                <p14:cNvPr id="17" name="Ink 16">
                  <a:extLst>
                    <a:ext uri="{FF2B5EF4-FFF2-40B4-BE49-F238E27FC236}">
                      <a16:creationId xmlns:a16="http://schemas.microsoft.com/office/drawing/2014/main" id="{A8BB8764-05B9-4CDF-820B-0B8383A0A4A4}"/>
                    </a:ext>
                  </a:extLst>
                </p14:cNvPr>
                <p14:cNvContentPartPr/>
                <p14:nvPr/>
              </p14:nvContentPartPr>
              <p14:xfrm>
                <a:off x="3236863" y="4327425"/>
                <a:ext cx="718920" cy="360"/>
              </p14:xfrm>
            </p:contentPart>
          </mc:Choice>
          <mc:Fallback>
            <p:pic>
              <p:nvPicPr>
                <p:cNvPr id="17" name="Ink 16">
                  <a:extLst>
                    <a:ext uri="{FF2B5EF4-FFF2-40B4-BE49-F238E27FC236}">
                      <a16:creationId xmlns:a16="http://schemas.microsoft.com/office/drawing/2014/main" id="{A8BB8764-05B9-4CDF-820B-0B8383A0A4A4}"/>
                    </a:ext>
                  </a:extLst>
                </p:cNvPr>
                <p:cNvPicPr/>
                <p:nvPr/>
              </p:nvPicPr>
              <p:blipFill>
                <a:blip r:embed="rId4"/>
                <a:stretch>
                  <a:fillRect/>
                </a:stretch>
              </p:blipFill>
              <p:spPr>
                <a:xfrm>
                  <a:off x="3167603" y="4219425"/>
                  <a:ext cx="856978"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8" name="Ink 17">
                  <a:extLst>
                    <a:ext uri="{FF2B5EF4-FFF2-40B4-BE49-F238E27FC236}">
                      <a16:creationId xmlns:a16="http://schemas.microsoft.com/office/drawing/2014/main" id="{714B7C51-737F-425E-944F-974E950D688F}"/>
                    </a:ext>
                  </a:extLst>
                </p14:cNvPr>
                <p14:cNvContentPartPr/>
                <p14:nvPr/>
              </p14:nvContentPartPr>
              <p14:xfrm>
                <a:off x="3213823" y="5693985"/>
                <a:ext cx="703800" cy="19080"/>
              </p14:xfrm>
            </p:contentPart>
          </mc:Choice>
          <mc:Fallback>
            <p:pic>
              <p:nvPicPr>
                <p:cNvPr id="18" name="Ink 17">
                  <a:extLst>
                    <a:ext uri="{FF2B5EF4-FFF2-40B4-BE49-F238E27FC236}">
                      <a16:creationId xmlns:a16="http://schemas.microsoft.com/office/drawing/2014/main" id="{714B7C51-737F-425E-944F-974E950D688F}"/>
                    </a:ext>
                  </a:extLst>
                </p:cNvPr>
                <p:cNvPicPr/>
                <p:nvPr/>
              </p:nvPicPr>
              <p:blipFill>
                <a:blip r:embed="rId6"/>
                <a:stretch>
                  <a:fillRect/>
                </a:stretch>
              </p:blipFill>
              <p:spPr>
                <a:xfrm>
                  <a:off x="3144551" y="5563894"/>
                  <a:ext cx="841881" cy="278828"/>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9" name="Ink 18">
                  <a:extLst>
                    <a:ext uri="{FF2B5EF4-FFF2-40B4-BE49-F238E27FC236}">
                      <a16:creationId xmlns:a16="http://schemas.microsoft.com/office/drawing/2014/main" id="{790B0E94-677D-4D11-9714-A2BAE6FBBD21}"/>
                    </a:ext>
                  </a:extLst>
                </p14:cNvPr>
                <p14:cNvContentPartPr/>
                <p14:nvPr/>
              </p14:nvContentPartPr>
              <p14:xfrm>
                <a:off x="2072623" y="3587985"/>
                <a:ext cx="750600" cy="96480"/>
              </p14:xfrm>
            </p:contentPart>
          </mc:Choice>
          <mc:Fallback>
            <p:pic>
              <p:nvPicPr>
                <p:cNvPr id="19" name="Ink 18">
                  <a:extLst>
                    <a:ext uri="{FF2B5EF4-FFF2-40B4-BE49-F238E27FC236}">
                      <a16:creationId xmlns:a16="http://schemas.microsoft.com/office/drawing/2014/main" id="{790B0E94-677D-4D11-9714-A2BAE6FBBD21}"/>
                    </a:ext>
                  </a:extLst>
                </p:cNvPr>
                <p:cNvPicPr/>
                <p:nvPr/>
              </p:nvPicPr>
              <p:blipFill>
                <a:blip r:embed="rId8"/>
                <a:stretch>
                  <a:fillRect/>
                </a:stretch>
              </p:blipFill>
              <p:spPr>
                <a:xfrm>
                  <a:off x="2003841" y="3458624"/>
                  <a:ext cx="888625" cy="355635"/>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0" name="Ink 19">
                  <a:extLst>
                    <a:ext uri="{FF2B5EF4-FFF2-40B4-BE49-F238E27FC236}">
                      <a16:creationId xmlns:a16="http://schemas.microsoft.com/office/drawing/2014/main" id="{C2C10752-04DA-4FE9-B82D-9F2B1A1BF7BB}"/>
                    </a:ext>
                  </a:extLst>
                </p14:cNvPr>
                <p14:cNvContentPartPr/>
                <p14:nvPr/>
              </p14:nvContentPartPr>
              <p14:xfrm>
                <a:off x="2072623" y="4996305"/>
                <a:ext cx="836640" cy="64800"/>
              </p14:xfrm>
            </p:contentPart>
          </mc:Choice>
          <mc:Fallback>
            <p:pic>
              <p:nvPicPr>
                <p:cNvPr id="20" name="Ink 19">
                  <a:extLst>
                    <a:ext uri="{FF2B5EF4-FFF2-40B4-BE49-F238E27FC236}">
                      <a16:creationId xmlns:a16="http://schemas.microsoft.com/office/drawing/2014/main" id="{C2C10752-04DA-4FE9-B82D-9F2B1A1BF7BB}"/>
                    </a:ext>
                  </a:extLst>
                </p:cNvPr>
                <p:cNvPicPr/>
                <p:nvPr/>
              </p:nvPicPr>
              <p:blipFill>
                <a:blip r:embed="rId10"/>
                <a:stretch>
                  <a:fillRect/>
                </a:stretch>
              </p:blipFill>
              <p:spPr>
                <a:xfrm>
                  <a:off x="2003864" y="4866705"/>
                  <a:ext cx="974619" cy="323568"/>
                </a:xfrm>
                <a:prstGeom prst="rect">
                  <a:avLst/>
                </a:prstGeom>
              </p:spPr>
            </p:pic>
          </mc:Fallback>
        </mc:AlternateContent>
      </p:grpSp>
      <p:pic>
        <p:nvPicPr>
          <p:cNvPr id="1029" name="Picture 5">
            <a:extLst>
              <a:ext uri="{FF2B5EF4-FFF2-40B4-BE49-F238E27FC236}">
                <a16:creationId xmlns:a16="http://schemas.microsoft.com/office/drawing/2014/main" id="{D4156193-7FF0-49BF-8E12-33BA425056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23034" y="1765426"/>
            <a:ext cx="8562975" cy="2774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925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E333-E836-4F96-A176-83A1BA948DD5}"/>
              </a:ext>
            </a:extLst>
          </p:cNvPr>
          <p:cNvSpPr>
            <a:spLocks noGrp="1"/>
          </p:cNvSpPr>
          <p:nvPr>
            <p:ph type="title"/>
          </p:nvPr>
        </p:nvSpPr>
        <p:spPr/>
        <p:txBody>
          <a:bodyPr/>
          <a:lstStyle/>
          <a:p>
            <a:r>
              <a:rPr lang="en-US" dirty="0"/>
              <a:t>Analyzing Customer Expenses</a:t>
            </a:r>
            <a:endParaRPr lang="en-AU" dirty="0"/>
          </a:p>
        </p:txBody>
      </p:sp>
      <p:pic>
        <p:nvPicPr>
          <p:cNvPr id="2050" name="Picture 2">
            <a:extLst>
              <a:ext uri="{FF2B5EF4-FFF2-40B4-BE49-F238E27FC236}">
                <a16:creationId xmlns:a16="http://schemas.microsoft.com/office/drawing/2014/main" id="{7FEB5232-6597-4055-BBC3-D9B7E6492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591" y="2095647"/>
            <a:ext cx="7854799" cy="32634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C483F8-E94F-4DF7-9B26-72169F682C5E}"/>
              </a:ext>
            </a:extLst>
          </p:cNvPr>
          <p:cNvSpPr txBox="1"/>
          <p:nvPr/>
        </p:nvSpPr>
        <p:spPr>
          <a:xfrm>
            <a:off x="563628" y="1458500"/>
            <a:ext cx="11230265" cy="523220"/>
          </a:xfrm>
          <a:prstGeom prst="rect">
            <a:avLst/>
          </a:prstGeom>
          <a:noFill/>
        </p:spPr>
        <p:txBody>
          <a:bodyPr wrap="square" rtlCol="0">
            <a:spAutoFit/>
          </a:bodyPr>
          <a:lstStyle/>
          <a:p>
            <a:r>
              <a:rPr lang="en-US" sz="1400" dirty="0"/>
              <a:t>By grouping the expenses by the date, and aggregating via the amount-sum, amount-mean, amount-max and number of transactions, the expenditure with time can be seen as follows. The gray areas denotes the weekends:</a:t>
            </a:r>
            <a:endParaRPr lang="en-AU" sz="1400" dirty="0"/>
          </a:p>
        </p:txBody>
      </p:sp>
      <p:sp>
        <p:nvSpPr>
          <p:cNvPr id="6" name="TextBox 5">
            <a:extLst>
              <a:ext uri="{FF2B5EF4-FFF2-40B4-BE49-F238E27FC236}">
                <a16:creationId xmlns:a16="http://schemas.microsoft.com/office/drawing/2014/main" id="{57A4F57B-4131-48A8-B497-D38126159EA6}"/>
              </a:ext>
            </a:extLst>
          </p:cNvPr>
          <p:cNvSpPr txBox="1"/>
          <p:nvPr/>
        </p:nvSpPr>
        <p:spPr>
          <a:xfrm>
            <a:off x="563627" y="5473005"/>
            <a:ext cx="11070075" cy="954107"/>
          </a:xfrm>
          <a:prstGeom prst="rect">
            <a:avLst/>
          </a:prstGeom>
          <a:noFill/>
        </p:spPr>
        <p:txBody>
          <a:bodyPr wrap="square">
            <a:spAutoFit/>
          </a:bodyPr>
          <a:lstStyle/>
          <a:p>
            <a:r>
              <a:rPr lang="en-AU" sz="1400" dirty="0"/>
              <a:t>From the above figure, it can be seen than the customer spending habits are lower on Monday, whereas it increments as the week goes by. </a:t>
            </a:r>
          </a:p>
          <a:p>
            <a:endParaRPr lang="en-AU" sz="1400" dirty="0"/>
          </a:p>
          <a:p>
            <a:r>
              <a:rPr lang="en-AU" sz="1400" dirty="0"/>
              <a:t>Considering the total expenditure, it has slightly incremented throughout the months. On </a:t>
            </a:r>
            <a:r>
              <a:rPr lang="en-AU" sz="1400" b="1" dirty="0"/>
              <a:t>average there are 123 customer transactions per day </a:t>
            </a:r>
            <a:r>
              <a:rPr lang="en-AU" sz="1400" dirty="0"/>
              <a:t>and </a:t>
            </a:r>
            <a:r>
              <a:rPr lang="en-AU" sz="1400" b="1" dirty="0"/>
              <a:t>on average, the amount spend per transaction is around $53</a:t>
            </a:r>
            <a:r>
              <a:rPr lang="en-AU" sz="1400" dirty="0"/>
              <a:t>. </a:t>
            </a:r>
          </a:p>
        </p:txBody>
      </p:sp>
    </p:spTree>
    <p:extLst>
      <p:ext uri="{BB962C8B-B14F-4D97-AF65-F5344CB8AC3E}">
        <p14:creationId xmlns:p14="http://schemas.microsoft.com/office/powerpoint/2010/main" val="1128994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4912-36A8-45EA-A9C6-BE8BA40252B2}"/>
              </a:ext>
            </a:extLst>
          </p:cNvPr>
          <p:cNvSpPr>
            <a:spLocks noGrp="1"/>
          </p:cNvSpPr>
          <p:nvPr>
            <p:ph type="title"/>
          </p:nvPr>
        </p:nvSpPr>
        <p:spPr>
          <a:xfrm>
            <a:off x="331206" y="165949"/>
            <a:ext cx="10515600" cy="1325563"/>
          </a:xfrm>
        </p:spPr>
        <p:txBody>
          <a:bodyPr/>
          <a:lstStyle/>
          <a:p>
            <a:r>
              <a:rPr lang="en-AU" dirty="0"/>
              <a:t>Spending habits by gender and age</a:t>
            </a:r>
          </a:p>
        </p:txBody>
      </p:sp>
      <p:pic>
        <p:nvPicPr>
          <p:cNvPr id="3074" name="Picture 2">
            <a:extLst>
              <a:ext uri="{FF2B5EF4-FFF2-40B4-BE49-F238E27FC236}">
                <a16:creationId xmlns:a16="http://schemas.microsoft.com/office/drawing/2014/main" id="{711E71EA-1258-4FBF-A21D-C13FE126A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260" y="1388797"/>
            <a:ext cx="5675711" cy="237706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E3B1593-546C-41FC-917E-EB51F33B7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79" y="4051454"/>
            <a:ext cx="5675710" cy="23770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7DE8D6A-D842-4F1F-91A6-301564D3D6FD}"/>
              </a:ext>
            </a:extLst>
          </p:cNvPr>
          <p:cNvSpPr txBox="1"/>
          <p:nvPr/>
        </p:nvSpPr>
        <p:spPr>
          <a:xfrm>
            <a:off x="6615391" y="4439765"/>
            <a:ext cx="5132419" cy="1600438"/>
          </a:xfrm>
          <a:prstGeom prst="rect">
            <a:avLst/>
          </a:prstGeom>
          <a:noFill/>
        </p:spPr>
        <p:txBody>
          <a:bodyPr wrap="square">
            <a:spAutoFit/>
          </a:bodyPr>
          <a:lstStyle/>
          <a:p>
            <a:r>
              <a:rPr lang="en-US" sz="1400" b="0" i="0" dirty="0">
                <a:solidFill>
                  <a:srgbClr val="000000"/>
                </a:solidFill>
                <a:effectLst/>
                <a:latin typeface="Helvetica Neue"/>
              </a:rPr>
              <a:t>According to these two figures, the </a:t>
            </a:r>
            <a:r>
              <a:rPr lang="en-US" sz="1400" b="1" i="0" dirty="0">
                <a:solidFill>
                  <a:srgbClr val="000000"/>
                </a:solidFill>
                <a:effectLst/>
                <a:latin typeface="Helvetica Neue"/>
              </a:rPr>
              <a:t>number of transactions done by younger generation is comparatively higher than the elderly</a:t>
            </a:r>
            <a:r>
              <a:rPr lang="en-US" sz="1400" b="0" i="0" dirty="0">
                <a:solidFill>
                  <a:srgbClr val="000000"/>
                </a:solidFill>
                <a:effectLst/>
                <a:latin typeface="Helvetica Neue"/>
              </a:rPr>
              <a:t>, whereas the </a:t>
            </a:r>
            <a:r>
              <a:rPr lang="en-US" sz="1400" b="1" i="0" dirty="0">
                <a:solidFill>
                  <a:srgbClr val="000000"/>
                </a:solidFill>
                <a:effectLst/>
                <a:latin typeface="Helvetica Neue"/>
              </a:rPr>
              <a:t>amount spend on average per transaction by the elderly is higher</a:t>
            </a:r>
            <a:r>
              <a:rPr lang="en-US" sz="1400" b="0" i="0" dirty="0">
                <a:solidFill>
                  <a:srgbClr val="000000"/>
                </a:solidFill>
                <a:effectLst/>
                <a:latin typeface="Helvetica Neue"/>
              </a:rPr>
              <a:t>. Few instances can be observed where younger women around the ages of 26, 34 and men at the age of 38 making more transactions in comparison with men and women on other age groups.</a:t>
            </a:r>
            <a:endParaRPr lang="en-AU" sz="1400" dirty="0"/>
          </a:p>
        </p:txBody>
      </p:sp>
    </p:spTree>
    <p:extLst>
      <p:ext uri="{BB962C8B-B14F-4D97-AF65-F5344CB8AC3E}">
        <p14:creationId xmlns:p14="http://schemas.microsoft.com/office/powerpoint/2010/main" val="3007370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1E559-ACCE-4CCA-8897-33DC1677A5FB}"/>
              </a:ext>
            </a:extLst>
          </p:cNvPr>
          <p:cNvSpPr>
            <a:spLocks noGrp="1"/>
          </p:cNvSpPr>
          <p:nvPr>
            <p:ph type="title"/>
          </p:nvPr>
        </p:nvSpPr>
        <p:spPr/>
        <p:txBody>
          <a:bodyPr/>
          <a:lstStyle/>
          <a:p>
            <a:r>
              <a:rPr lang="en-US" dirty="0"/>
              <a:t>Account Transactions by Location</a:t>
            </a:r>
            <a:endParaRPr lang="en-AU" dirty="0"/>
          </a:p>
        </p:txBody>
      </p:sp>
      <p:pic>
        <p:nvPicPr>
          <p:cNvPr id="4" name="Picture 3">
            <a:extLst>
              <a:ext uri="{FF2B5EF4-FFF2-40B4-BE49-F238E27FC236}">
                <a16:creationId xmlns:a16="http://schemas.microsoft.com/office/drawing/2014/main" id="{319A0B4F-CAE1-49E0-9C27-FF45B71D9DEB}"/>
              </a:ext>
            </a:extLst>
          </p:cNvPr>
          <p:cNvPicPr>
            <a:picLocks noChangeAspect="1"/>
          </p:cNvPicPr>
          <p:nvPr/>
        </p:nvPicPr>
        <p:blipFill>
          <a:blip r:embed="rId2"/>
          <a:stretch>
            <a:fillRect/>
          </a:stretch>
        </p:blipFill>
        <p:spPr>
          <a:xfrm>
            <a:off x="1019657" y="1690688"/>
            <a:ext cx="5076343" cy="4349974"/>
          </a:xfrm>
          <a:prstGeom prst="rect">
            <a:avLst/>
          </a:prstGeom>
        </p:spPr>
      </p:pic>
      <p:sp>
        <p:nvSpPr>
          <p:cNvPr id="13" name="TextBox 12">
            <a:extLst>
              <a:ext uri="{FF2B5EF4-FFF2-40B4-BE49-F238E27FC236}">
                <a16:creationId xmlns:a16="http://schemas.microsoft.com/office/drawing/2014/main" id="{BB592DC8-6EBE-4E8C-8791-5B8422D1730E}"/>
              </a:ext>
            </a:extLst>
          </p:cNvPr>
          <p:cNvSpPr txBox="1"/>
          <p:nvPr/>
        </p:nvSpPr>
        <p:spPr>
          <a:xfrm>
            <a:off x="6796194" y="1690688"/>
            <a:ext cx="4376149" cy="1169551"/>
          </a:xfrm>
          <a:prstGeom prst="rect">
            <a:avLst/>
          </a:prstGeom>
          <a:noFill/>
        </p:spPr>
        <p:txBody>
          <a:bodyPr wrap="square" rtlCol="0">
            <a:spAutoFit/>
          </a:bodyPr>
          <a:lstStyle/>
          <a:p>
            <a:r>
              <a:rPr lang="en-US" sz="1400" dirty="0"/>
              <a:t>Since there is an issue with the </a:t>
            </a:r>
            <a:r>
              <a:rPr lang="en-US" sz="1400" dirty="0" err="1"/>
              <a:t>lat-lng</a:t>
            </a:r>
            <a:r>
              <a:rPr lang="en-US" sz="1400" dirty="0"/>
              <a:t> coordinates of an account, by checking the account number of the account with faulty coordinates with accounts numbers with similar starting digits, the location can be assumed to be in the same area.</a:t>
            </a:r>
            <a:endParaRPr lang="en-AU" sz="1400" dirty="0"/>
          </a:p>
        </p:txBody>
      </p:sp>
      <p:sp>
        <p:nvSpPr>
          <p:cNvPr id="14" name="TextBox 13">
            <a:extLst>
              <a:ext uri="{FF2B5EF4-FFF2-40B4-BE49-F238E27FC236}">
                <a16:creationId xmlns:a16="http://schemas.microsoft.com/office/drawing/2014/main" id="{844162A9-ED3C-422F-83A2-04CB7334EF4B}"/>
              </a:ext>
            </a:extLst>
          </p:cNvPr>
          <p:cNvSpPr txBox="1"/>
          <p:nvPr/>
        </p:nvSpPr>
        <p:spPr>
          <a:xfrm>
            <a:off x="6880633" y="3735380"/>
            <a:ext cx="4400739" cy="1169551"/>
          </a:xfrm>
          <a:prstGeom prst="rect">
            <a:avLst/>
          </a:prstGeom>
          <a:noFill/>
        </p:spPr>
        <p:txBody>
          <a:bodyPr wrap="square" rtlCol="0">
            <a:spAutoFit/>
          </a:bodyPr>
          <a:lstStyle/>
          <a:p>
            <a:r>
              <a:rPr lang="en-US" sz="1400" dirty="0"/>
              <a:t>Most account holders are concentrated on major cities such as </a:t>
            </a:r>
            <a:r>
              <a:rPr lang="en-US" sz="1400" b="1" dirty="0"/>
              <a:t>Melbourne</a:t>
            </a:r>
            <a:r>
              <a:rPr lang="en-US" sz="1400" dirty="0"/>
              <a:t> and </a:t>
            </a:r>
            <a:r>
              <a:rPr lang="en-US" sz="1400" b="1" dirty="0"/>
              <a:t>Sydney</a:t>
            </a:r>
            <a:r>
              <a:rPr lang="en-US" sz="1400" dirty="0"/>
              <a:t>, followed by </a:t>
            </a:r>
            <a:r>
              <a:rPr lang="en-US" sz="1400" b="1" dirty="0"/>
              <a:t>Brisbane</a:t>
            </a:r>
            <a:r>
              <a:rPr lang="en-US" sz="1400" dirty="0"/>
              <a:t> and Perth. Regional areas such as Darwin, Adelaide, Cairns, Hobart are shown as isolated clusters, where there is a low number of customers based on transaction amounts. </a:t>
            </a:r>
            <a:endParaRPr lang="en-AU" sz="1400" dirty="0"/>
          </a:p>
        </p:txBody>
      </p:sp>
    </p:spTree>
    <p:extLst>
      <p:ext uri="{BB962C8B-B14F-4D97-AF65-F5344CB8AC3E}">
        <p14:creationId xmlns:p14="http://schemas.microsoft.com/office/powerpoint/2010/main" val="1166789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459</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Helvetica Neue</vt:lpstr>
      <vt:lpstr>Office Theme</vt:lpstr>
      <vt:lpstr>Data@ANZ</vt:lpstr>
      <vt:lpstr>Analysis based on Account Credits</vt:lpstr>
      <vt:lpstr>Analyzing Customer Expenses</vt:lpstr>
      <vt:lpstr>Spending habits by gender and age</vt:lpstr>
      <vt:lpstr>Account Transactions by Location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Data@ANZ</dc:title>
  <dc:creator>Chapa</dc:creator>
  <cp:lastModifiedBy>Chapa</cp:lastModifiedBy>
  <cp:revision>3</cp:revision>
  <dcterms:created xsi:type="dcterms:W3CDTF">2022-01-22T06:04:12Z</dcterms:created>
  <dcterms:modified xsi:type="dcterms:W3CDTF">2022-01-22T06:41:08Z</dcterms:modified>
</cp:coreProperties>
</file>