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obster"/>
      <p:regular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9a44533d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9a44533d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58275" y="1429150"/>
            <a:ext cx="5017500" cy="157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Risk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</a:t>
            </a:r>
            <a:endParaRPr b="1" sz="3450">
              <a:solidFill>
                <a:srgbClr val="2929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3706775"/>
            <a:ext cx="39747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Manas Chandan Behera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Mohammad Daim Khan</a:t>
            </a:r>
            <a:endParaRPr sz="17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475" y="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00" y="3248975"/>
            <a:ext cx="1676451" cy="167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8400" y="3458925"/>
            <a:ext cx="1135825" cy="11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363" y="1256925"/>
            <a:ext cx="2101550" cy="21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725" y="29882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0800" y="2777575"/>
            <a:ext cx="1758150" cy="17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119450" y="1624975"/>
            <a:ext cx="739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Credit default risk is termed as the possibility of a loss for a lender due to a borrower’s failure to repay a loan.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Earlier in the days, Credit Analysts used to analyze a borrower’s capability to repay a loan.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Gone are these days!!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Machine learning algorithms have a lot to offer to the world of credit risk assessment due to their unparalleled predictive power and speed. </a:t>
            </a:r>
            <a:endParaRPr sz="1400"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50" y="3892075"/>
            <a:ext cx="1260750" cy="12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1750" y="309450"/>
            <a:ext cx="1082700" cy="10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1297500" y="1366250"/>
            <a:ext cx="7187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Analyzing</a:t>
            </a:r>
            <a:r>
              <a:rPr lang="en">
                <a:solidFill>
                  <a:schemeClr val="lt1"/>
                </a:solidFill>
              </a:rPr>
              <a:t> if a client or future client will fail to meet their financial obligations is extremely important, and can have a major impact on the Institution’s balance sheet.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Increasingly, solutions are being developed and improved to minimize the risk of default.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Big banks, financial institutions, and fintech are increasingly using machine learning solutions to avoid or minimize the default.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 utilized machine learning’s power to predict whether a borrower will default on a loan or not and to predict their probability of default.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3042600" y="3685400"/>
            <a:ext cx="54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00" y="3685400"/>
            <a:ext cx="1508425" cy="15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900" y="175150"/>
            <a:ext cx="1132700" cy="11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obster"/>
                <a:ea typeface="Lobster"/>
                <a:cs typeface="Lobster"/>
                <a:sym typeface="Lobster"/>
              </a:rPr>
              <a:t>Create a Machine Learning algorithm that provides the likelihood that a customer will default.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368600" y="895525"/>
            <a:ext cx="43386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916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AGE: Age in years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PAY_0: Repayment status in September, 2005 (-1=pay duly, 1=payment delay for one month, 2=payment delay for two months, … 8=payment delay for eight months, 9=payment delay for nine months and above)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PAY_2: Repayment status in August, 2005 (scale same as above)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PAY_3: Repayment status in July, 2005 (scale same as above)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PAY_4: Repayment status in June, 2005 (scale same as above)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25"/>
              <a:t>PAY_5: Repayment status in May, 2005 (scale same as above)</a:t>
            </a:r>
            <a:endParaRPr sz="12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225"/>
              <a:t>PAY_6: Repayment status in April, 2005 (scale same as above)</a:t>
            </a:r>
            <a:endParaRPr sz="1225"/>
          </a:p>
        </p:txBody>
      </p:sp>
      <p:sp>
        <p:nvSpPr>
          <p:cNvPr id="167" name="Google Shape;167;p17"/>
          <p:cNvSpPr txBox="1"/>
          <p:nvPr/>
        </p:nvSpPr>
        <p:spPr>
          <a:xfrm>
            <a:off x="4959925" y="1525975"/>
            <a:ext cx="4230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BILL_AMT1: Amount of bill statement in September, 2005 (NT dollar)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BILL_AMT2: Amount of bill statement in August, 2005 (NT dollar)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BILL_AMT3: Amount of bill statement in July, 2005 (NT dollar)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PAY_AMT4: Amount of previous payment in June, 2005 (NT dollar)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PAY_AMT5: Amount of previous payment in May, 2005 (NT dollar)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PAY_AMT6: Amount of previous payment in April, 2005 (NT dollar)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default.payment.next.month: Default payment (1=yes, 0=no)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cxnSp>
        <p:nvCxnSpPr>
          <p:cNvPr id="168" name="Google Shape;168;p17"/>
          <p:cNvCxnSpPr/>
          <p:nvPr/>
        </p:nvCxnSpPr>
        <p:spPr>
          <a:xfrm>
            <a:off x="4753150" y="1525975"/>
            <a:ext cx="0" cy="3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075" y="253025"/>
            <a:ext cx="914100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343425" y="602050"/>
            <a:ext cx="60732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the processes </a:t>
            </a:r>
            <a:r>
              <a:rPr lang="en"/>
              <a:t>happening</a:t>
            </a:r>
            <a:r>
              <a:rPr lang="en"/>
              <a:t> inside the Machine Learning model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25" y="1989525"/>
            <a:ext cx="5893089" cy="270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650" y="602050"/>
            <a:ext cx="835575" cy="83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425" y="3720625"/>
            <a:ext cx="971974" cy="97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2250" y="3916300"/>
            <a:ext cx="776300" cy="7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/>
          <p:nvPr/>
        </p:nvSpPr>
        <p:spPr>
          <a:xfrm>
            <a:off x="731625" y="2376575"/>
            <a:ext cx="3387000" cy="86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813825" y="2376575"/>
            <a:ext cx="2527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Target Customers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4351300" y="975900"/>
            <a:ext cx="3903600" cy="3616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 txBox="1"/>
          <p:nvPr>
            <p:ph idx="2" type="body"/>
          </p:nvPr>
        </p:nvSpPr>
        <p:spPr>
          <a:xfrm>
            <a:off x="4958175" y="171955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Banks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Private Loan Lending Firms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Education Institutions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Business Investments Firm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Insurance Companies</a:t>
            </a:r>
            <a:endParaRPr b="1" sz="1700"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050" y="578275"/>
            <a:ext cx="938300" cy="9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450" y="3771625"/>
            <a:ext cx="938300" cy="9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6450" y="616925"/>
            <a:ext cx="861000" cy="8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02350" y="3848925"/>
            <a:ext cx="861000" cy="8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498662"/>
            <a:ext cx="616826" cy="61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4294967295" type="title"/>
          </p:nvPr>
        </p:nvSpPr>
        <p:spPr>
          <a:xfrm>
            <a:off x="311700" y="32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analysis of our ML model</a:t>
            </a:r>
            <a:endParaRPr/>
          </a:p>
        </p:txBody>
      </p:sp>
      <p:sp>
        <p:nvSpPr>
          <p:cNvPr id="197" name="Google Shape;197;p20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198" name="Google Shape;198;p20"/>
          <p:cNvSpPr txBox="1"/>
          <p:nvPr>
            <p:ph idx="4294967295" type="body"/>
          </p:nvPr>
        </p:nvSpPr>
        <p:spPr>
          <a:xfrm>
            <a:off x="7996175" y="254200"/>
            <a:ext cx="6894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Item 1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8685573" y="254209"/>
            <a:ext cx="219000" cy="2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>
            <p:ph idx="4294967295" type="body"/>
          </p:nvPr>
        </p:nvSpPr>
        <p:spPr>
          <a:xfrm>
            <a:off x="7996175" y="602125"/>
            <a:ext cx="689400" cy="2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Item 2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8685573" y="60213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 txBox="1"/>
          <p:nvPr>
            <p:ph idx="4294967295" type="body"/>
          </p:nvPr>
        </p:nvSpPr>
        <p:spPr>
          <a:xfrm>
            <a:off x="568892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203" name="Google Shape;203;p20"/>
          <p:cNvSpPr txBox="1"/>
          <p:nvPr>
            <p:ph idx="4294967295" type="body"/>
          </p:nvPr>
        </p:nvSpPr>
        <p:spPr>
          <a:xfrm>
            <a:off x="5689050" y="27458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>
            <p:ph idx="4294967295" type="body"/>
          </p:nvPr>
        </p:nvSpPr>
        <p:spPr>
          <a:xfrm>
            <a:off x="5689075" y="3083375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5688775" y="34320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08" name="Google Shape;208;p20"/>
          <p:cNvSpPr txBox="1"/>
          <p:nvPr>
            <p:ph idx="4294967295" type="body"/>
          </p:nvPr>
        </p:nvSpPr>
        <p:spPr>
          <a:xfrm>
            <a:off x="6534813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209" name="Google Shape;209;p20"/>
          <p:cNvSpPr txBox="1"/>
          <p:nvPr>
            <p:ph idx="4294967295" type="body"/>
          </p:nvPr>
        </p:nvSpPr>
        <p:spPr>
          <a:xfrm>
            <a:off x="6534825" y="20691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 txBox="1"/>
          <p:nvPr>
            <p:ph idx="4294967295" type="body"/>
          </p:nvPr>
        </p:nvSpPr>
        <p:spPr>
          <a:xfrm>
            <a:off x="6534875" y="2380513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14" name="Google Shape;214;p20"/>
          <p:cNvSpPr txBox="1"/>
          <p:nvPr>
            <p:ph idx="4294967295" type="body"/>
          </p:nvPr>
        </p:nvSpPr>
        <p:spPr>
          <a:xfrm>
            <a:off x="7380800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215" name="Google Shape;215;p20"/>
          <p:cNvSpPr txBox="1"/>
          <p:nvPr>
            <p:ph idx="4294967295" type="body"/>
          </p:nvPr>
        </p:nvSpPr>
        <p:spPr>
          <a:xfrm>
            <a:off x="7380800" y="13269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39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 txBox="1"/>
          <p:nvPr>
            <p:ph idx="4294967295" type="body"/>
          </p:nvPr>
        </p:nvSpPr>
        <p:spPr>
          <a:xfrm>
            <a:off x="7374938" y="164128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20" name="Google Shape;220;p20"/>
          <p:cNvSpPr txBox="1"/>
          <p:nvPr>
            <p:ph idx="4294967295" type="body"/>
          </p:nvPr>
        </p:nvSpPr>
        <p:spPr>
          <a:xfrm>
            <a:off x="8226775" y="45447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20XX</a:t>
            </a:r>
            <a:endParaRPr sz="1400"/>
          </a:p>
        </p:txBody>
      </p:sp>
      <p:sp>
        <p:nvSpPr>
          <p:cNvPr id="221" name="Google Shape;221;p20"/>
          <p:cNvSpPr txBox="1"/>
          <p:nvPr>
            <p:ph idx="4294967295" type="body"/>
          </p:nvPr>
        </p:nvSpPr>
        <p:spPr>
          <a:xfrm>
            <a:off x="8215175" y="22213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</a:rPr>
              <a:t>27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 txBox="1"/>
          <p:nvPr>
            <p:ph idx="4294967295" type="body"/>
          </p:nvPr>
        </p:nvSpPr>
        <p:spPr>
          <a:xfrm>
            <a:off x="8226525" y="256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526350" y="998850"/>
            <a:ext cx="3893700" cy="3811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75" y="1178200"/>
            <a:ext cx="357060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575" y="992217"/>
            <a:ext cx="3999899" cy="3825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deliverables</a:t>
            </a: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235" name="Google Shape;235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1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21"/>
          <p:cNvSpPr txBox="1"/>
          <p:nvPr>
            <p:ph idx="4294967295" type="body"/>
          </p:nvPr>
        </p:nvSpPr>
        <p:spPr>
          <a:xfrm>
            <a:off x="3377128" y="125420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company will load the data in the csv format in out machine learning model.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9" name="Google Shape;239;p21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240" name="Google Shape;240;p21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1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1"/>
          <p:cNvSpPr txBox="1"/>
          <p:nvPr>
            <p:ph idx="4294967295" type="body"/>
          </p:nvPr>
        </p:nvSpPr>
        <p:spPr>
          <a:xfrm>
            <a:off x="3893753" y="212741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will pre process the raw data into structured form             and will do the feature extraction and make the data ready to be computed in the ML model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4" name="Google Shape;244;p21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245" name="Google Shape;245;p21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1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21"/>
          <p:cNvSpPr txBox="1"/>
          <p:nvPr>
            <p:ph idx="4294967295" type="body"/>
          </p:nvPr>
        </p:nvSpPr>
        <p:spPr>
          <a:xfrm>
            <a:off x="3893753" y="3000780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input data will be computed inside the ML model and will analyze the score whether the customer is </a:t>
            </a:r>
            <a:r>
              <a:rPr lang="en"/>
              <a:t>acceptable</a:t>
            </a:r>
            <a:r>
              <a:rPr lang="en"/>
              <a:t> for being given the loan or not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250" name="Google Shape;250;p21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1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Verdict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21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the verdict is provided in the form of the result and which can be later published on client dashboard for further work.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4" name="Google Shape;2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125" y="255950"/>
            <a:ext cx="998025" cy="9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