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4"/>
    <p:sldId id="268" r:id="rId15"/>
    <p:sldId id="269" r:id="rId16"/>
    <p:sldId id="277" r:id="rId17"/>
    <p:sldId id="288" r:id="rId18"/>
    <p:sldId id="279" r:id="rId19"/>
    <p:sldId id="270" r:id="rId20"/>
    <p:sldId id="271" r:id="rId21"/>
    <p:sldId id="289" r:id="rId22"/>
    <p:sldId id="272" r:id="rId23"/>
    <p:sldId id="273" r:id="rId24"/>
    <p:sldId id="274" r:id="rId25"/>
    <p:sldId id="300" r:id="rId26"/>
    <p:sldId id="275" r:id="rId27"/>
    <p:sldId id="309" r:id="rId28"/>
    <p:sldId id="31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1" autoAdjust="0"/>
    <p:restoredTop sz="94660"/>
  </p:normalViewPr>
  <p:slideViewPr>
    <p:cSldViewPr snapToGrid="0">
      <p:cViewPr varScale="1">
        <p:scale>
          <a:sx n="91" d="100"/>
          <a:sy n="91" d="100"/>
        </p:scale>
        <p:origin x="-45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8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104868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9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9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9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26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50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jpeg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hyperlink" Target="https://www.sciencedirect.com/science/article/pii/S0933365719307110" TargetMode="External"/><Relationship Id="rId1" Type="http://schemas.openxmlformats.org/officeDocument/2006/relationships/hyperlink" Target="https://www.sciencedirect.com/science/article/pii/S0895611119300886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www.sciencedirect.com/science/article/pii/S0167865520300891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Cloud Callout 6"/>
          <p:cNvSpPr/>
          <p:nvPr/>
        </p:nvSpPr>
        <p:spPr>
          <a:xfrm>
            <a:off x="4264025" y="2341245"/>
            <a:ext cx="4095750" cy="2367915"/>
          </a:xfrm>
          <a:prstGeom prst="cloudCallout">
            <a:avLst/>
          </a:prstGeom>
          <a:pattFill prst="pct5">
            <a:fgClr>
              <a:srgbClr val="5F5F5F"/>
            </a:fgClr>
            <a:bgClr>
              <a:srgbClr val="FFFFFF"/>
            </a:bgClr>
          </a:patt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48606" name="Title 1"/>
          <p:cNvSpPr>
            <a:spLocks noGrp="1"/>
          </p:cNvSpPr>
          <p:nvPr>
            <p:ph type="ctrTitle"/>
          </p:nvPr>
        </p:nvSpPr>
        <p:spPr>
          <a:xfrm>
            <a:off x="4263390" y="525780"/>
            <a:ext cx="3938270" cy="1090930"/>
          </a:xfrm>
        </p:spPr>
        <p:txBody>
          <a:bodyPr/>
          <a:lstStyle/>
          <a:p>
            <a:r>
              <a:rPr lang="en-IN" altLang="en-US" sz="3200" b="1" i="1" u="sng" dirty="0">
                <a:solidFill>
                  <a:srgbClr val="0070C0"/>
                </a:solidFill>
              </a:rPr>
              <a:t>INCUBATE IND HACKATHON  </a:t>
            </a:r>
            <a:r>
              <a:rPr lang="en-IN" altLang="en-US" sz="2400" dirty="0">
                <a:solidFill>
                  <a:srgbClr val="FF0000"/>
                </a:solidFill>
              </a:rPr>
              <a:t> </a:t>
            </a:r>
            <a:endParaRPr lang="en-IN" altLang="en-US" sz="2400" dirty="0">
              <a:solidFill>
                <a:srgbClr val="FF0000"/>
              </a:solidFill>
            </a:endParaRPr>
          </a:p>
        </p:txBody>
      </p:sp>
      <p:sp>
        <p:nvSpPr>
          <p:cNvPr id="1048607" name="Subtitle 2"/>
          <p:cNvSpPr>
            <a:spLocks noGrp="1"/>
          </p:cNvSpPr>
          <p:nvPr>
            <p:ph type="subTitle" idx="1"/>
          </p:nvPr>
        </p:nvSpPr>
        <p:spPr>
          <a:xfrm>
            <a:off x="3832860" y="2470150"/>
            <a:ext cx="4526915" cy="1148715"/>
          </a:xfrm>
        </p:spPr>
        <p:txBody>
          <a:bodyPr/>
          <a:lstStyle/>
          <a:p>
            <a:pPr algn="ctr"/>
            <a:r>
              <a:rPr lang="en-IN" altLang="en-US" sz="600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altLang="en-US" sz="280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 Build </a:t>
            </a:r>
            <a:endParaRPr lang="en-IN" altLang="en-US" sz="280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IN" altLang="en-US" sz="280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Ideation</a:t>
            </a:r>
            <a:endParaRPr lang="en-IN" altLang="en-US" sz="280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IN" altLang="en-US" sz="280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8608" name="Text Box 5"/>
          <p:cNvSpPr txBox="1"/>
          <p:nvPr>
            <p:custDataLst>
              <p:tags r:id="rId1"/>
            </p:custDataLst>
          </p:nvPr>
        </p:nvSpPr>
        <p:spPr>
          <a:xfrm>
            <a:off x="9166860" y="3692525"/>
            <a:ext cx="42183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>
                <a:solidFill>
                  <a:srgbClr val="C00000"/>
                </a:solidFill>
              </a:rPr>
              <a:t>Presented By:</a:t>
            </a:r>
            <a:endParaRPr lang="en-IN" altLang="en-US">
              <a:solidFill>
                <a:srgbClr val="C00000"/>
              </a:solidFill>
            </a:endParaRPr>
          </a:p>
          <a:p>
            <a:r>
              <a:rPr lang="en-IN" altLang="en-US" sz="2000"/>
              <a:t>Group:</a:t>
            </a:r>
            <a:r>
              <a:rPr lang="en-IN" altLang="en-US" sz="2000" b="1"/>
              <a:t> BitOfCode</a:t>
            </a:r>
            <a:endParaRPr lang="en-IN" altLang="en-US" sz="2000" b="1"/>
          </a:p>
          <a:p>
            <a:r>
              <a:rPr lang="en-IN" altLang="en-US" sz="2000"/>
              <a:t>From:</a:t>
            </a:r>
            <a:r>
              <a:rPr lang="en-IN" altLang="en-US" sz="2000" b="1"/>
              <a:t> </a:t>
            </a:r>
            <a:r>
              <a:rPr lang="en-IN" altLang="en-US" sz="1600" b="1"/>
              <a:t>KIIT University,</a:t>
            </a:r>
            <a:endParaRPr lang="en-IN" altLang="en-US" sz="1600" b="1"/>
          </a:p>
          <a:p>
            <a:r>
              <a:rPr lang="en-IN" altLang="en-US" sz="1600" b="1"/>
              <a:t>Bhubaneswar</a:t>
            </a:r>
            <a:endParaRPr lang="en-IN" altLang="en-US" sz="2000" b="1"/>
          </a:p>
          <a:p>
            <a:r>
              <a:rPr lang="en-IN" altLang="en-US" sz="2000" u="sng">
                <a:solidFill>
                  <a:schemeClr val="tx1"/>
                </a:solidFill>
              </a:rPr>
              <a:t>Members</a:t>
            </a:r>
            <a:r>
              <a:rPr lang="en-IN" altLang="en-US" sz="2000"/>
              <a:t>:</a:t>
            </a:r>
            <a:endParaRPr lang="en-IN" altLang="en-US" sz="2000"/>
          </a:p>
          <a:p>
            <a:r>
              <a:rPr lang="en-IN" altLang="en-US" sz="2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1.Priyotosh Saha (G.L)</a:t>
            </a:r>
            <a:endParaRPr lang="en-IN" altLang="en-US" sz="20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pic>
        <p:nvPicPr>
          <p:cNvPr id="2" name="Picture 1" descr="download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45" y="1616710"/>
            <a:ext cx="3190875" cy="14287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48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4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4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5" grpId="0" animBg="1"/>
      <p:bldP spid="1048605" grpId="1" animBg="1"/>
      <p:bldP spid="1048606" grpId="0"/>
      <p:bldP spid="1048606" grpId="1"/>
      <p:bldP spid="1048607" grpId="1" build="p"/>
      <p:bldP spid="1048608" grpId="0"/>
      <p:bldP spid="1048608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                     </a:t>
            </a:r>
            <a:r>
              <a:rPr b="1" spc="-5" dirty="0">
                <a:solidFill>
                  <a:srgbClr val="FF0000"/>
                </a:solidFill>
                <a:latin typeface="Tempus Sans ITC" panose="04020404030D07020202" charset="0"/>
                <a:cs typeface="Tempus Sans ITC" panose="04020404030D07020202" charset="0"/>
                <a:sym typeface="+mn-ea"/>
              </a:rPr>
              <a:t>Materials and</a:t>
            </a:r>
            <a:r>
              <a:rPr b="1" spc="5" dirty="0">
                <a:solidFill>
                  <a:srgbClr val="FF0000"/>
                </a:solidFill>
                <a:latin typeface="Tempus Sans ITC" panose="04020404030D07020202" charset="0"/>
                <a:cs typeface="Tempus Sans ITC" panose="04020404030D07020202" charset="0"/>
                <a:sym typeface="+mn-ea"/>
              </a:rPr>
              <a:t> </a:t>
            </a:r>
            <a:r>
              <a:rPr b="1" spc="-5" dirty="0">
                <a:solidFill>
                  <a:srgbClr val="FF0000"/>
                </a:solidFill>
                <a:latin typeface="Tempus Sans ITC" panose="04020404030D07020202" charset="0"/>
                <a:cs typeface="Tempus Sans ITC" panose="04020404030D07020202" charset="0"/>
                <a:sym typeface="+mn-ea"/>
              </a:rPr>
              <a:t>Methods</a:t>
            </a:r>
            <a:br>
              <a:rPr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</a:br>
            <a:r>
              <a:rPr lang="en-IN" altLang="en-US">
                <a:solidFill>
                  <a:srgbClr val="FF0000"/>
                </a:solidFill>
              </a:rPr>
              <a:t> </a:t>
            </a:r>
            <a:endParaRPr lang="en-IN" altLang="en-US" sz="4800" b="1">
              <a:solidFill>
                <a:srgbClr val="FF0000"/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104862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lvl="2" indent="0" algn="just">
              <a:lnSpc>
                <a:spcPct val="100000"/>
              </a:lnSpc>
              <a:spcBef>
                <a:spcPts val="855"/>
              </a:spcBef>
              <a:buNone/>
              <a:tabLst>
                <a:tab pos="241300" algn="l"/>
              </a:tabLst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buNone/>
            </a:pPr>
            <a:endParaRPr lang="en-US" sz="1600"/>
          </a:p>
        </p:txBody>
      </p:sp>
      <p:sp>
        <p:nvSpPr>
          <p:cNvPr id="1048622" name="Text Placeholder 12"/>
          <p:cNvSpPr>
            <a:spLocks noGrp="1"/>
          </p:cNvSpPr>
          <p:nvPr>
            <p:ph type="body" sz="half" idx="2"/>
          </p:nvPr>
        </p:nvSpPr>
        <p:spPr>
          <a:xfrm>
            <a:off x="840105" y="1605280"/>
            <a:ext cx="6478905" cy="5247005"/>
          </a:xfrm>
        </p:spPr>
        <p:txBody>
          <a:bodyPr/>
          <a:lstStyle/>
          <a:p>
            <a:pPr marL="698500" lvl="2" indent="-228600" algn="just">
              <a:lnSpc>
                <a:spcPct val="100000"/>
              </a:lnSpc>
              <a:spcBef>
                <a:spcPts val="855"/>
              </a:spcBef>
              <a:buAutoNum type="arabicPeriod"/>
              <a:tabLst>
                <a:tab pos="241300" algn="l"/>
              </a:tabLst>
            </a:pPr>
            <a:r>
              <a:rPr sz="16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Dataset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44000"/>
              </a:lnSpc>
              <a:spcBef>
                <a:spcPts val="520"/>
              </a:spcBef>
            </a:pPr>
            <a:r>
              <a:rPr sz="1600" spc="-10" dirty="0">
                <a:latin typeface="Times New Roman" panose="02020603050405020304"/>
                <a:cs typeface="Times New Roman" panose="02020603050405020304"/>
                <a:sym typeface="+mn-ea"/>
              </a:rPr>
              <a:t>In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this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study,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chest X-ray images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of 50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COVID-19 patients have been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obtained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from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the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open  source GitHub repository shared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by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Dr. Joseph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Cohen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[20].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This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repository is consisting chest  X-ray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/ CT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images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of mainly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patients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with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acute respiratory distress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syndrome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(ARDS),  COVID-19,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Middle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East respiratory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syndrome (MERS),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pneumonia, severe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acute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respiratory 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syndrome (SARS). </a:t>
            </a:r>
            <a:r>
              <a:rPr sz="1600" spc="-10" dirty="0">
                <a:latin typeface="Times New Roman" panose="02020603050405020304"/>
                <a:cs typeface="Times New Roman" panose="02020603050405020304"/>
                <a:sym typeface="+mn-ea"/>
              </a:rPr>
              <a:t>In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addition, 50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normal chest X-ray images were selected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from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Kaggle  repository called “Chest X-Ray Images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(Pneumonia)”</a:t>
            </a:r>
            <a:r>
              <a:rPr sz="1600" spc="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Our</a:t>
            </a:r>
            <a:r>
              <a:rPr sz="1600" spc="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experiments</a:t>
            </a:r>
            <a:r>
              <a:rPr sz="1600" spc="7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have</a:t>
            </a:r>
            <a:r>
              <a:rPr sz="1600" spc="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been</a:t>
            </a:r>
            <a:r>
              <a:rPr sz="1600" spc="7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based</a:t>
            </a:r>
            <a:r>
              <a:rPr sz="1600" spc="7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on</a:t>
            </a:r>
            <a:r>
              <a:rPr sz="1600" spc="6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a</a:t>
            </a:r>
            <a:r>
              <a:rPr sz="1600" spc="6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created</a:t>
            </a:r>
            <a:r>
              <a:rPr sz="1600" spc="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dataset</a:t>
            </a:r>
            <a:r>
              <a:rPr sz="1600" spc="6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with</a:t>
            </a:r>
            <a:r>
              <a:rPr sz="1600" spc="7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chest</a:t>
            </a:r>
            <a:r>
              <a:rPr sz="1600" spc="7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X-ray</a:t>
            </a:r>
            <a:r>
              <a:rPr sz="1600" spc="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images</a:t>
            </a:r>
            <a:r>
              <a:rPr sz="1600" spc="6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of</a:t>
            </a:r>
            <a:r>
              <a:rPr sz="1600" spc="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50</a:t>
            </a:r>
            <a:r>
              <a:rPr sz="1600" spc="7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normal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1600" spc="1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50</a:t>
            </a:r>
            <a:r>
              <a:rPr sz="1600" spc="1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COVID-19</a:t>
            </a:r>
            <a:r>
              <a:rPr sz="1600" spc="1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patients</a:t>
            </a:r>
            <a:r>
              <a:rPr sz="1600" spc="1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1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(100</a:t>
            </a:r>
            <a:r>
              <a:rPr sz="1600" spc="1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images</a:t>
            </a:r>
            <a:r>
              <a:rPr sz="1600" spc="1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in</a:t>
            </a:r>
            <a:r>
              <a:rPr sz="1600" spc="1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total).</a:t>
            </a:r>
            <a:r>
              <a:rPr sz="1600" spc="1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All</a:t>
            </a:r>
            <a:r>
              <a:rPr sz="1600" spc="1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images</a:t>
            </a:r>
            <a:r>
              <a:rPr sz="1600" spc="1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in</a:t>
            </a:r>
            <a:r>
              <a:rPr sz="1600" spc="1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this</a:t>
            </a:r>
            <a:r>
              <a:rPr sz="1600" spc="1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dataset</a:t>
            </a:r>
            <a:r>
              <a:rPr sz="1600" spc="1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were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 marR="6985">
              <a:lnSpc>
                <a:spcPct val="143000"/>
              </a:lnSpc>
              <a:spcBef>
                <a:spcPts val="15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resized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to 224x224 pixel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size. </a:t>
            </a:r>
            <a:r>
              <a:rPr sz="1600" spc="-10" dirty="0">
                <a:latin typeface="Times New Roman" panose="02020603050405020304"/>
                <a:cs typeface="Times New Roman" panose="02020603050405020304"/>
                <a:sym typeface="+mn-ea"/>
              </a:rPr>
              <a:t>In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Figure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2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and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Figure 3,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representative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chest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X-ray images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of 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normal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and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COVID-19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patients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are given,</a:t>
            </a:r>
            <a:r>
              <a:rPr sz="1600" spc="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respectively.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endParaRPr lang="en-US"/>
          </a:p>
        </p:txBody>
      </p:sp>
      <p:graphicFrame>
        <p:nvGraphicFramePr>
          <p:cNvPr id="4194304" name="object 9"/>
          <p:cNvGraphicFramePr>
            <a:graphicFrameLocks noGrp="1"/>
          </p:cNvGraphicFramePr>
          <p:nvPr>
            <p:ph sz="half" idx="4294967295"/>
          </p:nvPr>
        </p:nvGraphicFramePr>
        <p:xfrm>
          <a:off x="8614410" y="805815"/>
          <a:ext cx="3577590" cy="19936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8795"/>
                <a:gridCol w="1788795"/>
              </a:tblGrid>
              <a:tr h="19936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048623" name="object 5"/>
          <p:cNvSpPr/>
          <p:nvPr/>
        </p:nvSpPr>
        <p:spPr>
          <a:xfrm>
            <a:off x="7418705" y="1604645"/>
            <a:ext cx="1724025" cy="19939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8624" name="object 6"/>
          <p:cNvSpPr/>
          <p:nvPr/>
        </p:nvSpPr>
        <p:spPr>
          <a:xfrm>
            <a:off x="9144635" y="1604645"/>
            <a:ext cx="2138045" cy="199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pic>
        <p:nvPicPr>
          <p:cNvPr id="2097157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070" y="3665855"/>
            <a:ext cx="1726565" cy="2000250"/>
          </a:xfrm>
          <a:prstGeom prst="rect">
            <a:avLst/>
          </a:prstGeom>
        </p:spPr>
      </p:pic>
      <p:pic>
        <p:nvPicPr>
          <p:cNvPr id="2097158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635" y="3665855"/>
            <a:ext cx="1981200" cy="200025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6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48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48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0" grpId="0"/>
      <p:bldP spid="1048620" grpId="1"/>
      <p:bldP spid="1048621" grpId="0" build="p"/>
      <p:bldP spid="1048621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 b="1" dirty="0">
                <a:latin typeface="Times New Roman" panose="02020603050405020304"/>
                <a:cs typeface="Times New Roman" panose="02020603050405020304"/>
                <a:sym typeface="+mn-ea"/>
              </a:rPr>
              <a:t>2.2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Deep Transfer </a:t>
            </a:r>
            <a:r>
              <a:rPr sz="1800" b="1" dirty="0">
                <a:latin typeface="Times New Roman" panose="02020603050405020304"/>
                <a:cs typeface="Times New Roman" panose="02020603050405020304"/>
                <a:sym typeface="+mn-ea"/>
              </a:rPr>
              <a:t>Learning</a:t>
            </a:r>
            <a:endParaRPr lang="en-US" sz="1800"/>
          </a:p>
        </p:txBody>
      </p:sp>
      <p:sp>
        <p:nvSpPr>
          <p:cNvPr id="10486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5080" indent="0" algn="just">
              <a:lnSpc>
                <a:spcPct val="144000"/>
              </a:lnSpc>
              <a:spcBef>
                <a:spcPts val="525"/>
              </a:spcBef>
              <a:buNone/>
            </a:pP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Deep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learning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is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a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sub-branch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of the machine learning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field, inspired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by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the structure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of the 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brain. Deep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learning techniques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used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in recent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years continue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to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show an impressive  performance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in the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field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of medical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image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processing, </a:t>
            </a:r>
            <a:r>
              <a:rPr sz="1400" spc="5" dirty="0">
                <a:latin typeface="Times New Roman" panose="02020603050405020304"/>
                <a:cs typeface="Times New Roman" panose="02020603050405020304"/>
                <a:sym typeface="+mn-ea"/>
              </a:rPr>
              <a:t>as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in many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fields.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By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applying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deep 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learning techniques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to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medical data,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it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is tried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to draw meaningful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results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from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medical</a:t>
            </a:r>
            <a:r>
              <a:rPr sz="1400" spc="1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data.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0" marR="6350" indent="0" algn="just">
              <a:lnSpc>
                <a:spcPct val="144000"/>
              </a:lnSpc>
              <a:spcBef>
                <a:spcPts val="605"/>
              </a:spcBef>
              <a:buNone/>
            </a:pP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Deep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learning models have been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used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successfully in many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areas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such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as classification,  segmentation and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lesion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detection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of medical data.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Analysis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of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image and signal data obtained 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with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medical imaging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techniques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such as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Magnetic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Resonance Imaging (MRI), Computed  Tomography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(CT)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and X-ray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with the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help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of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deep learning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models.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As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a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result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of these 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analyzes,</a:t>
            </a:r>
            <a:r>
              <a:rPr sz="1400"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detection</a:t>
            </a:r>
            <a:r>
              <a:rPr sz="1400"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1400"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diagnosis</a:t>
            </a:r>
            <a:r>
              <a:rPr sz="1400"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of</a:t>
            </a:r>
            <a:r>
              <a:rPr sz="1400"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diseases</a:t>
            </a:r>
            <a:r>
              <a:rPr sz="1400"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such</a:t>
            </a:r>
            <a:r>
              <a:rPr sz="14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as</a:t>
            </a:r>
            <a:r>
              <a:rPr sz="1400"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diabetes</a:t>
            </a:r>
            <a:r>
              <a:rPr sz="1400"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mellitus,</a:t>
            </a:r>
            <a:r>
              <a:rPr sz="14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brain</a:t>
            </a:r>
            <a:r>
              <a:rPr sz="1400"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tumor,</a:t>
            </a:r>
            <a:r>
              <a:rPr sz="1400"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skin</a:t>
            </a:r>
            <a:r>
              <a:rPr sz="14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cancer  and breast cancer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are provided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with convenience</a:t>
            </a:r>
            <a:r>
              <a:rPr sz="1400" spc="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 marR="6985" algn="just">
              <a:lnSpc>
                <a:spcPct val="144000"/>
              </a:lnSpc>
              <a:spcBef>
                <a:spcPts val="605"/>
              </a:spcBef>
            </a:pPr>
            <a:r>
              <a:rPr sz="1400" spc="-10" dirty="0">
                <a:latin typeface="Times New Roman" panose="02020603050405020304"/>
                <a:cs typeface="Times New Roman" panose="02020603050405020304"/>
                <a:sym typeface="+mn-ea"/>
              </a:rPr>
              <a:t>In</a:t>
            </a:r>
            <a:r>
              <a:rPr sz="1400"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14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analysis</a:t>
            </a:r>
            <a:r>
              <a:rPr sz="14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of</a:t>
            </a:r>
            <a:r>
              <a:rPr sz="1400"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medical</a:t>
            </a:r>
            <a:r>
              <a:rPr sz="14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data,</a:t>
            </a:r>
            <a:r>
              <a:rPr sz="1400"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one</a:t>
            </a:r>
            <a:r>
              <a:rPr sz="1400"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of</a:t>
            </a:r>
            <a:r>
              <a:rPr sz="1400"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14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biggest</a:t>
            </a:r>
            <a:r>
              <a:rPr sz="14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difficulties</a:t>
            </a:r>
            <a:r>
              <a:rPr sz="14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faced</a:t>
            </a:r>
            <a:r>
              <a:rPr sz="1400"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by</a:t>
            </a:r>
            <a:r>
              <a:rPr sz="14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researchers</a:t>
            </a:r>
            <a:r>
              <a:rPr sz="1400"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is</a:t>
            </a:r>
            <a:r>
              <a:rPr sz="14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1400"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limited  number of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available datasets. Deep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learning models often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need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a lot of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data. Labeling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this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data 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by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experts is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both costly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and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time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consuming.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The biggest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advantage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of using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transfer</a:t>
            </a:r>
            <a:r>
              <a:rPr sz="1400" spc="-10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learning  method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is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that it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allows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the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training </a:t>
            </a:r>
            <a:r>
              <a:rPr sz="1400" spc="5" dirty="0">
                <a:latin typeface="Times New Roman" panose="02020603050405020304"/>
                <a:cs typeface="Times New Roman" panose="02020603050405020304"/>
                <a:sym typeface="+mn-ea"/>
              </a:rPr>
              <a:t>of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data with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fewer datasets and requires less calculation  costs. With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the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transfer learning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method,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which is widely used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in the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field </a:t>
            </a:r>
            <a:r>
              <a:rPr sz="1400" spc="-10" dirty="0">
                <a:latin typeface="Times New Roman" panose="02020603050405020304"/>
                <a:cs typeface="Times New Roman" panose="02020603050405020304"/>
                <a:sym typeface="+mn-ea"/>
              </a:rPr>
              <a:t>of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deep learning,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the 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information gained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by the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pre-trained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model on a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large dataset is transferred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to the model to be 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trained.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44000"/>
              </a:lnSpc>
              <a:spcBef>
                <a:spcPts val="595"/>
              </a:spcBef>
            </a:pPr>
            <a:r>
              <a:rPr sz="1400" spc="-10" dirty="0">
                <a:latin typeface="Times New Roman" panose="02020603050405020304"/>
                <a:cs typeface="Times New Roman" panose="02020603050405020304"/>
                <a:sym typeface="+mn-ea"/>
              </a:rPr>
              <a:t>In</a:t>
            </a:r>
            <a:r>
              <a:rPr sz="1400"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this</a:t>
            </a:r>
            <a:r>
              <a:rPr sz="14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study,</a:t>
            </a:r>
            <a:r>
              <a:rPr sz="14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we</a:t>
            </a:r>
            <a:r>
              <a:rPr sz="14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built</a:t>
            </a:r>
            <a:r>
              <a:rPr sz="14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deep</a:t>
            </a:r>
            <a:r>
              <a:rPr sz="14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convolutional</a:t>
            </a:r>
            <a:r>
              <a:rPr sz="14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neural</a:t>
            </a:r>
            <a:r>
              <a:rPr sz="14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network</a:t>
            </a:r>
            <a:r>
              <a:rPr sz="14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(CNN)</a:t>
            </a:r>
            <a:r>
              <a:rPr sz="14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based</a:t>
            </a:r>
            <a:r>
              <a:rPr sz="1400"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ResNet50,</a:t>
            </a:r>
            <a:r>
              <a:rPr sz="14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InceptionV3  and Inception-ResNetV2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models for the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classification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of COVID-19 Chest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X-ray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images to 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normal and COVID-19 classes. </a:t>
            </a:r>
            <a:r>
              <a:rPr sz="1400" spc="-10" dirty="0">
                <a:latin typeface="Times New Roman" panose="02020603050405020304"/>
                <a:cs typeface="Times New Roman" panose="02020603050405020304"/>
                <a:sym typeface="+mn-ea"/>
              </a:rPr>
              <a:t>In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addition,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we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applied transfer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learning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technique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that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was  realized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by using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ImageNet data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to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overcome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the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insufficient data and training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time. The 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schematic representation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of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conventional CNN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including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pre-trained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ResNet50,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InceptionV3  and Inception ResNetV2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models for the prediction of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COVID-19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patients 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and normal were  depicted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in Figure</a:t>
            </a:r>
            <a:r>
              <a:rPr sz="1400"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  <a:sym typeface="+mn-ea"/>
              </a:rPr>
              <a:t>4.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endParaRPr 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Content Placeholder 2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158750" y="308610"/>
            <a:ext cx="5489575" cy="6133465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IN" altLang="en-US" sz="2800"/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Residual neural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network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(ResNet)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model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is an improved version </a:t>
            </a:r>
            <a:r>
              <a:rPr sz="2000" spc="5" dirty="0">
                <a:latin typeface="Times New Roman" panose="02020603050405020304"/>
                <a:cs typeface="Times New Roman" panose="02020603050405020304"/>
                <a:sym typeface="+mn-ea"/>
              </a:rPr>
              <a:t>of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convolutional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neural  network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(CNN).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ResNet adds shortcuts between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layers to solve a problem.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Thanks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to this, it 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prevents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the distortion that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occurs as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the network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gets deeper and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more complex. </a:t>
            </a:r>
            <a:r>
              <a:rPr sz="2000" spc="-10" dirty="0">
                <a:latin typeface="Times New Roman" panose="02020603050405020304"/>
                <a:cs typeface="Times New Roman" panose="02020603050405020304"/>
                <a:sym typeface="+mn-ea"/>
              </a:rPr>
              <a:t>In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addition,  bottleneck blocks are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used to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make training faster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in the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ResNet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model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. ResNet50 is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a 50- 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layer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network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trained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on the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ImageNet dataset. ImageNet is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an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image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database with more than  14</a:t>
            </a:r>
            <a:r>
              <a:rPr sz="2000"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million</a:t>
            </a:r>
            <a:r>
              <a:rPr sz="2000"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images</a:t>
            </a:r>
            <a:r>
              <a:rPr sz="20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belonging</a:t>
            </a:r>
            <a:r>
              <a:rPr sz="20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to</a:t>
            </a:r>
            <a:r>
              <a:rPr sz="20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more</a:t>
            </a:r>
            <a:r>
              <a:rPr sz="2000"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than</a:t>
            </a:r>
            <a:r>
              <a:rPr sz="20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20</a:t>
            </a:r>
            <a:r>
              <a:rPr sz="2000"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thousand</a:t>
            </a:r>
            <a:r>
              <a:rPr sz="20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categories</a:t>
            </a:r>
            <a:r>
              <a:rPr sz="20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created</a:t>
            </a:r>
            <a:r>
              <a:rPr sz="2000"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for</a:t>
            </a:r>
            <a:r>
              <a:rPr sz="20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image</a:t>
            </a:r>
            <a:r>
              <a:rPr sz="2000"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recognition 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competitions . InceptionV3 is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a kind of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convolutional neural network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model. </a:t>
            </a:r>
            <a:r>
              <a:rPr sz="2000" spc="-10" dirty="0">
                <a:latin typeface="Times New Roman" panose="02020603050405020304"/>
                <a:cs typeface="Times New Roman" panose="02020603050405020304"/>
                <a:sym typeface="+mn-ea"/>
              </a:rPr>
              <a:t>It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consists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of 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numerous convolution and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maximum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pooling </a:t>
            </a:r>
            <a:r>
              <a:rPr sz="2000" spc="-10" dirty="0">
                <a:latin typeface="Times New Roman" panose="02020603050405020304"/>
                <a:cs typeface="Times New Roman" panose="02020603050405020304"/>
                <a:sym typeface="+mn-ea"/>
              </a:rPr>
              <a:t>steps. In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the last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stage, it contains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a fully 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connected neural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network .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As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with the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ResNet50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model, the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network is trained with  ImageNet dataset.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The model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consists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of a </a:t>
            </a:r>
            <a:r>
              <a:rPr sz="2000" spc="-10" dirty="0">
                <a:latin typeface="Times New Roman" panose="02020603050405020304"/>
                <a:cs typeface="Times New Roman" panose="02020603050405020304"/>
                <a:sym typeface="+mn-ea"/>
              </a:rPr>
              <a:t>deep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convolutional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network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using the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Inception  ResNetV2 architecture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that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was trained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on the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ImageNet-2012 dataset.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The input to the model  is a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299×299 image, and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the output is a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list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of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estimated class probabilities.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lnSpc>
                <a:spcPct val="80000"/>
              </a:lnSpc>
              <a:buNone/>
            </a:pPr>
            <a:endParaRPr lang="en-IN" altLang="en-US" sz="2000"/>
          </a:p>
        </p:txBody>
      </p:sp>
      <p:sp>
        <p:nvSpPr>
          <p:cNvPr id="1048636" name="Content Placeholder 5"/>
          <p:cNvSpPr>
            <a:spLocks noGrp="1"/>
          </p:cNvSpPr>
          <p:nvPr>
            <p:ph sz="half" idx="2"/>
          </p:nvPr>
        </p:nvSpPr>
        <p:spPr>
          <a:xfrm>
            <a:off x="5535930" y="1174750"/>
            <a:ext cx="5626100" cy="3114675"/>
          </a:xfrm>
        </p:spPr>
        <p:txBody>
          <a:bodyPr/>
          <a:lstStyle/>
          <a:p>
            <a:pPr marL="0" indent="0">
              <a:buNone/>
            </a:pPr>
            <a:r>
              <a:rPr sz="16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Figure </a:t>
            </a:r>
            <a:r>
              <a:rPr sz="1600" b="1" dirty="0">
                <a:latin typeface="Times New Roman" panose="02020603050405020304"/>
                <a:cs typeface="Times New Roman" panose="02020603050405020304"/>
                <a:sym typeface="+mn-ea"/>
              </a:rPr>
              <a:t>4.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Schematic representation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of pre-trained models for the prediction of COVID-19 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patients and</a:t>
            </a:r>
            <a:r>
              <a:rPr sz="1600" spc="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normal.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buNone/>
            </a:pPr>
            <a:endParaRPr lang="en-US" sz="1600"/>
          </a:p>
        </p:txBody>
      </p:sp>
      <p:sp>
        <p:nvSpPr>
          <p:cNvPr id="1048637" name="object 4"/>
          <p:cNvSpPr/>
          <p:nvPr/>
        </p:nvSpPr>
        <p:spPr>
          <a:xfrm>
            <a:off x="5648325" y="1821815"/>
            <a:ext cx="5513705" cy="222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Content Placeholder 2"/>
          <p:cNvSpPr>
            <a:spLocks noGrp="1"/>
          </p:cNvSpPr>
          <p:nvPr>
            <p:ph sz="half" idx="1"/>
          </p:nvPr>
        </p:nvSpPr>
        <p:spPr>
          <a:xfrm>
            <a:off x="161290" y="384810"/>
            <a:ext cx="6965950" cy="6036310"/>
          </a:xfrm>
        </p:spPr>
        <p:txBody>
          <a:bodyPr/>
          <a:lstStyle/>
          <a:p>
            <a:pPr marL="0" indent="0">
              <a:buNone/>
            </a:pPr>
            <a:r>
              <a:rPr sz="2800" b="1" dirty="0">
                <a:latin typeface="Times New Roman" panose="02020603050405020304"/>
                <a:cs typeface="Times New Roman" panose="02020603050405020304"/>
                <a:sym typeface="+mn-ea"/>
              </a:rPr>
              <a:t>2.3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Experimental Setup</a:t>
            </a:r>
            <a:r>
              <a:rPr lang="en-US" sz="2800"/>
              <a:t> —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Python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programming language was used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to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train the proposed deep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transfer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learning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models. 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All experiments were performed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on a Google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Colaboratory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Linux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server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with Ubuntu 16.04 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operating system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using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Tesla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K80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GPU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graphics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card. CNN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models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(ResNet50, InceptionV3  and Inception-ResNetV2) were pre-trained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with random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initialization weights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using the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Adam  optimizer.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The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batch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size,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learning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rate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and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number of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epochs were experimentally set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to 2,</a:t>
            </a:r>
            <a:r>
              <a:rPr sz="2400" spc="-2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1e- 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5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and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30,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respectively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for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all experiments.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The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dataset used was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randomly split into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two  independent</a:t>
            </a:r>
            <a:r>
              <a:rPr sz="2400" spc="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datasets</a:t>
            </a:r>
            <a:r>
              <a:rPr sz="2400" spc="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with</a:t>
            </a:r>
            <a:r>
              <a:rPr sz="2400" spc="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80%</a:t>
            </a:r>
            <a:r>
              <a:rPr sz="2400" spc="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400" spc="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20%</a:t>
            </a:r>
            <a:r>
              <a:rPr sz="2400" spc="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for</a:t>
            </a:r>
            <a:r>
              <a:rPr sz="2400" spc="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training</a:t>
            </a:r>
            <a:r>
              <a:rPr sz="2400" spc="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400" spc="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testing</a:t>
            </a:r>
            <a:r>
              <a:rPr sz="2400" spc="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respectively.</a:t>
            </a:r>
            <a:r>
              <a:rPr sz="2400" spc="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As</a:t>
            </a:r>
            <a:r>
              <a:rPr sz="2400" spc="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cross validation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method,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k-fold was chosen and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results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were obtained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according to 5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different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k 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values (k=1-5) as shown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in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Figure</a:t>
            </a:r>
            <a:r>
              <a:rPr sz="2400" spc="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5.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buNone/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buNone/>
            </a:pPr>
            <a:endParaRPr lang="en-US" sz="2400"/>
          </a:p>
        </p:txBody>
      </p:sp>
      <p:sp>
        <p:nvSpPr>
          <p:cNvPr id="1048639" name="Content Placeholder 1"/>
          <p:cNvSpPr>
            <a:spLocks noGrp="1"/>
          </p:cNvSpPr>
          <p:nvPr>
            <p:ph sz="half" idx="2"/>
          </p:nvPr>
        </p:nvSpPr>
        <p:spPr>
          <a:xfrm>
            <a:off x="7127240" y="1322705"/>
            <a:ext cx="4518660" cy="3218815"/>
          </a:xfrm>
        </p:spPr>
        <p:txBody>
          <a:bodyPr/>
          <a:lstStyle/>
          <a:p>
            <a:endParaRPr lang="en-US"/>
          </a:p>
        </p:txBody>
      </p:sp>
      <p:sp>
        <p:nvSpPr>
          <p:cNvPr id="1048640" name="object 14"/>
          <p:cNvSpPr/>
          <p:nvPr/>
        </p:nvSpPr>
        <p:spPr>
          <a:xfrm>
            <a:off x="7337425" y="1322070"/>
            <a:ext cx="4244975" cy="38633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8" grpId="0" build="p"/>
      <p:bldP spid="1048638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7145" y="259715"/>
            <a:ext cx="5461000" cy="58293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6050" y="1028065"/>
            <a:ext cx="7185660" cy="50495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807960" y="1721485"/>
            <a:ext cx="37744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 i="1"/>
              <a:t>Here is the model implementation consisting a series of densely connected convolution,pooling and flatten layers and lastly connected to a classification layer with Sigmoid Activation .</a:t>
            </a:r>
            <a:endParaRPr lang="en-IN" altLang="en-US" sz="24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1"/>
          <a:stretch>
            <a:fillRect/>
          </a:stretch>
        </p:blipFill>
        <p:spPr>
          <a:xfrm>
            <a:off x="68580" y="-13970"/>
            <a:ext cx="5057140" cy="356044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5125085" y="-13335"/>
            <a:ext cx="7049135" cy="686435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33070" y="4204335"/>
            <a:ext cx="43999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 i="1">
                <a:solidFill>
                  <a:schemeClr val="tx2"/>
                </a:solidFill>
              </a:rPr>
              <a:t>The Model is then compiled and we use fit() on the model with a given number of Epochs as hyperparameters.</a:t>
            </a:r>
            <a:endParaRPr lang="en-IN" altLang="en-US" sz="2400" i="1">
              <a:solidFill>
                <a:schemeClr val="tx2"/>
              </a:solidFill>
            </a:endParaRPr>
          </a:p>
          <a:p>
            <a:r>
              <a:rPr lang="en-IN" altLang="en-US" sz="2400" i="1">
                <a:solidFill>
                  <a:schemeClr val="tx2"/>
                </a:solidFill>
              </a:rPr>
              <a:t>The Validation accuracy is found out to be </a:t>
            </a:r>
            <a:r>
              <a:rPr lang="en-IN" altLang="en-US" sz="2400" b="1" i="1">
                <a:solidFill>
                  <a:schemeClr val="tx2"/>
                </a:solidFill>
              </a:rPr>
              <a:t>85%</a:t>
            </a:r>
            <a:r>
              <a:rPr lang="en-IN" altLang="en-US" sz="2400" i="1">
                <a:solidFill>
                  <a:schemeClr val="tx2"/>
                </a:solidFill>
              </a:rPr>
              <a:t>. </a:t>
            </a:r>
            <a:endParaRPr lang="en-IN" altLang="en-US" sz="2400" i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255" y="2005330"/>
            <a:ext cx="10741660" cy="449707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069465" y="680720"/>
            <a:ext cx="85223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200" i="1"/>
              <a:t>The model is then tested on a test dataset with the results obtained as shown .</a:t>
            </a:r>
            <a:endParaRPr lang="en-IN" altLang="en-US" sz="3200"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Content Placeholder 2"/>
          <p:cNvSpPr>
            <a:spLocks noGrp="1"/>
          </p:cNvSpPr>
          <p:nvPr>
            <p:ph idx="1"/>
          </p:nvPr>
        </p:nvSpPr>
        <p:spPr>
          <a:xfrm>
            <a:off x="281940" y="1085850"/>
            <a:ext cx="11628120" cy="5776595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sz="2800" b="1" dirty="0">
                <a:latin typeface="Times New Roman" panose="02020603050405020304"/>
                <a:cs typeface="Times New Roman" panose="02020603050405020304"/>
                <a:sym typeface="+mn-ea"/>
              </a:rPr>
              <a:t>2.4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Metrics</a:t>
            </a:r>
            <a:r>
              <a:rPr lang="en-US" sz="2800"/>
              <a:t>- </a:t>
            </a:r>
            <a:endParaRPr lang="en-US" sz="2800"/>
          </a:p>
          <a:p>
            <a:pPr marL="0" indent="0">
              <a:lnSpc>
                <a:spcPct val="80000"/>
              </a:lnSpc>
              <a:buNone/>
            </a:pP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5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criteria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were used for the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performances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of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deep transfer learning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models.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These</a:t>
            </a:r>
            <a:r>
              <a:rPr sz="2000" spc="9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are: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/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Accuracy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=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(TN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+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TP)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/ (TN +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TP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+ </a:t>
            </a:r>
            <a:r>
              <a:rPr sz="2000" spc="-10" dirty="0">
                <a:latin typeface="Times New Roman" panose="02020603050405020304"/>
                <a:cs typeface="Times New Roman" panose="02020603050405020304"/>
                <a:sym typeface="+mn-ea"/>
              </a:rPr>
              <a:t>FN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+</a:t>
            </a:r>
            <a:r>
              <a:rPr sz="2000" spc="-1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FP)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 Recall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=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TP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/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(TP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+</a:t>
            </a:r>
            <a:r>
              <a:rPr sz="2000"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FN)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/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Specificity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=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TN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/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(TN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+</a:t>
            </a:r>
            <a:r>
              <a:rPr sz="20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FP</a:t>
            </a:r>
            <a:endParaRPr sz="2000" spc="-5" dirty="0"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 Precision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=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TP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/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(TP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+</a:t>
            </a:r>
            <a:r>
              <a:rPr sz="2000" spc="-7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FP</a:t>
            </a:r>
            <a:r>
              <a:rPr lang="en-IN"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)</a:t>
            </a:r>
            <a:endParaRPr lang="en-IN" sz="2000" spc="-5" dirty="0"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0" indent="0" algn="just">
              <a:lnSpc>
                <a:spcPct val="100000"/>
              </a:lnSpc>
              <a:spcBef>
                <a:spcPts val="100"/>
              </a:spcBef>
              <a:buNone/>
              <a:tabLst>
                <a:tab pos="5595620" algn="l"/>
              </a:tabLst>
            </a:pPr>
            <a:r>
              <a:rPr lang="en-IN"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15" dirty="0">
                <a:latin typeface="Times New Roman" panose="02020603050405020304"/>
                <a:cs typeface="Times New Roman" panose="02020603050405020304"/>
                <a:sym typeface="+mn-ea"/>
              </a:rPr>
              <a:t>F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1-Sc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o</a:t>
            </a:r>
            <a:r>
              <a:rPr sz="2000" spc="5" dirty="0">
                <a:latin typeface="Times New Roman" panose="02020603050405020304"/>
                <a:cs typeface="Times New Roman" panose="02020603050405020304"/>
                <a:sym typeface="+mn-ea"/>
              </a:rPr>
              <a:t>r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e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=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2x</a:t>
            </a:r>
            <a:r>
              <a:rPr sz="2000" spc="5" dirty="0">
                <a:latin typeface="Times New Roman" panose="02020603050405020304"/>
                <a:cs typeface="Times New Roman" panose="02020603050405020304"/>
                <a:sym typeface="+mn-ea"/>
              </a:rPr>
              <a:t>(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(Pr</a:t>
            </a:r>
            <a:r>
              <a:rPr sz="2000" spc="-15" dirty="0">
                <a:latin typeface="Times New Roman" panose="02020603050405020304"/>
                <a:cs typeface="Times New Roman" panose="02020603050405020304"/>
                <a:sym typeface="+mn-ea"/>
              </a:rPr>
              <a:t>e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cisi</a:t>
            </a:r>
            <a:r>
              <a:rPr sz="2000" spc="10" dirty="0">
                <a:latin typeface="Times New Roman" panose="02020603050405020304"/>
                <a:cs typeface="Times New Roman" panose="02020603050405020304"/>
                <a:sym typeface="+mn-ea"/>
              </a:rPr>
              <a:t>o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nxR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eca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ll)/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(P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re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cisi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on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+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R</a:t>
            </a:r>
            <a:r>
              <a:rPr sz="2000" spc="5" dirty="0">
                <a:latin typeface="Times New Roman" panose="02020603050405020304"/>
                <a:cs typeface="Times New Roman" panose="02020603050405020304"/>
                <a:sym typeface="+mn-ea"/>
              </a:rPr>
              <a:t>e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ca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ll))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0" marR="5080" indent="0" algn="just">
              <a:lnSpc>
                <a:spcPct val="144000"/>
              </a:lnSpc>
              <a:spcBef>
                <a:spcPts val="590"/>
              </a:spcBef>
              <a:buNone/>
            </a:pP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TP, FP, TN and </a:t>
            </a:r>
            <a:r>
              <a:rPr sz="2000" spc="-10" dirty="0">
                <a:latin typeface="Times New Roman" panose="02020603050405020304"/>
                <a:cs typeface="Times New Roman" panose="02020603050405020304"/>
                <a:sym typeface="+mn-ea"/>
              </a:rPr>
              <a:t>FN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given in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Equation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(1) – (5)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represent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the number of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True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Positive,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False 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Positive,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True Negative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and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False Negative, respectively. Given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a test dataset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and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model,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TP</a:t>
            </a:r>
            <a:r>
              <a:rPr sz="2000" spc="-204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is 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the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proportion </a:t>
            </a:r>
            <a:r>
              <a:rPr sz="2000" spc="5" dirty="0">
                <a:latin typeface="Times New Roman" panose="02020603050405020304"/>
                <a:cs typeface="Times New Roman" panose="02020603050405020304"/>
                <a:sym typeface="+mn-ea"/>
              </a:rPr>
              <a:t>of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positive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(COVID-19)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that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are correctly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labeled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as COVID-19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by the model;  </a:t>
            </a:r>
            <a:r>
              <a:rPr sz="2000" spc="-10" dirty="0">
                <a:latin typeface="Times New Roman" panose="02020603050405020304"/>
                <a:cs typeface="Times New Roman" panose="02020603050405020304"/>
                <a:sym typeface="+mn-ea"/>
              </a:rPr>
              <a:t>FP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is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the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proportion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of negative (normal) that are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mislabeled as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positive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(COVID-19);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TN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is 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2000" spc="-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proportion</a:t>
            </a:r>
            <a:r>
              <a:rPr sz="2000"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of</a:t>
            </a:r>
            <a:r>
              <a:rPr sz="2000"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negative</a:t>
            </a:r>
            <a:r>
              <a:rPr sz="2000"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(normal)</a:t>
            </a:r>
            <a:r>
              <a:rPr sz="2000"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that</a:t>
            </a:r>
            <a:r>
              <a:rPr sz="2000"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are</a:t>
            </a:r>
            <a:r>
              <a:rPr sz="2000" spc="-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correctly</a:t>
            </a:r>
            <a:r>
              <a:rPr sz="2000"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labeled</a:t>
            </a:r>
            <a:r>
              <a:rPr sz="2000"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as</a:t>
            </a:r>
            <a:r>
              <a:rPr sz="2000"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normal</a:t>
            </a:r>
            <a:r>
              <a:rPr sz="2000"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000"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  <a:sym typeface="+mn-ea"/>
              </a:rPr>
              <a:t>FN</a:t>
            </a:r>
            <a:r>
              <a:rPr sz="2000"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is</a:t>
            </a:r>
            <a:r>
              <a:rPr sz="2000"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2000"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proportion 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of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positive (COVID-19)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that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are mislabeled as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negative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(normal)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by the</a:t>
            </a:r>
            <a:r>
              <a:rPr sz="2000" spc="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model.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00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8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486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486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486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486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486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1" grpId="0" build="p"/>
      <p:bldP spid="1048641" grpI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Content Placeholder 2"/>
          <p:cNvSpPr>
            <a:spLocks noGrp="1"/>
          </p:cNvSpPr>
          <p:nvPr>
            <p:ph idx="1"/>
          </p:nvPr>
        </p:nvSpPr>
        <p:spPr>
          <a:xfrm>
            <a:off x="168910" y="277495"/>
            <a:ext cx="6911975" cy="6231890"/>
          </a:xfrm>
        </p:spPr>
        <p:txBody>
          <a:bodyPr/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 panose="02020603050405020304"/>
                <a:cs typeface="Times New Roman" panose="02020603050405020304"/>
                <a:sym typeface="+mn-ea"/>
              </a:rPr>
              <a:t>3.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Results and</a:t>
            </a:r>
            <a:r>
              <a:rPr sz="1600" b="1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Discussion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44000"/>
              </a:lnSpc>
              <a:spcBef>
                <a:spcPts val="520"/>
              </a:spcBef>
            </a:pPr>
            <a:r>
              <a:rPr sz="1600" spc="-10" dirty="0">
                <a:latin typeface="Times New Roman" panose="02020603050405020304"/>
                <a:cs typeface="Times New Roman" panose="02020603050405020304"/>
                <a:sym typeface="+mn-ea"/>
              </a:rPr>
              <a:t>In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this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study,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chest X-ray images have been used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for the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prediction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of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coronavirus disease  patients (COVID-19).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Popular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pre-trained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models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such as ResNet50, InceptionV3 and  Inception ResNetV2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have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been trained and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tested on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chest X-ray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images.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Training accuracy  and loss values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for fold-3 of the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pre-trained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models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are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given in Figure 6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and Figure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7, 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respectively.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The training stage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has been carried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out up to 30th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epoch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to avoid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overfitting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for 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all pre-trained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models. </a:t>
            </a:r>
            <a:r>
              <a:rPr sz="1600" spc="-10" dirty="0">
                <a:latin typeface="Times New Roman" panose="02020603050405020304"/>
                <a:cs typeface="Times New Roman" panose="02020603050405020304"/>
                <a:sym typeface="+mn-ea"/>
              </a:rPr>
              <a:t>It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can be seen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from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  <a:hlinkClick r:id="rId1"/>
              </a:rPr>
              <a:t>Figure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 6 that the highest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training accuracy is  obtained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with the ResNet50 model.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InceptionV3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and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Inception-ResNetV2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models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have similar  performance.</a:t>
            </a:r>
            <a:r>
              <a:rPr sz="1600" spc="-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However,</a:t>
            </a:r>
            <a:r>
              <a:rPr sz="1600" spc="-6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it</a:t>
            </a:r>
            <a:r>
              <a:rPr sz="1600" spc="-7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is</a:t>
            </a:r>
            <a:r>
              <a:rPr sz="1600" spc="-6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seen</a:t>
            </a:r>
            <a:r>
              <a:rPr sz="1600" spc="-6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that</a:t>
            </a:r>
            <a:r>
              <a:rPr sz="1600" spc="-6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ResNet50</a:t>
            </a:r>
            <a:r>
              <a:rPr sz="1600" spc="-7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shows</a:t>
            </a:r>
            <a:r>
              <a:rPr sz="1600" spc="-7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a</a:t>
            </a:r>
            <a:r>
              <a:rPr sz="1600" spc="-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fast</a:t>
            </a:r>
            <a:r>
              <a:rPr sz="1600" spc="-7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training</a:t>
            </a:r>
            <a:r>
              <a:rPr sz="1600" spc="-7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process</a:t>
            </a:r>
            <a:r>
              <a:rPr sz="1600" spc="-7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than</a:t>
            </a:r>
            <a:r>
              <a:rPr sz="1600" spc="-7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other</a:t>
            </a:r>
            <a:r>
              <a:rPr sz="1600" spc="-8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models.  Although the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pre-trained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models give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very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high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initial values,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the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initial values are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below 70%  due</a:t>
            </a:r>
            <a:r>
              <a:rPr sz="1600" spc="-6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to</a:t>
            </a:r>
            <a:r>
              <a:rPr sz="1600" spc="-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1600" spc="-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low</a:t>
            </a:r>
            <a:r>
              <a:rPr sz="1600" spc="-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number</a:t>
            </a:r>
            <a:r>
              <a:rPr sz="1600" spc="-6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of</a:t>
            </a:r>
            <a:r>
              <a:rPr sz="1600"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data.</a:t>
            </a:r>
            <a:r>
              <a:rPr sz="1600" spc="-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1600" spc="-7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training</a:t>
            </a:r>
            <a:r>
              <a:rPr sz="1600"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loss</a:t>
            </a:r>
            <a:r>
              <a:rPr sz="1600" spc="-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values</a:t>
            </a:r>
            <a:r>
              <a:rPr sz="1600"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of</a:t>
            </a:r>
            <a:r>
              <a:rPr sz="1600" spc="-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ResNet50,</a:t>
            </a:r>
            <a:r>
              <a:rPr sz="1600"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InceptionV3</a:t>
            </a:r>
            <a:r>
              <a:rPr sz="1600" spc="-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1600"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Inception  ResNetV2 are shown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in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Fig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  <a:hlinkClick r:id="rId2"/>
              </a:rPr>
              <a:t>ure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7.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When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the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loss figure are analyzed,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it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is seen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that the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loss  values decrease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in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three pre-trained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models during the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training stage. </a:t>
            </a:r>
            <a:r>
              <a:rPr sz="1600" spc="-10" dirty="0">
                <a:latin typeface="Times New Roman" panose="02020603050405020304"/>
                <a:cs typeface="Times New Roman" panose="02020603050405020304"/>
                <a:sym typeface="+mn-ea"/>
              </a:rPr>
              <a:t>It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can be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said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that the 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ResNet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50 model both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decreases loss values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faster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and approaches</a:t>
            </a:r>
            <a:r>
              <a:rPr sz="1600" spc="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zero.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buNone/>
            </a:pPr>
            <a:endParaRPr lang="en-US" sz="1600"/>
          </a:p>
        </p:txBody>
      </p:sp>
      <p:sp>
        <p:nvSpPr>
          <p:cNvPr id="1048643" name="Content Placeholder 2"/>
          <p:cNvSpPr>
            <a:spLocks noGrp="1"/>
          </p:cNvSpPr>
          <p:nvPr/>
        </p:nvSpPr>
        <p:spPr>
          <a:xfrm>
            <a:off x="168910" y="1861820"/>
            <a:ext cx="11617960" cy="227457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/>
              <a:t>.</a:t>
            </a:r>
            <a:endParaRPr lang="en-US" sz="2800"/>
          </a:p>
        </p:txBody>
      </p:sp>
      <p:sp>
        <p:nvSpPr>
          <p:cNvPr id="1048644" name="Content Placeholder 2"/>
          <p:cNvSpPr>
            <a:spLocks noGrp="1"/>
          </p:cNvSpPr>
          <p:nvPr/>
        </p:nvSpPr>
        <p:spPr>
          <a:xfrm>
            <a:off x="1074420" y="5565140"/>
            <a:ext cx="4338320" cy="121348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/>
              <a:t>                </a:t>
            </a:r>
            <a:endParaRPr lang="en-US"/>
          </a:p>
        </p:txBody>
      </p:sp>
      <p:sp>
        <p:nvSpPr>
          <p:cNvPr id="1048645" name="object 4"/>
          <p:cNvSpPr/>
          <p:nvPr/>
        </p:nvSpPr>
        <p:spPr>
          <a:xfrm>
            <a:off x="7699587" y="762171"/>
            <a:ext cx="4087650" cy="2812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8646" name="object 4"/>
          <p:cNvSpPr/>
          <p:nvPr/>
        </p:nvSpPr>
        <p:spPr>
          <a:xfrm>
            <a:off x="7699587" y="3966381"/>
            <a:ext cx="4087650" cy="2812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8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8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2" grpId="0" build="p"/>
      <p:bldP spid="1048642" grpId="1" build="p"/>
      <p:bldP spid="1048643" grpId="0"/>
      <p:bldP spid="1048643" grpId="1"/>
      <p:bldP spid="1048644" grpId="0"/>
      <p:bldP spid="104864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8486775" y="3134995"/>
            <a:ext cx="285242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 i="1"/>
              <a:t>The first comparison is between train and test accuracy which clearly shows the similarity between the curves</a:t>
            </a:r>
            <a:endParaRPr lang="en-IN" altLang="en-US" sz="2000" i="1"/>
          </a:p>
        </p:txBody>
      </p:sp>
      <p:sp>
        <p:nvSpPr>
          <p:cNvPr id="7" name="Text Box 6"/>
          <p:cNvSpPr txBox="1"/>
          <p:nvPr/>
        </p:nvSpPr>
        <p:spPr>
          <a:xfrm>
            <a:off x="8486775" y="4906645"/>
            <a:ext cx="313055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 i="1"/>
              <a:t>The second comparison is between train and test loss which shows a similar trend as the model is optimised.</a:t>
            </a:r>
            <a:endParaRPr lang="en-IN" altLang="en-US" sz="2000" i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995" y="212090"/>
            <a:ext cx="11508740" cy="25920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95" y="2919095"/>
            <a:ext cx="6638290" cy="3663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2"/>
          <p:cNvSpPr>
            <a:spLocks noGrp="1"/>
          </p:cNvSpPr>
          <p:nvPr>
            <p:ph type="title"/>
          </p:nvPr>
        </p:nvSpPr>
        <p:spPr>
          <a:xfrm>
            <a:off x="4114165" y="46990"/>
            <a:ext cx="2933065" cy="1570355"/>
          </a:xfr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IN" sz="4800" u="sng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Theme</a:t>
            </a:r>
            <a:endParaRPr lang="en-IN" sz="4800" u="sng" dirty="0" smtClean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48594" name="Content Placeholder 2"/>
          <p:cNvSpPr>
            <a:spLocks noGrp="1"/>
          </p:cNvSpPr>
          <p:nvPr/>
        </p:nvSpPr>
        <p:spPr>
          <a:xfrm>
            <a:off x="583565" y="1547495"/>
            <a:ext cx="10745470" cy="10718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21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110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18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59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66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 panose="05040102010807070707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255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55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 panose="05020102010507070707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4000" b="1" dirty="0" smtClean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Open innovation for COVID-19</a:t>
            </a:r>
            <a:endParaRPr lang="en-IN" sz="4000" b="1" dirty="0" smtClean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  <a:p>
            <a:pPr marL="0" indent="0">
              <a:buNone/>
            </a:pPr>
            <a:endParaRPr lang="en-IN" sz="4000" b="1" dirty="0" smtClean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</p:txBody>
      </p:sp>
      <p:sp>
        <p:nvSpPr>
          <p:cNvPr id="1048595" name="Text Box 4"/>
          <p:cNvSpPr txBox="1"/>
          <p:nvPr/>
        </p:nvSpPr>
        <p:spPr>
          <a:xfrm>
            <a:off x="358775" y="2619375"/>
            <a:ext cx="7236460" cy="151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Keywords: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Coronavirus; Pneumonia; Chest X-ray Radiographs;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Convolutional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Neural  Network;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Deep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Transfer</a:t>
            </a:r>
            <a:r>
              <a:rPr sz="2400" spc="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Learning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endParaRPr lang="en-IN" altLang="en-US" sz="2400" i="1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097154" name="Picture 1" descr="1_o0zkh2yvlAgGdWvCcwCWA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0575" y="3392170"/>
            <a:ext cx="4906645" cy="3378200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4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4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3" grpId="0" bldLvl="0" animBg="1"/>
      <p:bldP spid="1048593" grpId="1" animBg="1"/>
      <p:bldP spid="1048594" grpId="0"/>
      <p:bldP spid="1048594" grpId="1"/>
      <p:bldP spid="1048595" grpId="0"/>
      <p:bldP spid="1048595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3"/>
          <p:cNvSpPr/>
          <p:nvPr/>
        </p:nvSpPr>
        <p:spPr>
          <a:xfrm>
            <a:off x="2659380" y="64135"/>
            <a:ext cx="5233035" cy="620966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8648" name="Text Box 4"/>
          <p:cNvSpPr txBox="1"/>
          <p:nvPr/>
        </p:nvSpPr>
        <p:spPr>
          <a:xfrm>
            <a:off x="93980" y="6273800"/>
            <a:ext cx="11958955" cy="445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lang="en-IN" b="1" spc="-5" dirty="0">
                <a:latin typeface="Times New Roman" panose="02020603050405020304"/>
                <a:cs typeface="Times New Roman" panose="02020603050405020304"/>
                <a:sym typeface="+mn-ea"/>
              </a:rPr>
              <a:t>F</a:t>
            </a:r>
            <a:r>
              <a:rPr b="1" spc="-5" dirty="0">
                <a:latin typeface="Times New Roman" panose="02020603050405020304"/>
                <a:cs typeface="Times New Roman" panose="02020603050405020304"/>
                <a:sym typeface="+mn-ea"/>
              </a:rPr>
              <a:t>igure </a:t>
            </a:r>
            <a:r>
              <a:rPr b="1" dirty="0">
                <a:latin typeface="Times New Roman" panose="02020603050405020304"/>
                <a:cs typeface="Times New Roman" panose="02020603050405020304"/>
                <a:sym typeface="+mn-ea"/>
              </a:rPr>
              <a:t>8.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The </a:t>
            </a:r>
            <a:r>
              <a:rPr spc="-5" dirty="0">
                <a:latin typeface="Times New Roman" panose="02020603050405020304"/>
                <a:cs typeface="Times New Roman" panose="02020603050405020304"/>
                <a:sym typeface="+mn-ea"/>
              </a:rPr>
              <a:t>confusion matrix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and </a:t>
            </a:r>
            <a:r>
              <a:rPr spc="-5" dirty="0">
                <a:latin typeface="Times New Roman" panose="02020603050405020304"/>
                <a:cs typeface="Times New Roman" panose="02020603050405020304"/>
                <a:sym typeface="+mn-ea"/>
              </a:rPr>
              <a:t>ROC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plots </a:t>
            </a:r>
            <a:r>
              <a:rPr spc="-5" dirty="0">
                <a:latin typeface="Times New Roman" panose="02020603050405020304"/>
                <a:cs typeface="Times New Roman" panose="02020603050405020304"/>
                <a:sym typeface="+mn-ea"/>
              </a:rPr>
              <a:t>obtained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using </a:t>
            </a:r>
            <a:r>
              <a:rPr spc="-5" dirty="0">
                <a:latin typeface="Times New Roman" panose="02020603050405020304"/>
                <a:cs typeface="Times New Roman" panose="02020603050405020304"/>
                <a:sym typeface="+mn-ea"/>
              </a:rPr>
              <a:t>pre-trained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models for </a:t>
            </a:r>
            <a:r>
              <a:rPr spc="-5" dirty="0">
                <a:latin typeface="Times New Roman" panose="02020603050405020304"/>
                <a:cs typeface="Times New Roman" panose="02020603050405020304"/>
                <a:sym typeface="+mn-ea"/>
              </a:rPr>
              <a:t>fold-3  results: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a) </a:t>
            </a:r>
            <a:r>
              <a:rPr spc="-5" dirty="0">
                <a:latin typeface="Times New Roman" panose="02020603050405020304"/>
                <a:cs typeface="Times New Roman" panose="02020603050405020304"/>
                <a:sym typeface="+mn-ea"/>
              </a:rPr>
              <a:t>InceptionV3,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b) </a:t>
            </a:r>
            <a:r>
              <a:rPr spc="-5" dirty="0">
                <a:latin typeface="Times New Roman" panose="02020603050405020304"/>
                <a:cs typeface="Times New Roman" panose="02020603050405020304"/>
                <a:sym typeface="+mn-ea"/>
              </a:rPr>
              <a:t>ResNet50, c)</a:t>
            </a:r>
            <a:r>
              <a:rPr spc="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5" dirty="0">
                <a:latin typeface="Times New Roman" panose="02020603050405020304"/>
                <a:cs typeface="Times New Roman" panose="02020603050405020304"/>
                <a:sym typeface="+mn-ea"/>
              </a:rPr>
              <a:t>Inception-ResNetV2.</a:t>
            </a:r>
            <a:endParaRPr lang="en-US"/>
          </a:p>
        </p:txBody>
      </p:sp>
    </p:spTree>
  </p:cSld>
  <p:clrMapOvr>
    <a:masterClrMapping/>
  </p:clrMapOvr>
  <p:transition>
    <p:wheel spokes="8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object 2"/>
          <p:cNvSpPr txBox="1"/>
          <p:nvPr/>
        </p:nvSpPr>
        <p:spPr>
          <a:xfrm>
            <a:off x="640715" y="354330"/>
            <a:ext cx="10179685" cy="3512185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12700" marR="5080" algn="just">
              <a:lnSpc>
                <a:spcPct val="144000"/>
              </a:lnSpc>
              <a:spcBef>
                <a:spcPts val="105"/>
              </a:spcBef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another detailed performance, comparisons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three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models using the test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data are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shown  </a:t>
            </a:r>
            <a:r>
              <a:rPr sz="2000" dirty="0">
                <a:latin typeface="Times New Roman" panose="02020603050405020304"/>
                <a:cs typeface="Times New Roman" panose="02020603050405020304"/>
                <a:hlinkClick r:id="rId1"/>
              </a:rPr>
              <a:t>in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hlinkClick r:id="rId1"/>
              </a:rPr>
              <a:t>Table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1.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have obtained the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best performance as an accuracy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98%, recall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 96%,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and  specificity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100%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ResNet50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pre-trained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model.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lowest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performance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values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have  been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yielded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accuracy of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87%, recall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84%, and specificity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value of 90% 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Inception-  ResNetV2. As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result,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ResNet50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model provides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superiority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over the other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two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models  both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training and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testing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stage.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 marR="8255" algn="just">
              <a:lnSpc>
                <a:spcPts val="1380"/>
              </a:lnSpc>
            </a:pPr>
            <a:r>
              <a:rPr sz="1400" b="1" dirty="0">
                <a:latin typeface="Times New Roman" panose="02020603050405020304"/>
                <a:cs typeface="Times New Roman" panose="02020603050405020304"/>
              </a:rPr>
              <a:t>Table 1.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Prediction performance results obtained from different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pre-trained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CNN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models for 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5-fold cross validation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methods. The abbreviations in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Table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are: True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Positive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(TP), True  Negative (TN), False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Positive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(FP), False Negative (FN), Accuracy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(Acc),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Recall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(Rec), 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Specificity (Spe), Precision (Pre), F1-Score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(F1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).</a:t>
            </a:r>
            <a:endParaRPr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object 3"/>
          <p:cNvGraphicFramePr>
            <a:graphicFrameLocks noGrp="1"/>
          </p:cNvGraphicFramePr>
          <p:nvPr/>
        </p:nvGraphicFramePr>
        <p:xfrm>
          <a:off x="1874520" y="902970"/>
          <a:ext cx="8902700" cy="5695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5555"/>
                <a:gridCol w="783590"/>
                <a:gridCol w="485140"/>
                <a:gridCol w="558165"/>
                <a:gridCol w="554990"/>
                <a:gridCol w="1094740"/>
                <a:gridCol w="927100"/>
                <a:gridCol w="1075055"/>
                <a:gridCol w="1078230"/>
                <a:gridCol w="1080135"/>
              </a:tblGrid>
              <a:tr h="437515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4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76530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Times New Roman" panose="02020603050405020304"/>
                          <a:cs typeface="Times New Roman" panose="02020603050405020304"/>
                        </a:rPr>
                        <a:t>MODELS/FOLD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rowSpan="2" hMerge="1">
                  <a:tcPr marL="0" marR="0" marT="0" marB="0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61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36320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Confusion matrix and Performance results</a:t>
                      </a:r>
                      <a:r>
                        <a:rPr sz="2000" b="1" spc="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(%)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1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441325">
                <a:tc vMerge="1" gridSpan="2"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61595" algn="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Times New Roman" panose="02020603050405020304"/>
                          <a:cs typeface="Times New Roman" panose="02020603050405020304"/>
                        </a:rPr>
                        <a:t>TP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1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imes New Roman" panose="02020603050405020304"/>
                          <a:cs typeface="Times New Roman" panose="02020603050405020304"/>
                        </a:rPr>
                        <a:t>FP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1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Times New Roman" panose="02020603050405020304"/>
                          <a:cs typeface="Times New Roman" panose="02020603050405020304"/>
                        </a:rPr>
                        <a:t>FN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1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222250" algn="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Times New Roman" panose="02020603050405020304"/>
                          <a:cs typeface="Times New Roman" panose="02020603050405020304"/>
                        </a:rPr>
                        <a:t>Acc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1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7780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Times New Roman" panose="02020603050405020304"/>
                          <a:cs typeface="Times New Roman" panose="02020603050405020304"/>
                        </a:rPr>
                        <a:t>Rec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1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Times New Roman" panose="02020603050405020304"/>
                          <a:cs typeface="Times New Roman" panose="02020603050405020304"/>
                        </a:rPr>
                        <a:t>Spe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1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imes New Roman" panose="02020603050405020304"/>
                          <a:cs typeface="Times New Roman" panose="02020603050405020304"/>
                        </a:rPr>
                        <a:t>Pre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1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242570" algn="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imes New Roman" panose="02020603050405020304"/>
                          <a:cs typeface="Times New Roman" panose="02020603050405020304"/>
                        </a:rPr>
                        <a:t>F1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1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268605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Times New Roman" panose="02020603050405020304"/>
                          <a:cs typeface="Times New Roman" panose="02020603050405020304"/>
                        </a:rPr>
                        <a:t>InceptionV3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400" b="1" spc="-5" dirty="0">
                          <a:latin typeface="Times New Roman" panose="02020603050405020304"/>
                          <a:cs typeface="Times New Roman" panose="02020603050405020304"/>
                        </a:rPr>
                        <a:t>Fold-2</a:t>
                      </a:r>
                      <a:endParaRPr sz="1400" b="1" spc="-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9075" algn="r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3050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  <a:spcBef>
                          <a:spcPts val="480"/>
                        </a:spcBef>
                      </a:pPr>
                      <a:r>
                        <a:rPr sz="1400" b="1" spc="-5" dirty="0">
                          <a:latin typeface="Times New Roman" panose="02020603050405020304"/>
                          <a:cs typeface="Times New Roman" panose="02020603050405020304"/>
                        </a:rPr>
                        <a:t>Fold-3</a:t>
                      </a:r>
                      <a:endParaRPr sz="1400" b="1" spc="-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30"/>
                        </a:lnSpc>
                        <a:spcBef>
                          <a:spcPts val="48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  <a:spcBef>
                          <a:spcPts val="480"/>
                        </a:spcBef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30"/>
                        </a:lnSpc>
                        <a:spcBef>
                          <a:spcPts val="480"/>
                        </a:spcBef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ts val="1030"/>
                        </a:lnSpc>
                        <a:spcBef>
                          <a:spcPts val="48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1030"/>
                        </a:lnSpc>
                        <a:spcBef>
                          <a:spcPts val="48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030"/>
                        </a:lnSpc>
                        <a:spcBef>
                          <a:spcPts val="48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1030"/>
                        </a:lnSpc>
                        <a:spcBef>
                          <a:spcPts val="48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9075" algn="r">
                        <a:lnSpc>
                          <a:spcPts val="1030"/>
                        </a:lnSpc>
                        <a:spcBef>
                          <a:spcPts val="48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605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400" b="1" spc="-5" dirty="0">
                          <a:latin typeface="Times New Roman" panose="02020603050405020304"/>
                          <a:cs typeface="Times New Roman" panose="02020603050405020304"/>
                        </a:rPr>
                        <a:t>Fold-4</a:t>
                      </a:r>
                      <a:endParaRPr sz="1400" b="1" spc="-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9075" algn="r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670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  <a:spcBef>
                          <a:spcPts val="550"/>
                        </a:spcBef>
                      </a:pPr>
                      <a:r>
                        <a:rPr sz="1400" b="1" spc="-5" dirty="0">
                          <a:latin typeface="Times New Roman" panose="02020603050405020304"/>
                          <a:cs typeface="Times New Roman" panose="02020603050405020304"/>
                        </a:rPr>
                        <a:t>Fold-5</a:t>
                      </a:r>
                      <a:endParaRPr sz="1400" b="1" spc="-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79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30"/>
                        </a:lnSpc>
                        <a:spcBef>
                          <a:spcPts val="55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79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79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3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79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ts val="1030"/>
                        </a:lnSpc>
                        <a:spcBef>
                          <a:spcPts val="55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79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1030"/>
                        </a:lnSpc>
                        <a:spcBef>
                          <a:spcPts val="55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79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030"/>
                        </a:lnSpc>
                        <a:spcBef>
                          <a:spcPts val="55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79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1030"/>
                        </a:lnSpc>
                        <a:spcBef>
                          <a:spcPts val="55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79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9075" algn="r">
                        <a:lnSpc>
                          <a:spcPts val="1030"/>
                        </a:lnSpc>
                        <a:spcBef>
                          <a:spcPts val="55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79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8455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270" algn="ctr">
                        <a:lnSpc>
                          <a:spcPts val="104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Times New Roman" panose="02020603050405020304"/>
                          <a:cs typeface="Times New Roman" panose="02020603050405020304"/>
                        </a:rPr>
                        <a:t>Mean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254635" algn="r">
                        <a:lnSpc>
                          <a:spcPts val="1040"/>
                        </a:lnSpc>
                        <a:spcBef>
                          <a:spcPts val="5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97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13360">
                        <a:lnSpc>
                          <a:spcPts val="1040"/>
                        </a:lnSpc>
                        <a:spcBef>
                          <a:spcPts val="5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94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270" algn="ctr">
                        <a:lnSpc>
                          <a:spcPts val="1040"/>
                        </a:lnSpc>
                        <a:spcBef>
                          <a:spcPts val="5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28600">
                        <a:lnSpc>
                          <a:spcPts val="1040"/>
                        </a:lnSpc>
                        <a:spcBef>
                          <a:spcPts val="5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248285" algn="r">
                        <a:lnSpc>
                          <a:spcPts val="1040"/>
                        </a:lnSpc>
                        <a:spcBef>
                          <a:spcPts val="5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96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7335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38430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Times New Roman" panose="02020603050405020304"/>
                          <a:cs typeface="Times New Roman" panose="02020603050405020304"/>
                        </a:rPr>
                        <a:t>ResNet50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  <a:spcBef>
                          <a:spcPts val="455"/>
                        </a:spcBef>
                      </a:pPr>
                      <a:r>
                        <a:rPr sz="1400" b="1" spc="-5" dirty="0">
                          <a:latin typeface="Times New Roman" panose="02020603050405020304"/>
                          <a:cs typeface="Times New Roman" panose="02020603050405020304"/>
                        </a:rPr>
                        <a:t>Fold-1</a:t>
                      </a:r>
                      <a:endParaRPr sz="1400" b="1" spc="-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0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  <a:spcBef>
                          <a:spcPts val="455"/>
                        </a:spcBef>
                      </a:pPr>
                      <a:r>
                        <a:rPr lang="en-IN" sz="1200" dirty="0">
                          <a:latin typeface="Times New Roman" panose="02020603050405020304"/>
                          <a:cs typeface="Times New Roman" panose="02020603050405020304"/>
                        </a:rPr>
                        <a:t>        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05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  <a:spcBef>
                          <a:spcPts val="455"/>
                        </a:spcBef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05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30"/>
                        </a:lnSpc>
                        <a:spcBef>
                          <a:spcPts val="455"/>
                        </a:spcBef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05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635" algn="r">
                        <a:lnSpc>
                          <a:spcPts val="1030"/>
                        </a:lnSpc>
                        <a:spcBef>
                          <a:spcPts val="455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90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05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ts val="1030"/>
                        </a:lnSpc>
                        <a:spcBef>
                          <a:spcPts val="455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80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05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030"/>
                        </a:lnSpc>
                        <a:spcBef>
                          <a:spcPts val="455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05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1030"/>
                        </a:lnSpc>
                        <a:spcBef>
                          <a:spcPts val="455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05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8285" algn="r">
                        <a:lnSpc>
                          <a:spcPts val="1030"/>
                        </a:lnSpc>
                        <a:spcBef>
                          <a:spcPts val="455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89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05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875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400" b="1" spc="-5" dirty="0">
                          <a:latin typeface="Times New Roman" panose="02020603050405020304"/>
                          <a:cs typeface="Times New Roman" panose="02020603050405020304"/>
                        </a:rPr>
                        <a:t>Fold-2</a:t>
                      </a:r>
                      <a:endParaRPr sz="1400" b="1" spc="-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9075" algn="r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40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400" b="1" spc="-5" dirty="0">
                          <a:latin typeface="Times New Roman" panose="02020603050405020304"/>
                          <a:cs typeface="Times New Roman" panose="02020603050405020304"/>
                        </a:rPr>
                        <a:t>Fold-3</a:t>
                      </a:r>
                      <a:endParaRPr sz="1400" b="1" spc="-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9075" algn="r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1780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  <a:spcBef>
                          <a:spcPts val="480"/>
                        </a:spcBef>
                      </a:pPr>
                      <a:r>
                        <a:rPr sz="1400" b="1" spc="-5" dirty="0">
                          <a:latin typeface="Times New Roman" panose="02020603050405020304"/>
                          <a:cs typeface="Times New Roman" panose="02020603050405020304"/>
                        </a:rPr>
                        <a:t>Fold-4</a:t>
                      </a:r>
                      <a:endParaRPr sz="1400" b="1" spc="-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30"/>
                        </a:lnSpc>
                        <a:spcBef>
                          <a:spcPts val="48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  <a:spcBef>
                          <a:spcPts val="480"/>
                        </a:spcBef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30"/>
                        </a:lnSpc>
                        <a:spcBef>
                          <a:spcPts val="480"/>
                        </a:spcBef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ts val="1030"/>
                        </a:lnSpc>
                        <a:spcBef>
                          <a:spcPts val="48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1030"/>
                        </a:lnSpc>
                        <a:spcBef>
                          <a:spcPts val="48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030"/>
                        </a:lnSpc>
                        <a:spcBef>
                          <a:spcPts val="48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1030"/>
                        </a:lnSpc>
                        <a:spcBef>
                          <a:spcPts val="48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9075" algn="r">
                        <a:lnSpc>
                          <a:spcPts val="1030"/>
                        </a:lnSpc>
                        <a:spcBef>
                          <a:spcPts val="48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495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5"/>
                        </a:lnSpc>
                        <a:spcBef>
                          <a:spcPts val="550"/>
                        </a:spcBef>
                      </a:pPr>
                      <a:r>
                        <a:rPr sz="1400" b="1" spc="-5" dirty="0">
                          <a:latin typeface="Times New Roman" panose="02020603050405020304"/>
                          <a:cs typeface="Times New Roman" panose="02020603050405020304"/>
                        </a:rPr>
                        <a:t>Fold-5</a:t>
                      </a:r>
                      <a:endParaRPr sz="1400" b="1" spc="-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79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15"/>
                        </a:lnSpc>
                        <a:spcBef>
                          <a:spcPts val="55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79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5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79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15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79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ts val="1015"/>
                        </a:lnSpc>
                        <a:spcBef>
                          <a:spcPts val="55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79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1015"/>
                        </a:lnSpc>
                        <a:spcBef>
                          <a:spcPts val="55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79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015"/>
                        </a:lnSpc>
                        <a:spcBef>
                          <a:spcPts val="55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79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1015"/>
                        </a:lnSpc>
                        <a:spcBef>
                          <a:spcPts val="55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79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9075" algn="r">
                        <a:lnSpc>
                          <a:spcPts val="1015"/>
                        </a:lnSpc>
                        <a:spcBef>
                          <a:spcPts val="55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79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9090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270" algn="ctr">
                        <a:lnSpc>
                          <a:spcPts val="1040"/>
                        </a:lnSpc>
                      </a:pPr>
                      <a:r>
                        <a:rPr sz="1200" b="1" dirty="0">
                          <a:latin typeface="Times New Roman" panose="02020603050405020304"/>
                          <a:cs typeface="Times New Roman" panose="02020603050405020304"/>
                        </a:rPr>
                        <a:t>Mean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254635" algn="r">
                        <a:lnSpc>
                          <a:spcPts val="1040"/>
                        </a:lnSpc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98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13360">
                        <a:lnSpc>
                          <a:spcPts val="1040"/>
                        </a:lnSpc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96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2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270" algn="ctr">
                        <a:lnSpc>
                          <a:spcPts val="1040"/>
                        </a:lnSpc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2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28600">
                        <a:lnSpc>
                          <a:spcPts val="1040"/>
                        </a:lnSpc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2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248285" algn="r">
                        <a:lnSpc>
                          <a:spcPts val="1040"/>
                        </a:lnSpc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98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2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4795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24460" marR="111125" indent="-6350">
                        <a:lnSpc>
                          <a:spcPts val="1030"/>
                        </a:lnSpc>
                        <a:spcBef>
                          <a:spcPts val="595"/>
                        </a:spcBef>
                      </a:pPr>
                      <a:r>
                        <a:rPr sz="1200" b="1" dirty="0">
                          <a:latin typeface="Times New Roman" panose="02020603050405020304"/>
                          <a:cs typeface="Times New Roman" panose="02020603050405020304"/>
                        </a:rPr>
                        <a:t>Inc</a:t>
                      </a:r>
                      <a:r>
                        <a:rPr sz="1200" b="1" spc="-10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1200" b="1" dirty="0">
                          <a:latin typeface="Times New Roman" panose="02020603050405020304"/>
                          <a:cs typeface="Times New Roman" panose="02020603050405020304"/>
                        </a:rPr>
                        <a:t>pti</a:t>
                      </a:r>
                      <a:r>
                        <a:rPr sz="1200" b="1" spc="5" dirty="0">
                          <a:latin typeface="Times New Roman" panose="02020603050405020304"/>
                          <a:cs typeface="Times New Roman" panose="02020603050405020304"/>
                        </a:rPr>
                        <a:t>on</a:t>
                      </a:r>
                      <a:r>
                        <a:rPr sz="1200" b="1" dirty="0">
                          <a:latin typeface="Times New Roman" panose="02020603050405020304"/>
                          <a:cs typeface="Times New Roman" panose="02020603050405020304"/>
                        </a:rPr>
                        <a:t>-  R</a:t>
                      </a:r>
                      <a:r>
                        <a:rPr sz="1200" b="1" spc="-10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1200" b="1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200" b="1" spc="-5" dirty="0">
                          <a:latin typeface="Times New Roman" panose="02020603050405020304"/>
                          <a:cs typeface="Times New Roman" panose="02020603050405020304"/>
                        </a:rPr>
                        <a:t>Ne</a:t>
                      </a:r>
                      <a:r>
                        <a:rPr sz="1200" b="1" dirty="0">
                          <a:latin typeface="Times New Roman" panose="02020603050405020304"/>
                          <a:cs typeface="Times New Roman" panose="02020603050405020304"/>
                        </a:rPr>
                        <a:t>tV2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5"/>
                        </a:lnSpc>
                        <a:spcBef>
                          <a:spcPts val="455"/>
                        </a:spcBef>
                      </a:pPr>
                      <a:r>
                        <a:rPr sz="1400" b="1" spc="-5" dirty="0">
                          <a:latin typeface="Times New Roman" panose="02020603050405020304"/>
                          <a:cs typeface="Times New Roman" panose="02020603050405020304"/>
                        </a:rPr>
                        <a:t>Fold-1</a:t>
                      </a:r>
                      <a:endParaRPr sz="1400" b="1" spc="-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0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5"/>
                        </a:lnSpc>
                        <a:spcBef>
                          <a:spcPts val="455"/>
                        </a:spcBef>
                      </a:pPr>
                      <a:r>
                        <a:rPr lang="en-IN" sz="1200" dirty="0">
                          <a:latin typeface="Times New Roman" panose="02020603050405020304"/>
                          <a:cs typeface="Times New Roman" panose="02020603050405020304"/>
                        </a:rPr>
                        <a:t>        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05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5"/>
                        </a:lnSpc>
                        <a:spcBef>
                          <a:spcPts val="455"/>
                        </a:spcBef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05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15"/>
                        </a:lnSpc>
                        <a:spcBef>
                          <a:spcPts val="455"/>
                        </a:spcBef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05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635" algn="r">
                        <a:lnSpc>
                          <a:spcPts val="1015"/>
                        </a:lnSpc>
                        <a:spcBef>
                          <a:spcPts val="455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80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05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ts val="1015"/>
                        </a:lnSpc>
                        <a:spcBef>
                          <a:spcPts val="455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90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05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015"/>
                        </a:lnSpc>
                        <a:spcBef>
                          <a:spcPts val="455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70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05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ts val="1015"/>
                        </a:lnSpc>
                        <a:spcBef>
                          <a:spcPts val="455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75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05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8285" algn="r">
                        <a:lnSpc>
                          <a:spcPts val="1015"/>
                        </a:lnSpc>
                        <a:spcBef>
                          <a:spcPts val="455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82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05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875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5"/>
                        </a:lnSpc>
                        <a:spcBef>
                          <a:spcPts val="490"/>
                        </a:spcBef>
                      </a:pPr>
                      <a:r>
                        <a:rPr sz="1400" b="1" spc="-5" dirty="0">
                          <a:latin typeface="Times New Roman" panose="02020603050405020304"/>
                          <a:cs typeface="Times New Roman" panose="02020603050405020304"/>
                        </a:rPr>
                        <a:t>Fold-2</a:t>
                      </a:r>
                      <a:endParaRPr sz="1400" b="1" spc="-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9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15"/>
                        </a:lnSpc>
                        <a:spcBef>
                          <a:spcPts val="49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9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5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9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15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9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635" algn="r">
                        <a:lnSpc>
                          <a:spcPts val="1015"/>
                        </a:lnSpc>
                        <a:spcBef>
                          <a:spcPts val="49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95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9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1015"/>
                        </a:lnSpc>
                        <a:spcBef>
                          <a:spcPts val="49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9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015"/>
                        </a:lnSpc>
                        <a:spcBef>
                          <a:spcPts val="49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90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9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ts val="1015"/>
                        </a:lnSpc>
                        <a:spcBef>
                          <a:spcPts val="49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91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9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8285" algn="r">
                        <a:lnSpc>
                          <a:spcPts val="1015"/>
                        </a:lnSpc>
                        <a:spcBef>
                          <a:spcPts val="49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95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9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40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400" b="1" spc="-5" dirty="0">
                          <a:latin typeface="Times New Roman" panose="02020603050405020304"/>
                          <a:cs typeface="Times New Roman" panose="02020603050405020304"/>
                        </a:rPr>
                        <a:t>Fold-3</a:t>
                      </a:r>
                      <a:endParaRPr sz="1400" b="1" spc="-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635" algn="r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95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90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91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8285" algn="r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95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240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400" b="1" spc="-5" dirty="0">
                          <a:latin typeface="Times New Roman" panose="02020603050405020304"/>
                          <a:cs typeface="Times New Roman" panose="02020603050405020304"/>
                        </a:rPr>
                        <a:t>Fold-4</a:t>
                      </a:r>
                      <a:endParaRPr sz="1400" b="1" spc="-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lang="en-IN" sz="1200" dirty="0">
                          <a:latin typeface="Times New Roman" panose="02020603050405020304"/>
                          <a:cs typeface="Times New Roman" panose="02020603050405020304"/>
                        </a:rPr>
                        <a:t>        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635" algn="r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85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70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8285" algn="r">
                        <a:lnSpc>
                          <a:spcPts val="1015"/>
                        </a:lnSpc>
                        <a:spcBef>
                          <a:spcPts val="48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82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765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5"/>
                        </a:lnSpc>
                        <a:spcBef>
                          <a:spcPts val="560"/>
                        </a:spcBef>
                      </a:pPr>
                      <a:r>
                        <a:rPr sz="1400" b="1" spc="-5" dirty="0">
                          <a:latin typeface="Times New Roman" panose="02020603050405020304"/>
                          <a:cs typeface="Times New Roman" panose="02020603050405020304"/>
                        </a:rPr>
                        <a:t>Fold-5</a:t>
                      </a:r>
                      <a:endParaRPr sz="1400" b="1" spc="-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561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5"/>
                        </a:lnSpc>
                        <a:spcBef>
                          <a:spcPts val="560"/>
                        </a:spcBef>
                      </a:pPr>
                      <a:r>
                        <a:rPr lang="en-IN" sz="1200" dirty="0">
                          <a:latin typeface="Times New Roman" panose="02020603050405020304"/>
                          <a:cs typeface="Times New Roman" panose="02020603050405020304"/>
                        </a:rPr>
                        <a:t>        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561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5"/>
                        </a:lnSpc>
                        <a:spcBef>
                          <a:spcPts val="560"/>
                        </a:spcBef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561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15"/>
                        </a:lnSpc>
                        <a:spcBef>
                          <a:spcPts val="560"/>
                        </a:spcBef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561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635" algn="r">
                        <a:lnSpc>
                          <a:spcPts val="1015"/>
                        </a:lnSpc>
                        <a:spcBef>
                          <a:spcPts val="56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80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561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ts val="1015"/>
                        </a:lnSpc>
                        <a:spcBef>
                          <a:spcPts val="56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60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561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015"/>
                        </a:lnSpc>
                        <a:spcBef>
                          <a:spcPts val="56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561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1015"/>
                        </a:lnSpc>
                        <a:spcBef>
                          <a:spcPts val="56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561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8285" algn="r">
                        <a:lnSpc>
                          <a:spcPts val="1015"/>
                        </a:lnSpc>
                        <a:spcBef>
                          <a:spcPts val="560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75</a:t>
                      </a:r>
                      <a:endParaRPr sz="1200" spc="5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561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0360">
                <a:tc vMerge="1"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270" algn="ctr">
                        <a:lnSpc>
                          <a:spcPts val="104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Times New Roman" panose="02020603050405020304"/>
                          <a:cs typeface="Times New Roman" panose="02020603050405020304"/>
                        </a:rPr>
                        <a:t>Mean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254635" algn="r">
                        <a:lnSpc>
                          <a:spcPts val="1040"/>
                        </a:lnSpc>
                        <a:spcBef>
                          <a:spcPts val="5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87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13360">
                        <a:lnSpc>
                          <a:spcPts val="1040"/>
                        </a:lnSpc>
                        <a:spcBef>
                          <a:spcPts val="5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84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2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270" algn="ctr">
                        <a:lnSpc>
                          <a:spcPts val="1040"/>
                        </a:lnSpc>
                        <a:spcBef>
                          <a:spcPts val="5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90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2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57175">
                        <a:lnSpc>
                          <a:spcPts val="1040"/>
                        </a:lnSpc>
                        <a:spcBef>
                          <a:spcPts val="5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91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2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248285" algn="r">
                        <a:lnSpc>
                          <a:spcPts val="1040"/>
                        </a:lnSpc>
                        <a:spcBef>
                          <a:spcPts val="5"/>
                        </a:spcBef>
                      </a:pP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86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2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48652" name="object 4"/>
          <p:cNvSpPr txBox="1"/>
          <p:nvPr/>
        </p:nvSpPr>
        <p:spPr>
          <a:xfrm>
            <a:off x="4241603" y="5373186"/>
            <a:ext cx="3711628" cy="177800"/>
          </a:xfrm>
          <a:prstGeom prst="rect">
            <a:avLst/>
          </a:prstGeom>
        </p:spPr>
        <p:txBody>
          <a:bodyPr vert="horz" wrap="square" lIns="0" tIns="7737" rIns="0" bIns="0" rtlCol="0">
            <a:spAutoFit/>
          </a:bodyPr>
          <a:lstStyle/>
          <a:p>
            <a:pPr marL="12700" marR="5080" algn="just">
              <a:lnSpc>
                <a:spcPct val="144000"/>
              </a:lnSpc>
              <a:spcBef>
                <a:spcPts val="95"/>
              </a:spcBef>
            </a:pPr>
            <a:endParaRPr sz="77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495425" y="1253490"/>
            <a:ext cx="836549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700" i="1"/>
              <a:t>Here we have tried to implement the whole model used for classifying the x-ray images into potential covid-19 positive or negative case using the Flask framework.</a:t>
            </a:r>
            <a:endParaRPr lang="en-IN" altLang="en-US" sz="2700" i="1"/>
          </a:p>
          <a:p>
            <a:r>
              <a:rPr lang="en-IN" altLang="en-US" sz="2700" i="1"/>
              <a:t>Flask is a Python-based free and open-source web framework, which follows the model-template-view architectural pattern. It is maintained by the Flask Software Foundation, an independent organization established as a 501 non-profit. Flask's primary goal is to ease the creation of complex, database-driven websites.</a:t>
            </a:r>
            <a:endParaRPr lang="en-IN" altLang="en-US" sz="2700" i="1"/>
          </a:p>
          <a:p>
            <a:r>
              <a:rPr lang="en-IN" altLang="en-US" sz="2700" i="1"/>
              <a:t>Following is the implementation of the website for self assesment portal.</a:t>
            </a:r>
            <a:endParaRPr lang="en-IN" altLang="en-US" sz="2700" i="1"/>
          </a:p>
          <a:p>
            <a:r>
              <a:rPr lang="en-IN" altLang="en-US" sz="2700" i="1"/>
              <a:t> </a:t>
            </a:r>
            <a:endParaRPr lang="en-IN" altLang="en-US" sz="2700" i="1"/>
          </a:p>
        </p:txBody>
      </p:sp>
      <p:sp>
        <p:nvSpPr>
          <p:cNvPr id="3" name="Text Box 2"/>
          <p:cNvSpPr txBox="1"/>
          <p:nvPr/>
        </p:nvSpPr>
        <p:spPr>
          <a:xfrm>
            <a:off x="2312670" y="484505"/>
            <a:ext cx="7165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800" b="1"/>
              <a:t>Potential Covid-19 Case prediction Portal</a:t>
            </a:r>
            <a:endParaRPr lang="en-IN" altLang="en-US" sz="2800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Content Placeholder 2"/>
          <p:cNvSpPr>
            <a:spLocks noGrp="1"/>
          </p:cNvSpPr>
          <p:nvPr>
            <p:ph idx="4294967295"/>
          </p:nvPr>
        </p:nvSpPr>
        <p:spPr>
          <a:xfrm>
            <a:off x="399393" y="2953407"/>
            <a:ext cx="10972800" cy="2228194"/>
          </a:xfrm>
        </p:spPr>
        <p:txBody>
          <a:bodyPr/>
          <a:lstStyle/>
          <a:p>
            <a:pPr marL="0" indent="0">
              <a:buNone/>
            </a:pPr>
            <a:r>
              <a:rPr sz="2000" spc="-5" dirty="0">
                <a:latin typeface="+mj-lt"/>
                <a:cs typeface="Times New Roman" panose="02020603050405020304"/>
                <a:sym typeface="+mn-ea"/>
              </a:rPr>
              <a:t>There</a:t>
            </a:r>
            <a:r>
              <a:rPr sz="2000" spc="-55" dirty="0">
                <a:latin typeface="+mj-lt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+mj-lt"/>
                <a:cs typeface="Times New Roman" panose="02020603050405020304"/>
                <a:sym typeface="+mn-ea"/>
              </a:rPr>
              <a:t>are</a:t>
            </a:r>
            <a:r>
              <a:rPr sz="2000" spc="-60" dirty="0">
                <a:latin typeface="+mj-lt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+mj-lt"/>
                <a:cs typeface="Times New Roman" panose="02020603050405020304"/>
                <a:sym typeface="+mn-ea"/>
              </a:rPr>
              <a:t>very</a:t>
            </a:r>
            <a:r>
              <a:rPr sz="2000" spc="-50" dirty="0">
                <a:latin typeface="+mj-lt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+mj-lt"/>
                <a:cs typeface="Times New Roman" panose="02020603050405020304"/>
                <a:sym typeface="+mn-ea"/>
              </a:rPr>
              <a:t>few</a:t>
            </a:r>
            <a:r>
              <a:rPr sz="2000" spc="-45" dirty="0">
                <a:latin typeface="+mj-lt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+mj-lt"/>
                <a:cs typeface="Times New Roman" panose="02020603050405020304"/>
                <a:sym typeface="+mn-ea"/>
              </a:rPr>
              <a:t>studies</a:t>
            </a:r>
            <a:r>
              <a:rPr sz="2000" spc="-55" dirty="0">
                <a:latin typeface="+mj-lt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+mj-lt"/>
                <a:cs typeface="Times New Roman" panose="02020603050405020304"/>
                <a:sym typeface="+mn-ea"/>
              </a:rPr>
              <a:t>on</a:t>
            </a:r>
            <a:r>
              <a:rPr sz="2000" spc="-55" dirty="0">
                <a:latin typeface="+mj-lt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+mj-lt"/>
                <a:cs typeface="Times New Roman" panose="02020603050405020304"/>
                <a:sym typeface="+mn-ea"/>
              </a:rPr>
              <a:t>literature</a:t>
            </a:r>
            <a:r>
              <a:rPr sz="2000" spc="-60" dirty="0">
                <a:latin typeface="+mj-lt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+mj-lt"/>
                <a:cs typeface="Times New Roman" panose="02020603050405020304"/>
                <a:sym typeface="+mn-ea"/>
              </a:rPr>
              <a:t>due</a:t>
            </a:r>
            <a:r>
              <a:rPr sz="2000" spc="-55" dirty="0">
                <a:latin typeface="+mj-lt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+mj-lt"/>
                <a:cs typeface="Times New Roman" panose="02020603050405020304"/>
                <a:sym typeface="+mn-ea"/>
              </a:rPr>
              <a:t>to</a:t>
            </a:r>
            <a:r>
              <a:rPr sz="2000" spc="-55" dirty="0">
                <a:latin typeface="+mj-lt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+mj-lt"/>
                <a:cs typeface="Times New Roman" panose="02020603050405020304"/>
                <a:sym typeface="+mn-ea"/>
              </a:rPr>
              <a:t>the</a:t>
            </a:r>
            <a:r>
              <a:rPr sz="2000" spc="-50" dirty="0">
                <a:latin typeface="+mj-lt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+mj-lt"/>
                <a:cs typeface="Times New Roman" panose="02020603050405020304"/>
                <a:sym typeface="+mn-ea"/>
              </a:rPr>
              <a:t>emergence</a:t>
            </a:r>
            <a:r>
              <a:rPr sz="2000" spc="-40" dirty="0">
                <a:latin typeface="+mj-lt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+mj-lt"/>
                <a:cs typeface="Times New Roman" panose="02020603050405020304"/>
                <a:sym typeface="+mn-ea"/>
              </a:rPr>
              <a:t>of</a:t>
            </a:r>
            <a:r>
              <a:rPr sz="2000" spc="-45" dirty="0">
                <a:latin typeface="+mj-lt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+mj-lt"/>
                <a:cs typeface="Times New Roman" panose="02020603050405020304"/>
                <a:sym typeface="+mn-ea"/>
              </a:rPr>
              <a:t>COVID-19</a:t>
            </a:r>
            <a:r>
              <a:rPr sz="2000" spc="-45" dirty="0">
                <a:latin typeface="+mj-lt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+mj-lt"/>
                <a:cs typeface="Times New Roman" panose="02020603050405020304"/>
                <a:sym typeface="+mn-ea"/>
              </a:rPr>
              <a:t>virus</a:t>
            </a:r>
            <a:r>
              <a:rPr sz="2000" spc="-55" dirty="0">
                <a:latin typeface="+mj-lt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+mj-lt"/>
                <a:cs typeface="Times New Roman" panose="02020603050405020304"/>
                <a:sym typeface="+mn-ea"/>
              </a:rPr>
              <a:t>disease.</a:t>
            </a:r>
            <a:r>
              <a:rPr sz="2000" spc="-40" dirty="0">
                <a:latin typeface="+mj-lt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+mj-lt"/>
                <a:cs typeface="Times New Roman" panose="02020603050405020304"/>
                <a:sym typeface="+mn-ea"/>
              </a:rPr>
              <a:t>Some  of these </a:t>
            </a:r>
            <a:r>
              <a:rPr sz="2000" spc="-5" dirty="0">
                <a:latin typeface="+mj-lt"/>
                <a:cs typeface="Times New Roman" panose="02020603050405020304"/>
                <a:sym typeface="+mn-ea"/>
              </a:rPr>
              <a:t>are as </a:t>
            </a:r>
            <a:r>
              <a:rPr sz="2000" dirty="0">
                <a:latin typeface="+mj-lt"/>
                <a:cs typeface="Times New Roman" panose="02020603050405020304"/>
                <a:sym typeface="+mn-ea"/>
              </a:rPr>
              <a:t>follows: </a:t>
            </a:r>
            <a:r>
              <a:rPr sz="2000" spc="-5" dirty="0">
                <a:latin typeface="+mj-lt"/>
                <a:cs typeface="Times New Roman" panose="02020603050405020304"/>
                <a:sym typeface="+mn-ea"/>
              </a:rPr>
              <a:t>Prabira et al. </a:t>
            </a:r>
            <a:r>
              <a:rPr sz="2000" dirty="0">
                <a:latin typeface="+mj-lt"/>
                <a:cs typeface="Times New Roman" panose="02020603050405020304"/>
                <a:sym typeface="+mn-ea"/>
              </a:rPr>
              <a:t>proposed a </a:t>
            </a:r>
            <a:r>
              <a:rPr sz="2000" spc="-5" dirty="0">
                <a:latin typeface="+mj-lt"/>
                <a:cs typeface="Times New Roman" panose="02020603050405020304"/>
                <a:sym typeface="+mn-ea"/>
              </a:rPr>
              <a:t>detection </a:t>
            </a:r>
            <a:r>
              <a:rPr sz="2000" dirty="0">
                <a:latin typeface="+mj-lt"/>
                <a:cs typeface="Times New Roman" panose="02020603050405020304"/>
                <a:sym typeface="+mn-ea"/>
              </a:rPr>
              <a:t>of COVID-19 using </a:t>
            </a:r>
            <a:r>
              <a:rPr sz="2000" spc="-5" dirty="0">
                <a:latin typeface="+mj-lt"/>
                <a:cs typeface="Times New Roman" panose="02020603050405020304"/>
                <a:sym typeface="+mn-ea"/>
              </a:rPr>
              <a:t>X-ray  images based </a:t>
            </a:r>
            <a:r>
              <a:rPr sz="2000" dirty="0">
                <a:latin typeface="+mj-lt"/>
                <a:cs typeface="Times New Roman" panose="02020603050405020304"/>
                <a:sym typeface="+mn-ea"/>
              </a:rPr>
              <a:t>on </a:t>
            </a:r>
            <a:r>
              <a:rPr sz="2000" spc="-5" dirty="0">
                <a:latin typeface="+mj-lt"/>
                <a:cs typeface="Times New Roman" panose="02020603050405020304"/>
                <a:sym typeface="+mn-ea"/>
              </a:rPr>
              <a:t>deep feature and SVM. They collected X-ray </a:t>
            </a:r>
            <a:r>
              <a:rPr sz="2000" dirty="0">
                <a:latin typeface="+mj-lt"/>
                <a:cs typeface="Times New Roman" panose="02020603050405020304"/>
                <a:sym typeface="+mn-ea"/>
              </a:rPr>
              <a:t>images from GitHub, </a:t>
            </a:r>
            <a:r>
              <a:rPr sz="2000" spc="-5" dirty="0">
                <a:latin typeface="+mj-lt"/>
                <a:cs typeface="Times New Roman" panose="02020603050405020304"/>
                <a:sym typeface="+mn-ea"/>
              </a:rPr>
              <a:t>Kaggle  and Open-I </a:t>
            </a:r>
            <a:r>
              <a:rPr sz="2000" dirty="0">
                <a:latin typeface="+mj-lt"/>
                <a:cs typeface="Times New Roman" panose="02020603050405020304"/>
                <a:sym typeface="+mn-ea"/>
              </a:rPr>
              <a:t>repository. </a:t>
            </a:r>
            <a:r>
              <a:rPr sz="2000" spc="-5" dirty="0">
                <a:latin typeface="+mj-lt"/>
                <a:cs typeface="Times New Roman" panose="02020603050405020304"/>
                <a:sym typeface="+mn-ea"/>
              </a:rPr>
              <a:t>They extracted </a:t>
            </a:r>
            <a:r>
              <a:rPr sz="2000" dirty="0">
                <a:latin typeface="+mj-lt"/>
                <a:cs typeface="Times New Roman" panose="02020603050405020304"/>
                <a:sym typeface="+mn-ea"/>
              </a:rPr>
              <a:t>the </a:t>
            </a:r>
            <a:r>
              <a:rPr sz="2000" spc="-5" dirty="0">
                <a:latin typeface="+mj-lt"/>
                <a:cs typeface="Times New Roman" panose="02020603050405020304"/>
                <a:sym typeface="+mn-ea"/>
              </a:rPr>
              <a:t>deep feature </a:t>
            </a:r>
            <a:r>
              <a:rPr sz="2000" dirty="0">
                <a:latin typeface="+mj-lt"/>
                <a:cs typeface="Times New Roman" panose="02020603050405020304"/>
                <a:sym typeface="+mn-ea"/>
              </a:rPr>
              <a:t>of </a:t>
            </a:r>
            <a:r>
              <a:rPr sz="2000" spc="-5" dirty="0">
                <a:latin typeface="+mj-lt"/>
                <a:cs typeface="Times New Roman" panose="02020603050405020304"/>
                <a:sym typeface="+mn-ea"/>
              </a:rPr>
              <a:t>CNN </a:t>
            </a:r>
            <a:r>
              <a:rPr sz="2000" dirty="0">
                <a:latin typeface="+mj-lt"/>
                <a:cs typeface="Times New Roman" panose="02020603050405020304"/>
                <a:sym typeface="+mn-ea"/>
              </a:rPr>
              <a:t>models </a:t>
            </a:r>
            <a:r>
              <a:rPr sz="2000" spc="-5" dirty="0">
                <a:latin typeface="+mj-lt"/>
                <a:cs typeface="Times New Roman" panose="02020603050405020304"/>
                <a:sym typeface="+mn-ea"/>
              </a:rPr>
              <a:t>and fed </a:t>
            </a:r>
            <a:r>
              <a:rPr sz="2000" dirty="0">
                <a:latin typeface="+mj-lt"/>
                <a:cs typeface="Times New Roman" panose="02020603050405020304"/>
                <a:sym typeface="+mn-ea"/>
              </a:rPr>
              <a:t>to </a:t>
            </a:r>
            <a:r>
              <a:rPr sz="2000" spc="-5" dirty="0">
                <a:latin typeface="+mj-lt"/>
                <a:cs typeface="Times New Roman" panose="02020603050405020304"/>
                <a:sym typeface="+mn-ea"/>
              </a:rPr>
              <a:t>SVM  classifier individually. They have obtained </a:t>
            </a:r>
            <a:r>
              <a:rPr sz="2000" dirty="0">
                <a:latin typeface="+mj-lt"/>
                <a:cs typeface="Times New Roman" panose="02020603050405020304"/>
                <a:sym typeface="+mn-ea"/>
              </a:rPr>
              <a:t>95.38% of </a:t>
            </a:r>
            <a:r>
              <a:rPr sz="2000" spc="-5" dirty="0">
                <a:latin typeface="+mj-lt"/>
                <a:cs typeface="Times New Roman" panose="02020603050405020304"/>
                <a:sym typeface="+mn-ea"/>
              </a:rPr>
              <a:t>accuracy </a:t>
            </a:r>
            <a:r>
              <a:rPr sz="2000" dirty="0">
                <a:latin typeface="+mj-lt"/>
                <a:cs typeface="Times New Roman" panose="02020603050405020304"/>
                <a:sym typeface="+mn-ea"/>
              </a:rPr>
              <a:t>for </a:t>
            </a:r>
            <a:r>
              <a:rPr sz="2000" spc="-5" dirty="0">
                <a:latin typeface="+mj-lt"/>
                <a:cs typeface="Times New Roman" panose="02020603050405020304"/>
                <a:sym typeface="+mn-ea"/>
              </a:rPr>
              <a:t>ResNet50&amp;SVM. </a:t>
            </a:r>
            <a:r>
              <a:rPr sz="2000" spc="-10" dirty="0">
                <a:latin typeface="+mj-lt"/>
                <a:cs typeface="Times New Roman" panose="02020603050405020304"/>
                <a:sym typeface="+mn-ea"/>
              </a:rPr>
              <a:t>Fei </a:t>
            </a:r>
            <a:r>
              <a:rPr sz="2000" spc="-5" dirty="0">
                <a:latin typeface="+mj-lt"/>
                <a:cs typeface="Times New Roman" panose="02020603050405020304"/>
                <a:sym typeface="+mn-ea"/>
              </a:rPr>
              <a:t>et</a:t>
            </a:r>
            <a:r>
              <a:rPr sz="2000" spc="210" dirty="0">
                <a:latin typeface="+mj-lt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+mj-lt"/>
                <a:cs typeface="Times New Roman" panose="02020603050405020304"/>
                <a:sym typeface="+mn-ea"/>
              </a:rPr>
              <a:t>al methods </a:t>
            </a:r>
            <a:r>
              <a:rPr sz="2000" spc="-5" dirty="0">
                <a:latin typeface="+mj-lt"/>
                <a:cs typeface="Times New Roman" panose="02020603050405020304"/>
                <a:sym typeface="+mn-ea"/>
              </a:rPr>
              <a:t>can </a:t>
            </a:r>
            <a:r>
              <a:rPr sz="2000" spc="5" dirty="0">
                <a:latin typeface="+mj-lt"/>
                <a:cs typeface="Times New Roman" panose="02020603050405020304"/>
                <a:sym typeface="+mn-ea"/>
              </a:rPr>
              <a:t>be </a:t>
            </a:r>
            <a:r>
              <a:rPr sz="2000" spc="-5" dirty="0">
                <a:latin typeface="+mj-lt"/>
                <a:cs typeface="Times New Roman" panose="02020603050405020304"/>
                <a:sym typeface="+mn-ea"/>
              </a:rPr>
              <a:t>used. </a:t>
            </a:r>
            <a:r>
              <a:rPr sz="2000" spc="-10" dirty="0">
                <a:latin typeface="+mj-lt"/>
                <a:cs typeface="Times New Roman" panose="02020603050405020304"/>
                <a:sym typeface="+mn-ea"/>
              </a:rPr>
              <a:t>In </a:t>
            </a:r>
            <a:r>
              <a:rPr sz="2000" spc="-5" dirty="0">
                <a:latin typeface="+mj-lt"/>
                <a:cs typeface="Times New Roman" panose="02020603050405020304"/>
                <a:sym typeface="+mn-ea"/>
              </a:rPr>
              <a:t>subsequent studies, </a:t>
            </a:r>
            <a:r>
              <a:rPr sz="2000" dirty="0">
                <a:latin typeface="+mj-lt"/>
                <a:cs typeface="Times New Roman" panose="02020603050405020304"/>
                <a:sym typeface="+mn-ea"/>
              </a:rPr>
              <a:t>the </a:t>
            </a:r>
            <a:r>
              <a:rPr sz="2000" spc="-5" dirty="0">
                <a:latin typeface="+mj-lt"/>
                <a:cs typeface="Times New Roman" panose="02020603050405020304"/>
                <a:sym typeface="+mn-ea"/>
              </a:rPr>
              <a:t>classification performance </a:t>
            </a:r>
            <a:r>
              <a:rPr sz="2000" dirty="0">
                <a:latin typeface="+mj-lt"/>
                <a:cs typeface="Times New Roman" panose="02020603050405020304"/>
                <a:sym typeface="+mn-ea"/>
              </a:rPr>
              <a:t>of </a:t>
            </a:r>
            <a:r>
              <a:rPr sz="2000" spc="-5" dirty="0">
                <a:latin typeface="+mj-lt"/>
                <a:cs typeface="Times New Roman" panose="02020603050405020304"/>
                <a:sym typeface="+mn-ea"/>
              </a:rPr>
              <a:t>different </a:t>
            </a:r>
            <a:r>
              <a:rPr sz="2000" dirty="0">
                <a:latin typeface="+mj-lt"/>
                <a:cs typeface="Times New Roman" panose="02020603050405020304"/>
                <a:sym typeface="+mn-ea"/>
              </a:rPr>
              <a:t>CNN  models </a:t>
            </a:r>
            <a:r>
              <a:rPr sz="2000" spc="-5" dirty="0">
                <a:latin typeface="+mj-lt"/>
                <a:cs typeface="Times New Roman" panose="02020603050405020304"/>
                <a:sym typeface="+mn-ea"/>
              </a:rPr>
              <a:t>can </a:t>
            </a:r>
            <a:r>
              <a:rPr sz="2000" dirty="0">
                <a:latin typeface="+mj-lt"/>
                <a:cs typeface="Times New Roman" panose="02020603050405020304"/>
                <a:sym typeface="+mn-ea"/>
              </a:rPr>
              <a:t>be </a:t>
            </a:r>
            <a:r>
              <a:rPr sz="2000" spc="-5" dirty="0">
                <a:latin typeface="+mj-lt"/>
                <a:cs typeface="Times New Roman" panose="02020603050405020304"/>
                <a:sym typeface="+mn-ea"/>
              </a:rPr>
              <a:t>tested </a:t>
            </a:r>
            <a:r>
              <a:rPr sz="2000" dirty="0">
                <a:latin typeface="+mj-lt"/>
                <a:cs typeface="Times New Roman" panose="02020603050405020304"/>
                <a:sym typeface="+mn-ea"/>
              </a:rPr>
              <a:t>by </a:t>
            </a:r>
            <a:r>
              <a:rPr sz="2000" spc="-5" dirty="0">
                <a:latin typeface="+mj-lt"/>
                <a:cs typeface="Times New Roman" panose="02020603050405020304"/>
                <a:sym typeface="+mn-ea"/>
              </a:rPr>
              <a:t>increasing </a:t>
            </a:r>
            <a:r>
              <a:rPr sz="2000" dirty="0">
                <a:latin typeface="+mj-lt"/>
                <a:cs typeface="Times New Roman" panose="02020603050405020304"/>
                <a:sym typeface="+mn-ea"/>
              </a:rPr>
              <a:t>the number of </a:t>
            </a:r>
            <a:r>
              <a:rPr sz="2000" spc="-5" dirty="0">
                <a:latin typeface="+mj-lt"/>
                <a:cs typeface="Times New Roman" panose="02020603050405020304"/>
                <a:sym typeface="+mn-ea"/>
              </a:rPr>
              <a:t>images </a:t>
            </a:r>
            <a:r>
              <a:rPr sz="2000" dirty="0">
                <a:latin typeface="+mj-lt"/>
                <a:cs typeface="Times New Roman" panose="02020603050405020304"/>
                <a:sym typeface="+mn-ea"/>
              </a:rPr>
              <a:t>in the </a:t>
            </a:r>
            <a:r>
              <a:rPr sz="2000" spc="-5" dirty="0">
                <a:latin typeface="+mj-lt"/>
                <a:cs typeface="Times New Roman" panose="02020603050405020304"/>
                <a:sym typeface="+mn-ea"/>
              </a:rPr>
              <a:t>dataset.</a:t>
            </a:r>
            <a:endParaRPr lang="en-US" sz="20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64220" y="304800"/>
            <a:ext cx="6674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Concluding Remarks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0415" y="830317"/>
            <a:ext cx="109412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As we know the world is facing testing times in the face of global Covid-19 Pandemic, we must unite to bring feasible and rapid solutions to control the outbreak.</a:t>
            </a:r>
            <a:endParaRPr lang="en-US" sz="2000" dirty="0" smtClean="0"/>
          </a:p>
          <a:p>
            <a:r>
              <a:rPr lang="en-US" sz="2000" dirty="0" smtClean="0"/>
              <a:t>As per WHO guidelines and ICMR(Indian Council of Medical Research) for detecting potential Covid-19 Patients, their symptoms are taken note of, their the Swab Samples are taken and also their travel history is taken note of.</a:t>
            </a:r>
            <a:endParaRPr lang="en-US" sz="2000" dirty="0" smtClean="0"/>
          </a:p>
          <a:p>
            <a:r>
              <a:rPr lang="en-US" sz="2000" dirty="0" smtClean="0"/>
              <a:t>Since the testing of the Swab samples takes considerable amount of time, the need of the hour is rapid testing strategies.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46840" y="5255173"/>
            <a:ext cx="106259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Although the primary means of confirming the covid-19 case will be the test of Swab Sample ,in order to assist the doctor and staff to scale and look for rapid testing, these X-ray image samples can help to  some extent in detecting Covid-19 potential case .</a:t>
            </a:r>
            <a:endParaRPr lang="en-US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26035"/>
            <a:ext cx="11972290" cy="678561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2" name="Image10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9045" y="334010"/>
            <a:ext cx="6911975" cy="63449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ext Box 2"/>
          <p:cNvSpPr txBox="1"/>
          <p:nvPr/>
        </p:nvSpPr>
        <p:spPr>
          <a:xfrm>
            <a:off x="278130" y="-226695"/>
            <a:ext cx="10988040" cy="1416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3200" b="1" i="1">
              <a:solidFill>
                <a:srgbClr val="FF0000"/>
              </a:solidFill>
              <a:sym typeface="+mn-ea"/>
            </a:endParaRPr>
          </a:p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lang="en-IN" altLang="en-US" sz="2400" b="1" i="1">
                <a:solidFill>
                  <a:srgbClr val="7030A0"/>
                </a:solidFill>
                <a:sym typeface="+mn-ea"/>
              </a:rPr>
              <a:t>     Title: </a:t>
            </a:r>
            <a:r>
              <a:rPr lang="en-IN" altLang="en-US" sz="2400" i="1">
                <a:solidFill>
                  <a:schemeClr val="accent1">
                    <a:lumMod val="50000"/>
                  </a:schemeClr>
                </a:solidFill>
                <a:latin typeface="Algerian" panose="04020705040A02060702" charset="0"/>
                <a:cs typeface="Algerian" panose="04020705040A02060702" charset="0"/>
                <a:sym typeface="+mn-ea"/>
              </a:rPr>
              <a:t>Diagnosing COVID-19 using AI-based medical image analyses</a:t>
            </a:r>
            <a:r>
              <a:rPr lang="en-IN" altLang="en-US" sz="2400" b="1" i="1">
                <a:solidFill>
                  <a:schemeClr val="accent1">
                    <a:lumMod val="50000"/>
                  </a:schemeClr>
                </a:solidFill>
                <a:latin typeface="Algerian" panose="04020705040A02060702" charset="0"/>
                <a:cs typeface="Algerian" panose="04020705040A02060702" charset="0"/>
                <a:sym typeface="+mn-ea"/>
              </a:rPr>
              <a:t> </a:t>
            </a:r>
            <a:endParaRPr lang="en-US" sz="2400" b="1" i="1">
              <a:solidFill>
                <a:schemeClr val="accent1">
                  <a:lumMod val="50000"/>
                </a:schemeClr>
              </a:solidFill>
              <a:latin typeface="Algerian" panose="04020705040A02060702" charset="0"/>
              <a:cs typeface="Algerian" panose="04020705040A02060702" charset="0"/>
            </a:endParaRPr>
          </a:p>
          <a:p>
            <a:endParaRPr lang="en-US" sz="2400" b="1" i="1">
              <a:solidFill>
                <a:schemeClr val="accent1">
                  <a:lumMod val="50000"/>
                </a:schemeClr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2097153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91180" y="2135505"/>
            <a:ext cx="6080760" cy="3988435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4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0" grpId="0"/>
      <p:bldP spid="104859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>
          <a:xfrm>
            <a:off x="3741420" y="427355"/>
            <a:ext cx="3957955" cy="582930"/>
          </a:xfrm>
        </p:spPr>
        <p:txBody>
          <a:bodyPr/>
          <a:lstStyle/>
          <a:p>
            <a:r>
              <a:rPr lang="en-IN" altLang="en-US" i="1">
                <a:solidFill>
                  <a:srgbClr val="FF0000"/>
                </a:solidFill>
              </a:rPr>
              <a:t>  </a:t>
            </a:r>
            <a:r>
              <a:rPr lang="en-IN" altLang="en-US" sz="4400" b="1">
                <a:solidFill>
                  <a:srgbClr val="FF000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lang="en-US" sz="5400" b="1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Britannic Bold" panose="020B0903060703020204" charset="0"/>
                <a:cs typeface="Britannic Bold" panose="020B0903060703020204" charset="0"/>
              </a:rPr>
              <a:t>Abstract</a:t>
            </a:r>
            <a:endParaRPr lang="en-US" sz="5400" b="1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>
          <a:xfrm>
            <a:off x="241935" y="1557655"/>
            <a:ext cx="11739245" cy="560832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25"/>
              </a:spcBef>
              <a:buNone/>
            </a:pPr>
            <a:r>
              <a:rPr sz="3600" dirty="0">
                <a:latin typeface="Times New Roman" panose="02020603050405020304"/>
                <a:cs typeface="Times New Roman" panose="02020603050405020304"/>
                <a:sym typeface="+mn-ea"/>
              </a:rPr>
              <a:t>T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he</a:t>
            </a:r>
            <a:r>
              <a:rPr sz="2000" spc="1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2019</a:t>
            </a:r>
            <a:r>
              <a:rPr sz="2000" spc="1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novel</a:t>
            </a:r>
            <a:r>
              <a:rPr sz="2000" spc="1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coronavirus</a:t>
            </a:r>
            <a:r>
              <a:rPr sz="2000" spc="1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(COVID-19),</a:t>
            </a:r>
            <a:r>
              <a:rPr sz="2000" spc="10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with</a:t>
            </a:r>
            <a:r>
              <a:rPr sz="2000" spc="1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a</a:t>
            </a:r>
            <a:r>
              <a:rPr sz="2000" spc="114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starting</a:t>
            </a:r>
            <a:r>
              <a:rPr sz="2000" spc="10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point</a:t>
            </a:r>
            <a:r>
              <a:rPr sz="2000" spc="114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in</a:t>
            </a:r>
            <a:r>
              <a:rPr sz="2000" spc="1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China,</a:t>
            </a:r>
            <a:r>
              <a:rPr sz="2000" spc="9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has</a:t>
            </a:r>
            <a:r>
              <a:rPr sz="2000" spc="1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spread</a:t>
            </a:r>
            <a:r>
              <a:rPr sz="2000" spc="1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rapidly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0" marR="5080" indent="0" algn="just">
              <a:lnSpc>
                <a:spcPct val="144000"/>
              </a:lnSpc>
              <a:spcBef>
                <a:spcPts val="10"/>
              </a:spcBef>
              <a:buNone/>
            </a:pP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among people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living in other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countries, and is approaching approximately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305,275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cases  worldwide according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to the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statistics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of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European Centre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for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Disease Prevention and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Control. 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There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are a limited number of COVID-19 test kits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available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in hospitals due to the increasing 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cases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daily.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Therefore,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it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is necessary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to implement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an automatic detection </a:t>
            </a:r>
            <a:r>
              <a:rPr sz="2000" spc="5" dirty="0">
                <a:latin typeface="Times New Roman" panose="02020603050405020304"/>
                <a:cs typeface="Times New Roman" panose="02020603050405020304"/>
                <a:sym typeface="+mn-ea"/>
              </a:rPr>
              <a:t>system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as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a quick 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alternative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diagnosis option to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prevent COVID-19 spreading among people. </a:t>
            </a:r>
            <a:r>
              <a:rPr sz="2000" spc="-10" dirty="0">
                <a:latin typeface="Times New Roman" panose="02020603050405020304"/>
                <a:cs typeface="Times New Roman" panose="02020603050405020304"/>
                <a:sym typeface="+mn-ea"/>
              </a:rPr>
              <a:t>In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this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study,</a:t>
            </a:r>
            <a:r>
              <a:rPr sz="2000" spc="-1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three 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different convolutional neural network based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models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(ResNet50, InceptionV3 and Inception-  ResNetV2)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have been proposed for the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detection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of coronavirus pneumonia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infected patient 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using</a:t>
            </a:r>
            <a:r>
              <a:rPr sz="20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chest</a:t>
            </a:r>
            <a:r>
              <a:rPr sz="20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X-ray</a:t>
            </a:r>
            <a:r>
              <a:rPr sz="2000" spc="-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radiographs.</a:t>
            </a:r>
            <a:r>
              <a:rPr sz="2000"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ROC</a:t>
            </a:r>
            <a:r>
              <a:rPr sz="2000"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analyses</a:t>
            </a:r>
            <a:r>
              <a:rPr sz="2000"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000" spc="-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confusion</a:t>
            </a:r>
            <a:r>
              <a:rPr sz="20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matrices</a:t>
            </a:r>
            <a:r>
              <a:rPr sz="2000"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by</a:t>
            </a:r>
            <a:r>
              <a:rPr sz="20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these</a:t>
            </a:r>
            <a:r>
              <a:rPr sz="20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three</a:t>
            </a:r>
            <a:r>
              <a:rPr sz="2000"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models</a:t>
            </a:r>
            <a:r>
              <a:rPr sz="2000"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are  given</a:t>
            </a:r>
            <a:r>
              <a:rPr sz="2000"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000"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analyzed</a:t>
            </a:r>
            <a:r>
              <a:rPr sz="2000"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using</a:t>
            </a:r>
            <a:r>
              <a:rPr sz="2000"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5-fold</a:t>
            </a:r>
            <a:r>
              <a:rPr sz="2000"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cross</a:t>
            </a:r>
            <a:r>
              <a:rPr sz="2000"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validation.</a:t>
            </a:r>
            <a:r>
              <a:rPr sz="2000"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Considering</a:t>
            </a:r>
            <a:r>
              <a:rPr sz="2000"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2000"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z="2000"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results</a:t>
            </a:r>
            <a:r>
              <a:rPr sz="2000"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obtained, 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it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is seen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that the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pre-trained ResNet50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model provides the highest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classification performance 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with</a:t>
            </a:r>
            <a:r>
              <a:rPr sz="2000" spc="-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98%</a:t>
            </a:r>
            <a:r>
              <a:rPr sz="2000" spc="-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accuracy</a:t>
            </a:r>
            <a:r>
              <a:rPr sz="2000"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among</a:t>
            </a:r>
            <a:r>
              <a:rPr sz="2000"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other</a:t>
            </a:r>
            <a:r>
              <a:rPr sz="2000" spc="-6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two</a:t>
            </a:r>
            <a:r>
              <a:rPr sz="2000"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proposed</a:t>
            </a:r>
            <a:r>
              <a:rPr sz="2000"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models</a:t>
            </a:r>
            <a:r>
              <a:rPr sz="2000"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(97%</a:t>
            </a:r>
            <a:r>
              <a:rPr sz="2000"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accuracy</a:t>
            </a:r>
            <a:r>
              <a:rPr sz="2000" spc="-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for</a:t>
            </a:r>
            <a:r>
              <a:rPr sz="2000"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InceptionV3</a:t>
            </a:r>
            <a:r>
              <a:rPr sz="2000" spc="-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000"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87% 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accuracy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for</a:t>
            </a:r>
            <a:r>
              <a:rPr sz="2000" spc="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Inception-ResNetV2).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altLang="en-US" sz="2000"/>
          </a:p>
          <a:p>
            <a:pPr marL="0" indent="0">
              <a:lnSpc>
                <a:spcPct val="90000"/>
              </a:lnSpc>
              <a:buNone/>
            </a:pPr>
            <a:endParaRPr lang="en-IN" altLang="en-US" sz="2000">
              <a:latin typeface="+mj-lt"/>
              <a:ea typeface="Microsoft JhengHei UI" panose="020B0604030504040204" charset="-120"/>
              <a:cs typeface="+mj-lt"/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4858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6" grpId="0"/>
      <p:bldP spid="1048586" grpId="1"/>
      <p:bldP spid="1048587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>
          <a:xfrm>
            <a:off x="4129405" y="299720"/>
            <a:ext cx="3633470" cy="582930"/>
          </a:xfrm>
        </p:spPr>
        <p:txBody>
          <a:bodyPr/>
          <a:lstStyle/>
          <a:p>
            <a:r>
              <a:rPr lang="en-IN" altLang="en-US" sz="4800" b="1">
                <a:ln>
                  <a:noFill/>
                </a:ln>
                <a:solidFill>
                  <a:srgbClr val="FF0000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latin typeface="Britannic Bold" panose="020B0903060703020204" charset="0"/>
                <a:cs typeface="Britannic Bold" panose="020B0903060703020204" charset="0"/>
              </a:rPr>
              <a:t>Introduction</a:t>
            </a:r>
            <a:endParaRPr lang="en-IN" altLang="en-US" sz="4800" b="1">
              <a:ln>
                <a:noFill/>
              </a:ln>
              <a:solidFill>
                <a:srgbClr val="FF0000"/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>
          <a:xfrm>
            <a:off x="296545" y="1545590"/>
            <a:ext cx="11298555" cy="49530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he</a:t>
            </a:r>
            <a:r>
              <a:rPr sz="2400"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2019</a:t>
            </a:r>
            <a:r>
              <a:rPr sz="2400"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novel</a:t>
            </a:r>
            <a:r>
              <a:rPr sz="2400"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coronavirus</a:t>
            </a:r>
            <a:r>
              <a:rPr sz="2400"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(COVID-19)</a:t>
            </a:r>
            <a:r>
              <a:rPr sz="2400"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pandemic</a:t>
            </a:r>
            <a:r>
              <a:rPr sz="2400"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appeared</a:t>
            </a:r>
            <a:r>
              <a:rPr sz="2400"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in</a:t>
            </a:r>
            <a:r>
              <a:rPr sz="2400"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Wuhan,</a:t>
            </a:r>
            <a:r>
              <a:rPr sz="2400"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China</a:t>
            </a:r>
            <a:r>
              <a:rPr sz="2400"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in</a:t>
            </a:r>
            <a:r>
              <a:rPr sz="2400"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December 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2019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and has become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a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serious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public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health problem worldwide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. The virus that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caused  COVID-19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pandemic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disease was called as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severe acute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respiratory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syndrome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coronavirus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2, 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also named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SARS-CoV-2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. Coronaviruses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(CoV) are a large family of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viruses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that cause 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diseases</a:t>
            </a:r>
            <a:r>
              <a:rPr sz="24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resulting</a:t>
            </a:r>
            <a:r>
              <a:rPr sz="24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from</a:t>
            </a:r>
            <a:r>
              <a:rPr sz="2400"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colds</a:t>
            </a:r>
            <a:r>
              <a:rPr sz="24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such</a:t>
            </a:r>
            <a:r>
              <a:rPr sz="24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as</a:t>
            </a:r>
            <a:r>
              <a:rPr sz="24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24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Middle</a:t>
            </a:r>
            <a:r>
              <a:rPr sz="24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East</a:t>
            </a:r>
            <a:r>
              <a:rPr sz="24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Respiratory</a:t>
            </a:r>
            <a:r>
              <a:rPr sz="24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Syndrome</a:t>
            </a:r>
            <a:r>
              <a:rPr sz="24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(MERS-CoV)</a:t>
            </a:r>
            <a:r>
              <a:rPr sz="24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and 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Severe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Acute Respiratory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Syndrome (SARS-CoV). Coronavirus disease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(COVID-19)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is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a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new  species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that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was discovered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in 2019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and has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not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been previously identified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in humans. 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Coronaviruses</a:t>
            </a:r>
            <a:r>
              <a:rPr sz="2400"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are</a:t>
            </a:r>
            <a:r>
              <a:rPr sz="2400"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zoonotic</a:t>
            </a:r>
            <a:r>
              <a:rPr sz="2400"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due</a:t>
            </a:r>
            <a:r>
              <a:rPr sz="2400"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to</a:t>
            </a:r>
            <a:r>
              <a:rPr sz="2400"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contamination</a:t>
            </a:r>
            <a:r>
              <a:rPr sz="24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from</a:t>
            </a:r>
            <a:r>
              <a:rPr sz="2400"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animals</a:t>
            </a:r>
            <a:r>
              <a:rPr sz="24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to</a:t>
            </a:r>
            <a:r>
              <a:rPr sz="2400"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humans</a:t>
            </a:r>
            <a:r>
              <a:rPr sz="24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.</a:t>
            </a:r>
            <a:r>
              <a:rPr sz="2400"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There</a:t>
            </a:r>
            <a:r>
              <a:rPr sz="2400"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are</a:t>
            </a:r>
            <a:r>
              <a:rPr sz="2400"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studies 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that</a:t>
            </a:r>
            <a:r>
              <a:rPr sz="2400"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2400"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SARS-CoV</a:t>
            </a:r>
            <a:r>
              <a:rPr sz="2400" spc="-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virus</a:t>
            </a:r>
            <a:r>
              <a:rPr sz="2400"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is</a:t>
            </a:r>
            <a:r>
              <a:rPr sz="2400"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contaminated</a:t>
            </a:r>
            <a:r>
              <a:rPr sz="2400"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from</a:t>
            </a:r>
            <a:r>
              <a:rPr sz="24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musk</a:t>
            </a:r>
            <a:r>
              <a:rPr sz="2400"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cats</a:t>
            </a:r>
            <a:r>
              <a:rPr sz="2400"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to</a:t>
            </a:r>
            <a:r>
              <a:rPr sz="2400"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humans,</a:t>
            </a:r>
            <a:r>
              <a:rPr sz="2400"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400"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2400"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MERS-CoV</a:t>
            </a:r>
            <a:r>
              <a:rPr sz="2400"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virus 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is contaminated from dromedary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to humans .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COVID-19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virus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is presumed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to be 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contaminated from bats </a:t>
            </a:r>
            <a:r>
              <a:rPr sz="2400" spc="5" dirty="0">
                <a:latin typeface="Times New Roman" panose="02020603050405020304"/>
                <a:cs typeface="Times New Roman" panose="02020603050405020304"/>
                <a:sym typeface="+mn-ea"/>
              </a:rPr>
              <a:t>to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humans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. Respiratory transmission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of the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disease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from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person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to 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person caused rapid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spread of the</a:t>
            </a:r>
            <a:r>
              <a:rPr sz="2400" spc="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epidemic.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48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48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9" grpId="0" build="p"/>
      <p:bldP spid="1048589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>
          <a:xfrm>
            <a:off x="2014855" y="626745"/>
            <a:ext cx="7752715" cy="528955"/>
          </a:xfrm>
        </p:spPr>
        <p:txBody>
          <a:bodyPr/>
          <a:lstStyle/>
          <a:p>
            <a:pPr algn="ctr"/>
            <a:r>
              <a:rPr lang="en-IN" altLang="en-US" sz="4800" b="1">
                <a:ln>
                  <a:noFill/>
                </a:ln>
                <a:solidFill>
                  <a:srgbClr val="FF0000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latin typeface="Britannic Bold" panose="020B0903060703020204" charset="0"/>
                <a:cs typeface="Britannic Bold" panose="020B0903060703020204" charset="0"/>
                <a:sym typeface="+mn-ea"/>
              </a:rPr>
              <a:t>Introduction contd.</a:t>
            </a:r>
            <a:br>
              <a:rPr lang="en-IN" altLang="en-US" b="1">
                <a:ln>
                  <a:noFill/>
                </a:ln>
                <a:solidFill>
                  <a:srgbClr val="FF0000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latin typeface="Britannic Bold" panose="020B0903060703020204" charset="0"/>
                <a:cs typeface="Britannic Bold" panose="020B0903060703020204" charset="0"/>
              </a:rPr>
            </a:br>
            <a:endParaRPr lang="en-IN" altLang="en-US" b="1" i="1">
              <a:ln>
                <a:noFill/>
              </a:ln>
              <a:solidFill>
                <a:srgbClr val="FF0000"/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>
          <a:xfrm>
            <a:off x="266065" y="1483995"/>
            <a:ext cx="11485245" cy="4970780"/>
          </a:xfrm>
        </p:spPr>
        <p:txBody>
          <a:bodyPr/>
          <a:lstStyle/>
          <a:p>
            <a:pPr marL="12700" marR="6985" indent="0" algn="just">
              <a:lnSpc>
                <a:spcPct val="144000"/>
              </a:lnSpc>
              <a:spcBef>
                <a:spcPts val="595"/>
              </a:spcBef>
              <a:buNone/>
            </a:pPr>
            <a:r>
              <a:rPr lang="en-IN" sz="24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W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hile</a:t>
            </a:r>
            <a:r>
              <a:rPr sz="1800" spc="-6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COVID-19</a:t>
            </a:r>
            <a:r>
              <a:rPr sz="1800"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causes</a:t>
            </a:r>
            <a:r>
              <a:rPr sz="1800"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milder</a:t>
            </a:r>
            <a:r>
              <a:rPr sz="1800" spc="-7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symptoms</a:t>
            </a:r>
            <a:r>
              <a:rPr sz="1800"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in</a:t>
            </a:r>
            <a:r>
              <a:rPr sz="1800" spc="-6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about</a:t>
            </a:r>
            <a:r>
              <a:rPr sz="1800"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82</a:t>
            </a:r>
            <a:r>
              <a:rPr sz="1800" spc="-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percent</a:t>
            </a:r>
            <a:r>
              <a:rPr sz="1800"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of</a:t>
            </a:r>
            <a:r>
              <a:rPr sz="1800" spc="-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cases,</a:t>
            </a:r>
            <a:r>
              <a:rPr sz="1800"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1800" spc="-6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others</a:t>
            </a:r>
            <a:r>
              <a:rPr sz="1800"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are</a:t>
            </a:r>
            <a:r>
              <a:rPr sz="1800" spc="-6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severe  or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critical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.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Coronavirus cases total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number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is approximately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335,403 and 14,611 of them  died</a:t>
            </a:r>
            <a:r>
              <a:rPr sz="1800"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18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97,636</a:t>
            </a:r>
            <a:r>
              <a:rPr sz="18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were</a:t>
            </a:r>
            <a:r>
              <a:rPr sz="18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recovered.</a:t>
            </a:r>
            <a:r>
              <a:rPr sz="1800"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Currently</a:t>
            </a:r>
            <a:r>
              <a:rPr sz="18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infected</a:t>
            </a:r>
            <a:r>
              <a:rPr sz="1800"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patients’</a:t>
            </a:r>
            <a:r>
              <a:rPr sz="18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number</a:t>
            </a:r>
            <a:r>
              <a:rPr sz="1800"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is</a:t>
            </a:r>
            <a:r>
              <a:rPr sz="1800" spc="-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223,156.</a:t>
            </a:r>
            <a:r>
              <a:rPr sz="18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While</a:t>
            </a:r>
            <a:r>
              <a:rPr sz="1800"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95%</a:t>
            </a:r>
            <a:r>
              <a:rPr sz="18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of  the number of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infected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patients survive the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disease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slightly, 5% the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rest has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a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serious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or</a:t>
            </a:r>
            <a:r>
              <a:rPr sz="1800" spc="-17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critical  condition 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 marR="8255" indent="0" algn="just">
              <a:lnSpc>
                <a:spcPct val="144000"/>
              </a:lnSpc>
              <a:spcBef>
                <a:spcPts val="605"/>
              </a:spcBef>
              <a:buNone/>
            </a:pP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Signs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of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infection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include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respiratory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symptoms,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fever, cough and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dyspnea.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In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more serious 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cases,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the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infection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can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cause pneumonia,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severe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acute respiratory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syndrome,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septic shock,  multi-organ failure, and death .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It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has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been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determined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that men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are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more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infected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than 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women and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that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there is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no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death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in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children between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the ages of </a:t>
            </a:r>
            <a:r>
              <a:rPr sz="1800" spc="5" dirty="0">
                <a:latin typeface="Times New Roman" panose="02020603050405020304"/>
                <a:cs typeface="Times New Roman" panose="02020603050405020304"/>
                <a:sym typeface="+mn-ea"/>
              </a:rPr>
              <a:t>0-9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. Respiratory rates </a:t>
            </a:r>
            <a:r>
              <a:rPr sz="1800" spc="5" dirty="0">
                <a:latin typeface="Times New Roman" panose="02020603050405020304"/>
                <a:cs typeface="Times New Roman" panose="02020603050405020304"/>
                <a:sym typeface="+mn-ea"/>
              </a:rPr>
              <a:t>of </a:t>
            </a:r>
            <a:r>
              <a:rPr sz="1800" spc="3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cases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with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COVID-19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pneumonia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have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been shown to be faster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compared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to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healthy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people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 marR="6350" indent="179705" algn="just">
              <a:lnSpc>
                <a:spcPct val="144000"/>
              </a:lnSpc>
              <a:spcBef>
                <a:spcPts val="10"/>
              </a:spcBef>
            </a:pP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Even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in many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developed countries,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the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health system has come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to the point of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collapse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due  to the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increasing demand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for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intensive care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units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simultaneously. Intensive care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units are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filled 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with patients who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get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worse with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COVID-19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pneumonia. The distribution of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COVID-19 cases  seen worldwide between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the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days </a:t>
            </a:r>
            <a:r>
              <a:rPr sz="1800" spc="5" dirty="0">
                <a:latin typeface="Times New Roman" panose="02020603050405020304"/>
                <a:cs typeface="Times New Roman" panose="02020603050405020304"/>
                <a:sym typeface="+mn-ea"/>
              </a:rPr>
              <a:t>of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February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16th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and March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21st, 2020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is shown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in  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Figure</a:t>
            </a:r>
            <a:r>
              <a:rPr sz="1800" spc="-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1.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48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48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485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85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0485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485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485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485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0485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485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2" grpId="0" build="p"/>
      <p:bldP spid="1048592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5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2083435"/>
          </a:xfrm>
        </p:spPr>
        <p:txBody>
          <a:bodyPr/>
          <a:lstStyle/>
          <a:p>
            <a:r>
              <a:rPr lang="en-IN" altLang="en-US"/>
              <a:t>                 </a:t>
            </a:r>
            <a:endParaRPr lang="en-IN" altLang="en-US"/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>
              <a:solidFill>
                <a:srgbClr val="C00000"/>
              </a:solidFill>
              <a:latin typeface="Nirmala UI" panose="020B0502040204020203" charset="0"/>
              <a:cs typeface="Nirmala UI" panose="020B0502040204020203" charset="0"/>
            </a:endParaRPr>
          </a:p>
        </p:txBody>
      </p:sp>
      <p:sp>
        <p:nvSpPr>
          <p:cNvPr id="1048598" name="Text Box 3"/>
          <p:cNvSpPr txBox="1"/>
          <p:nvPr/>
        </p:nvSpPr>
        <p:spPr>
          <a:xfrm>
            <a:off x="483870" y="1849755"/>
            <a:ext cx="11834495" cy="4728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830" algn="just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Figure </a:t>
            </a:r>
            <a:r>
              <a:rPr sz="1600" b="1" dirty="0">
                <a:latin typeface="Times New Roman" panose="02020603050405020304"/>
                <a:cs typeface="Times New Roman" panose="02020603050405020304"/>
                <a:sym typeface="+mn-ea"/>
              </a:rPr>
              <a:t>1.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Distribution of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COVID-19 cases worldwide (16th February-21st March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2020)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 marR="6350" indent="179705" algn="just">
              <a:lnSpc>
                <a:spcPct val="144000"/>
              </a:lnSpc>
              <a:spcBef>
                <a:spcPts val="510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According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to the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latest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guidelines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published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by the Chinese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government,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the diagnosis of 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COVID-19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should be confirmed by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gene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sequencing for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respiratory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or blood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samples as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a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key  indicator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for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reverse transcription polymerase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chain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reaction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(RT-PCR) or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hospitalization. </a:t>
            </a:r>
            <a:r>
              <a:rPr sz="1600" spc="-10" dirty="0">
                <a:latin typeface="Times New Roman" panose="02020603050405020304"/>
                <a:cs typeface="Times New Roman" panose="02020603050405020304"/>
                <a:sym typeface="+mn-ea"/>
              </a:rPr>
              <a:t>In 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the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current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public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health emergency,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the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low sensitivity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of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RT-PCR means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that many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COVID- 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19</a:t>
            </a:r>
            <a:r>
              <a:rPr sz="1600"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patients</a:t>
            </a:r>
            <a:r>
              <a:rPr sz="1600"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will</a:t>
            </a:r>
            <a:r>
              <a:rPr sz="1600"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not</a:t>
            </a:r>
            <a:r>
              <a:rPr sz="1600"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be</a:t>
            </a:r>
            <a:r>
              <a:rPr sz="1600"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identified</a:t>
            </a:r>
            <a:r>
              <a:rPr sz="1600"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quickly</a:t>
            </a:r>
            <a:r>
              <a:rPr sz="1600"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1600"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may</a:t>
            </a:r>
            <a:r>
              <a:rPr sz="1600"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not</a:t>
            </a:r>
            <a:r>
              <a:rPr sz="1600"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receive</a:t>
            </a:r>
            <a:r>
              <a:rPr sz="1600"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appropriate</a:t>
            </a:r>
            <a:r>
              <a:rPr sz="1600" spc="-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treatment.</a:t>
            </a:r>
            <a:r>
              <a:rPr sz="1600"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  <a:sym typeface="+mn-ea"/>
              </a:rPr>
              <a:t>In</a:t>
            </a:r>
            <a:r>
              <a:rPr sz="1600"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addition, 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given</a:t>
            </a:r>
            <a:r>
              <a:rPr sz="1600" spc="-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1600" spc="-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highly</a:t>
            </a:r>
            <a:r>
              <a:rPr sz="1600" spc="-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infectious</a:t>
            </a:r>
            <a:r>
              <a:rPr sz="1600" spc="-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nature</a:t>
            </a:r>
            <a:r>
              <a:rPr sz="1600" spc="-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of</a:t>
            </a:r>
            <a:r>
              <a:rPr sz="16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1600" spc="-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virus,</a:t>
            </a:r>
            <a:r>
              <a:rPr sz="1600" spc="-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they</a:t>
            </a:r>
            <a:r>
              <a:rPr sz="1600" spc="-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run</a:t>
            </a:r>
            <a:r>
              <a:rPr sz="1600" spc="-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1600" spc="-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risk</a:t>
            </a:r>
            <a:r>
              <a:rPr sz="1600" spc="-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of</a:t>
            </a:r>
            <a:r>
              <a:rPr sz="16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infecting</a:t>
            </a:r>
            <a:r>
              <a:rPr sz="1600" spc="-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a</a:t>
            </a:r>
            <a:r>
              <a:rPr sz="1600" spc="-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larger</a:t>
            </a:r>
            <a:r>
              <a:rPr sz="16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population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 marR="5080" indent="448945" algn="just">
              <a:lnSpc>
                <a:spcPct val="144000"/>
              </a:lnSpc>
              <a:spcBef>
                <a:spcPts val="5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Instead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of the patients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waiting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to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get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positive virus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tests, diagnoses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now include 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everyone</a:t>
            </a:r>
            <a:r>
              <a:rPr sz="16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who</a:t>
            </a:r>
            <a:r>
              <a:rPr sz="1600"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reveals</a:t>
            </a:r>
            <a:r>
              <a:rPr sz="16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16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prominent</a:t>
            </a:r>
            <a:r>
              <a:rPr sz="1600"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pneumonia</a:t>
            </a:r>
            <a:r>
              <a:rPr sz="1600"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pattern</a:t>
            </a:r>
            <a:r>
              <a:rPr sz="1600"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of</a:t>
            </a:r>
            <a:r>
              <a:rPr sz="16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chest</a:t>
            </a:r>
            <a:r>
              <a:rPr sz="16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scan</a:t>
            </a:r>
            <a:r>
              <a:rPr sz="16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COVID-19.</a:t>
            </a:r>
            <a:r>
              <a:rPr sz="1600" spc="-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Through</a:t>
            </a:r>
            <a:r>
              <a:rPr sz="16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this 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method,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authorities will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be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able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to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isolate and treat patients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more quickly.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Even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if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death does 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not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occur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in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COVID-19,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some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patients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survive with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permanent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lung damage.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According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to the 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World Health Organization, COVID-19 also opens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holes in the lungs like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SARS, giving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them  a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"honeycomb-like appearance".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 marR="5080" indent="448945" algn="just">
              <a:lnSpc>
                <a:spcPct val="144000"/>
              </a:lnSpc>
              <a:spcBef>
                <a:spcPts val="610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Computed Tomography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(CT)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scan </a:t>
            </a:r>
            <a:r>
              <a:rPr sz="1600" spc="5" dirty="0">
                <a:latin typeface="Times New Roman" panose="02020603050405020304"/>
                <a:cs typeface="Times New Roman" panose="02020603050405020304"/>
                <a:sym typeface="+mn-ea"/>
              </a:rPr>
              <a:t>of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the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chest is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one of the methods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used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to diagnose 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pneumonia. Artificial Intelligence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(AI) based automated CT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image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analysis tools for the 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detection, quantification and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monitoring of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coronavirus and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to distinguish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patients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with 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coronavirus</a:t>
            </a:r>
            <a:r>
              <a:rPr sz="1600"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from</a:t>
            </a:r>
            <a:r>
              <a:rPr sz="1600" spc="-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disease-free</a:t>
            </a:r>
            <a:r>
              <a:rPr sz="1600" spc="-6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have</a:t>
            </a:r>
            <a:r>
              <a:rPr sz="1600" spc="-7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been</a:t>
            </a:r>
            <a:r>
              <a:rPr sz="1600"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developed</a:t>
            </a:r>
            <a:r>
              <a:rPr sz="1600" spc="-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.</a:t>
            </a:r>
            <a:r>
              <a:rPr sz="1600"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In</a:t>
            </a:r>
            <a:r>
              <a:rPr sz="1600" spc="-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a</a:t>
            </a:r>
            <a:r>
              <a:rPr sz="1600" spc="-6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study</a:t>
            </a:r>
            <a:r>
              <a:rPr sz="1600" spc="-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by</a:t>
            </a:r>
            <a:r>
              <a:rPr sz="1600"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Fei</a:t>
            </a:r>
            <a:r>
              <a:rPr sz="1600" spc="-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et</a:t>
            </a:r>
            <a:r>
              <a:rPr sz="1600" spc="-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al.,</a:t>
            </a:r>
            <a:r>
              <a:rPr sz="1600" spc="-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they</a:t>
            </a:r>
            <a:r>
              <a:rPr sz="1600" spc="-7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developed</a:t>
            </a:r>
            <a:endParaRPr lang="en-US" sz="1600"/>
          </a:p>
        </p:txBody>
      </p:sp>
      <p:sp>
        <p:nvSpPr>
          <p:cNvPr id="1048599" name="object 3"/>
          <p:cNvSpPr/>
          <p:nvPr/>
        </p:nvSpPr>
        <p:spPr>
          <a:xfrm>
            <a:off x="3105150" y="116840"/>
            <a:ext cx="5462905" cy="17322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485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7" grpId="1" build="p"/>
      <p:bldP spid="1048598" grpId="0"/>
      <p:bldP spid="104859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Content Placeholder 1"/>
          <p:cNvSpPr>
            <a:spLocks noGrp="1"/>
          </p:cNvSpPr>
          <p:nvPr>
            <p:ph idx="1"/>
          </p:nvPr>
        </p:nvSpPr>
        <p:spPr>
          <a:xfrm>
            <a:off x="609600" y="1174750"/>
            <a:ext cx="11617325" cy="5687695"/>
          </a:xfrm>
        </p:spPr>
        <p:txBody>
          <a:bodyPr/>
          <a:lstStyle/>
          <a:p>
            <a:pPr marL="0" marR="8255" indent="0" algn="just">
              <a:lnSpc>
                <a:spcPct val="144000"/>
              </a:lnSpc>
              <a:spcBef>
                <a:spcPts val="105"/>
              </a:spcBef>
              <a:buNone/>
            </a:pP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a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deep learning-based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system for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automatic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segmentation of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all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lung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and infection sites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using 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chest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CT .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Xiaowei et al. aimed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to establish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an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early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screening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model to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distinguish  COVID-19 pneumonia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and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Influenza-A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viral pneumonia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from healthy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cases using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pulmonary 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CT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images and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deep learning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techniques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. In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Shuai et al.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study,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based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on the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COVID-19  radiographic changes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from CT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images,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they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have developed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a deep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learning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method that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can  extract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the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graphical features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of COVID-19 to provide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clinical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diagnosis prior to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pathogenic 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testing and thus save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critical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time for the disease diagnosis</a:t>
            </a:r>
            <a:r>
              <a:rPr sz="20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 marR="5080" indent="0" algn="just">
              <a:lnSpc>
                <a:spcPct val="144000"/>
              </a:lnSpc>
              <a:spcBef>
                <a:spcPts val="610"/>
              </a:spcBef>
              <a:buNone/>
            </a:pP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MERS-CoV and SARS-CoV are expressed as cousins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of COVID-19.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There are  scientific publications using chest X-ray images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in the diagnosis of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MERS-CoV and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SARS-  CoV. </a:t>
            </a:r>
            <a:r>
              <a:rPr sz="2000" spc="-10" dirty="0">
                <a:latin typeface="Times New Roman" panose="02020603050405020304"/>
                <a:cs typeface="Times New Roman" panose="02020603050405020304"/>
                <a:sym typeface="+mn-ea"/>
              </a:rPr>
              <a:t>In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the study of Ahmet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Hamimi about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MERS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CoV showed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that there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are features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in the 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chest X-ray and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CT that are like the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manifestations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of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pneumonia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. </a:t>
            </a:r>
            <a:r>
              <a:rPr sz="2000" spc="-10" dirty="0">
                <a:latin typeface="Times New Roman" panose="02020603050405020304"/>
                <a:cs typeface="Times New Roman" panose="02020603050405020304"/>
                <a:sym typeface="+mn-ea"/>
              </a:rPr>
              <a:t>In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the study by 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Xuanyang</a:t>
            </a:r>
            <a:r>
              <a:rPr sz="20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et</a:t>
            </a:r>
            <a:r>
              <a:rPr sz="2000"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al.,</a:t>
            </a:r>
            <a:r>
              <a:rPr sz="2000" spc="-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r>
              <a:rPr sz="20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mining</a:t>
            </a:r>
            <a:r>
              <a:rPr sz="2000"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techniques</a:t>
            </a:r>
            <a:r>
              <a:rPr sz="20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were</a:t>
            </a:r>
            <a:r>
              <a:rPr sz="2000"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used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to</a:t>
            </a:r>
            <a:r>
              <a:rPr sz="2000"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distinguish</a:t>
            </a:r>
            <a:r>
              <a:rPr sz="2000"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SARS</a:t>
            </a:r>
            <a:r>
              <a:rPr sz="2000"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0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typical</a:t>
            </a:r>
            <a:r>
              <a:rPr sz="20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pneumonia  based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on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X-ray images</a:t>
            </a:r>
            <a:r>
              <a:rPr sz="2000" spc="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endParaRPr lang="en-US" sz="2000"/>
          </a:p>
        </p:txBody>
      </p:sp>
    </p:spTree>
  </p:cSld>
  <p:clrMapOvr>
    <a:masterClrMapping/>
  </p:clrMapOvr>
  <p:transition>
    <p:newsfla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Content Placeholder 4"/>
          <p:cNvSpPr>
            <a:spLocks noGrp="1"/>
          </p:cNvSpPr>
          <p:nvPr>
            <p:ph idx="4294967295"/>
          </p:nvPr>
        </p:nvSpPr>
        <p:spPr>
          <a:xfrm>
            <a:off x="548005" y="1184910"/>
            <a:ext cx="11333480" cy="5470525"/>
          </a:xfrm>
        </p:spPr>
        <p:txBody>
          <a:bodyPr/>
          <a:lstStyle/>
          <a:p>
            <a:pPr marL="12700" marR="6350" indent="0" algn="just">
              <a:lnSpc>
                <a:spcPct val="144000"/>
              </a:lnSpc>
              <a:spcBef>
                <a:spcPts val="605"/>
              </a:spcBef>
              <a:buNone/>
            </a:pP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X-ray machines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are used to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scan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the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affected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body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such as fractures,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bone dislocations,  lung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infections, pneumonia and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tumors. CT scanning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is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a kind of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advanced X-ray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machine</a:t>
            </a:r>
            <a:r>
              <a:rPr sz="1600" spc="-1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that 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examines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the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very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soft structure of the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active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body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part and clearer images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of the inner soft 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tissues and organs . Using X-ray is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a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faster,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easier,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cheaper and less harmful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method than  CT.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Failure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to promptly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recognize and treat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COVID-19 pneumonia may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lead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to increase in 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mortality.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 marR="5080" indent="0" algn="just">
              <a:lnSpc>
                <a:spcPct val="144000"/>
              </a:lnSpc>
              <a:spcBef>
                <a:spcPts val="5"/>
              </a:spcBef>
              <a:buNone/>
            </a:pPr>
            <a:r>
              <a:rPr sz="1600" spc="-10" dirty="0">
                <a:latin typeface="Times New Roman" panose="02020603050405020304"/>
                <a:cs typeface="Times New Roman" panose="02020603050405020304"/>
                <a:sym typeface="+mn-ea"/>
              </a:rPr>
              <a:t>In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this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study, we have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proposed an automatic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prediction of COVID-19 using a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deep  convolution</a:t>
            </a:r>
            <a:r>
              <a:rPr sz="16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neural</a:t>
            </a:r>
            <a:r>
              <a:rPr sz="1600"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network</a:t>
            </a:r>
            <a:r>
              <a:rPr sz="1600"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based</a:t>
            </a:r>
            <a:r>
              <a:rPr sz="1600" spc="-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pre-trained</a:t>
            </a:r>
            <a:r>
              <a:rPr sz="16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transfer</a:t>
            </a:r>
            <a:r>
              <a:rPr sz="1600"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models</a:t>
            </a:r>
            <a:r>
              <a:rPr sz="1600" spc="-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16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Chest</a:t>
            </a:r>
            <a:r>
              <a:rPr sz="1600"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X-ray</a:t>
            </a:r>
            <a:r>
              <a:rPr sz="1600"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images.</a:t>
            </a:r>
            <a:r>
              <a:rPr sz="1600" spc="-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For</a:t>
            </a:r>
            <a:r>
              <a:rPr sz="16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this  purpose,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we have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used ResNet50, InceptionV3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and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Inception-ResNetV2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pre-trained models to  obtain a higher prediction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accuracy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for small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X-ray dataset.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The novelty of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this paper is  summarized as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follows: </a:t>
            </a:r>
            <a:r>
              <a:rPr sz="1600" b="1" dirty="0">
                <a:latin typeface="Times New Roman" panose="02020603050405020304"/>
                <a:cs typeface="Times New Roman" panose="02020603050405020304"/>
                <a:sym typeface="+mn-ea"/>
              </a:rPr>
              <a:t>i)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The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proposed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models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have end-to-end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structure without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manual  feature extraction and selection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methods. </a:t>
            </a:r>
            <a:r>
              <a:rPr sz="1600" b="1" dirty="0">
                <a:latin typeface="Times New Roman" panose="02020603050405020304"/>
                <a:cs typeface="Times New Roman" panose="02020603050405020304"/>
                <a:sym typeface="+mn-ea"/>
              </a:rPr>
              <a:t>ii)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We show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that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ResNet50 is an effective pre-trained 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model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among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other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two pre-trained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models. </a:t>
            </a:r>
            <a:r>
              <a:rPr sz="1600" b="1" dirty="0">
                <a:latin typeface="Times New Roman" panose="02020603050405020304"/>
                <a:cs typeface="Times New Roman" panose="02020603050405020304"/>
                <a:sym typeface="+mn-ea"/>
              </a:rPr>
              <a:t>iii)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Chest X-ray images are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the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best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tool for the 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detection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of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COVID-19. </a:t>
            </a:r>
            <a:r>
              <a:rPr sz="1600" b="1" dirty="0">
                <a:latin typeface="Times New Roman" panose="02020603050405020304"/>
                <a:cs typeface="Times New Roman" panose="02020603050405020304"/>
                <a:sym typeface="+mn-ea"/>
              </a:rPr>
              <a:t>iv)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The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pre-trained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models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have been shown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to yield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very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high</a:t>
            </a:r>
            <a:r>
              <a:rPr sz="1600" spc="-1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results 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in the small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dataset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(50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COVID-19 vs.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50</a:t>
            </a:r>
            <a:r>
              <a:rPr sz="1600" spc="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Normal).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 marR="5715" indent="0" algn="just">
              <a:lnSpc>
                <a:spcPct val="144000"/>
              </a:lnSpc>
              <a:spcBef>
                <a:spcPts val="595"/>
              </a:spcBef>
              <a:buNone/>
            </a:pP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The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manuscript is organized as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follows: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Dataset is expressed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in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detail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in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Section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2.1.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Deep  transfer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learning models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and experimental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setup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parameters are described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in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Section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2.2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and 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2.3,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respectively. Performance metrics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are given in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detail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in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Section 2.4. Discussion and  obtained results from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proposed models are presented in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Section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3.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Finally,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in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Section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4, the 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conclusion and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the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future works </a:t>
            </a:r>
            <a:r>
              <a:rPr sz="1600" dirty="0">
                <a:latin typeface="Times New Roman" panose="02020603050405020304"/>
                <a:cs typeface="Times New Roman" panose="02020603050405020304"/>
                <a:sym typeface="+mn-ea"/>
              </a:rPr>
              <a:t>are</a:t>
            </a:r>
            <a:r>
              <a:rPr sz="1600" spc="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  <a:sym typeface="+mn-ea"/>
              </a:rPr>
              <a:t>summarized.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endParaRPr lang="en-US" sz="1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2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19681</Words>
  <Application>WPS Presentation</Application>
  <PresentationFormat>Custom</PresentationFormat>
  <Paragraphs>575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3" baseType="lpstr">
      <vt:lpstr>Arial</vt:lpstr>
      <vt:lpstr>SimSun</vt:lpstr>
      <vt:lpstr>Wingdings</vt:lpstr>
      <vt:lpstr>Bahnschrift SemiBold</vt:lpstr>
      <vt:lpstr>Wingdings 2</vt:lpstr>
      <vt:lpstr>Wingdings</vt:lpstr>
      <vt:lpstr>Wingdings 3</vt:lpstr>
      <vt:lpstr>Times New Roman</vt:lpstr>
      <vt:lpstr>Algerian</vt:lpstr>
      <vt:lpstr>Britannic Bold</vt:lpstr>
      <vt:lpstr>Microsoft JhengHei UI</vt:lpstr>
      <vt:lpstr>Nirmala UI</vt:lpstr>
      <vt:lpstr>Tempus Sans ITC</vt:lpstr>
      <vt:lpstr>Microsoft YaHei</vt:lpstr>
      <vt:lpstr>Arial Unicode MS</vt:lpstr>
      <vt:lpstr>Calibri</vt:lpstr>
      <vt:lpstr>Default Design</vt:lpstr>
      <vt:lpstr>SAMHAR-COVID19 HACKATHON   </vt:lpstr>
      <vt:lpstr>Theme</vt:lpstr>
      <vt:lpstr>PowerPoint 演示文稿</vt:lpstr>
      <vt:lpstr>   Abstract</vt:lpstr>
      <vt:lpstr>Introduction</vt:lpstr>
      <vt:lpstr>Introduction contd. </vt:lpstr>
      <vt:lpstr>                 </vt:lpstr>
      <vt:lpstr>PowerPoint 演示文稿</vt:lpstr>
      <vt:lpstr>PowerPoint 演示文稿</vt:lpstr>
      <vt:lpstr>                     Materials and Methods  </vt:lpstr>
      <vt:lpstr>2.2 Deep Transfer Learning</vt:lpstr>
      <vt:lpstr>PowerPoint 演示文稿</vt:lpstr>
      <vt:lpstr>PowerPoint 演示文稿</vt:lpstr>
      <vt:lpstr>IMPLEMENTATION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#CODE19INDIA  </dc:title>
  <dc:creator>CPH1701</dc:creator>
  <cp:lastModifiedBy>KIIT</cp:lastModifiedBy>
  <cp:revision>19</cp:revision>
  <dcterms:created xsi:type="dcterms:W3CDTF">2020-04-12T21:09:00Z</dcterms:created>
  <dcterms:modified xsi:type="dcterms:W3CDTF">2021-01-29T12:03:15Z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1033-11.2.0.9967</vt:lpwstr>
  </property>
</Properties>
</file>