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</a:fld>
            <a:endParaRPr spc="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39AE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</a:fld>
            <a:endParaRPr spc="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39AE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</a:fld>
            <a:endParaRPr spc="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39AE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</a:fld>
            <a:endParaRPr spc="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</a:fld>
            <a:endParaRPr spc="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3450" y="857250"/>
            <a:ext cx="447675" cy="57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0" y="2273300"/>
            <a:ext cx="1678304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039AE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34175" y="9326684"/>
            <a:ext cx="161925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</a:fld>
            <a:endParaRPr spc="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</a:t>
            </a:r>
            <a:r>
              <a:rPr spc="95" dirty="0"/>
              <a:t>n</a:t>
            </a:r>
            <a:r>
              <a:rPr spc="285" dirty="0"/>
              <a:t>s</a:t>
            </a:r>
            <a:r>
              <a:rPr spc="-160" dirty="0"/>
              <a:t>t</a:t>
            </a:r>
            <a:r>
              <a:rPr spc="185" dirty="0"/>
              <a:t>a</a:t>
            </a:r>
            <a:r>
              <a:rPr spc="330" dirty="0"/>
              <a:t>D</a:t>
            </a:r>
            <a:r>
              <a:rPr spc="-75" dirty="0"/>
              <a:t>r</a:t>
            </a:r>
            <a:r>
              <a:rPr spc="-90" dirty="0"/>
              <a:t>.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4238625" y="1847850"/>
            <a:ext cx="933450" cy="933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58950" y="2742898"/>
            <a:ext cx="4240530" cy="88074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 </a:t>
            </a:r>
            <a:r>
              <a:rPr sz="2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personalised </a:t>
            </a:r>
            <a:r>
              <a:rPr sz="2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sz="2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companion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869950" algn="r">
              <a:lnSpc>
                <a:spcPct val="100000"/>
              </a:lnSpc>
              <a:spcBef>
                <a:spcPts val="1000"/>
              </a:spcBef>
            </a:pPr>
            <a:r>
              <a:rPr sz="1900" spc="-45" dirty="0">
                <a:latin typeface="Calibri" panose="020F0502020204030204"/>
                <a:cs typeface="Calibri" panose="020F0502020204030204"/>
              </a:rPr>
              <a:t>.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91275" y="5372100"/>
            <a:ext cx="447675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49825" y="4781613"/>
            <a:ext cx="1920239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2375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12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80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12700" marR="8255" indent="352425" algn="r">
              <a:lnSpc>
                <a:spcPct val="176000"/>
              </a:lnSpc>
            </a:pPr>
            <a:r>
              <a:rPr sz="1600" spc="70" dirty="0">
                <a:latin typeface="Calibri" panose="020F0502020204030204"/>
                <a:cs typeface="Calibri" panose="020F0502020204030204"/>
              </a:rPr>
              <a:t>Abhishek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Mandal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70" dirty="0">
                <a:latin typeface="Calibri" panose="020F0502020204030204"/>
                <a:cs typeface="Calibri" panose="020F0502020204030204"/>
              </a:rPr>
              <a:t>Ayan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40" dirty="0">
                <a:latin typeface="Calibri" panose="020F0502020204030204"/>
                <a:cs typeface="Calibri" panose="020F0502020204030204"/>
              </a:rPr>
              <a:t>chakraborty 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55" dirty="0">
                <a:latin typeface="Calibri" panose="020F0502020204030204"/>
                <a:cs typeface="Calibri" panose="020F0502020204030204"/>
              </a:rPr>
              <a:t>Rebanta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50" dirty="0">
                <a:latin typeface="Calibri" panose="020F0502020204030204"/>
                <a:cs typeface="Calibri" panose="020F0502020204030204"/>
              </a:rPr>
              <a:t>Chakraborty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  <a:spcBef>
                <a:spcPts val="1455"/>
              </a:spcBef>
            </a:pPr>
            <a:r>
              <a:rPr sz="1600" spc="50" dirty="0">
                <a:latin typeface="Calibri" panose="020F0502020204030204"/>
                <a:cs typeface="Calibri" panose="020F0502020204030204"/>
              </a:rPr>
              <a:t>Sourjya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95" dirty="0">
                <a:latin typeface="Calibri" panose="020F0502020204030204"/>
                <a:cs typeface="Calibri" panose="020F0502020204030204"/>
              </a:rPr>
              <a:t>Dey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8042306"/>
            <a:ext cx="1719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30th </a:t>
            </a:r>
            <a:r>
              <a:rPr sz="1600" spc="55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January,</a:t>
            </a:r>
            <a:r>
              <a:rPr sz="1600" spc="-10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35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2021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3146456"/>
            <a:ext cx="29184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90" dirty="0"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37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00" b="1" spc="-130" dirty="0">
                <a:latin typeface="Times New Roman" panose="02020603050405020304"/>
                <a:cs typeface="Times New Roman" panose="02020603050405020304"/>
              </a:rPr>
              <a:t>YOU</a:t>
            </a:r>
            <a:endParaRPr sz="3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9</a:t>
            </a:r>
            <a:endParaRPr spc="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299" y="1330325"/>
            <a:ext cx="247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Login </a:t>
            </a:r>
            <a:r>
              <a:rPr sz="1800" b="1" spc="254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1800" b="1" spc="-114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Registration</a:t>
            </a:r>
            <a:r>
              <a:rPr sz="1800" b="1" spc="-229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6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page: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2136806"/>
            <a:ext cx="5525135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sz="1600" spc="1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CONSTRAINTS </a:t>
            </a:r>
            <a:r>
              <a:rPr sz="1600" spc="-1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600" spc="-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PARAMETERS: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42900" lvl="1" indent="-102235">
              <a:lnSpc>
                <a:spcPct val="100000"/>
              </a:lnSpc>
              <a:spcBef>
                <a:spcPts val="1430"/>
              </a:spcBef>
              <a:buSzPct val="93000"/>
              <a:buAutoNum type="arabicPeriod"/>
              <a:tabLst>
                <a:tab pos="343535" algn="l"/>
              </a:tabLst>
            </a:pP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Registered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Users: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927735" lvl="2" indent="-457835">
              <a:lnSpc>
                <a:spcPct val="100000"/>
              </a:lnSpc>
              <a:spcBef>
                <a:spcPts val="1395"/>
              </a:spcBef>
              <a:buFont typeface="MS Gothic" panose="020B0609070205080204" charset="-128"/>
              <a:buChar char="❑"/>
              <a:tabLst>
                <a:tab pos="927100" algn="l"/>
                <a:tab pos="927735" algn="l"/>
              </a:tabLst>
            </a:pP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EMAIL ID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14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PERSONAL </a:t>
            </a:r>
            <a:r>
              <a:rPr sz="1400" spc="1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CONTACT</a:t>
            </a:r>
            <a:r>
              <a:rPr sz="1400" spc="-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NUMBER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881380" lvl="2" indent="-412115">
              <a:lnSpc>
                <a:spcPct val="100000"/>
              </a:lnSpc>
              <a:spcBef>
                <a:spcPts val="420"/>
              </a:spcBef>
              <a:buFont typeface="MS Gothic" panose="020B0609070205080204" charset="-128"/>
              <a:buChar char="❑"/>
              <a:tabLst>
                <a:tab pos="881380" algn="l"/>
                <a:tab pos="882015" algn="l"/>
              </a:tabLst>
            </a:pPr>
            <a:r>
              <a:rPr sz="1400" spc="10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PASSWORD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7985" lvl="1" indent="-146685">
              <a:lnSpc>
                <a:spcPct val="100000"/>
              </a:lnSpc>
              <a:spcBef>
                <a:spcPts val="1395"/>
              </a:spcBef>
              <a:buSzPct val="93000"/>
              <a:buAutoNum type="arabicPeriod"/>
              <a:tabLst>
                <a:tab pos="388620" algn="l"/>
              </a:tabLst>
            </a:pP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Unregistered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Users: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927735" lvl="2" indent="-457835">
              <a:lnSpc>
                <a:spcPct val="100000"/>
              </a:lnSpc>
              <a:spcBef>
                <a:spcPts val="1395"/>
              </a:spcBef>
              <a:buFont typeface="MS Gothic" panose="020B0609070205080204" charset="-128"/>
              <a:buChar char="❑"/>
              <a:tabLst>
                <a:tab pos="927100" algn="l"/>
                <a:tab pos="927735" algn="l"/>
              </a:tabLst>
            </a:pPr>
            <a:r>
              <a:rPr sz="1400" spc="9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NAME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927735" lvl="2" indent="-457835">
              <a:lnSpc>
                <a:spcPct val="100000"/>
              </a:lnSpc>
              <a:spcBef>
                <a:spcPts val="420"/>
              </a:spcBef>
              <a:buFont typeface="MS Gothic" panose="020B0609070205080204" charset="-128"/>
              <a:buChar char="❑"/>
              <a:tabLst>
                <a:tab pos="927100" algn="l"/>
                <a:tab pos="927735" algn="l"/>
              </a:tabLst>
            </a:pPr>
            <a:r>
              <a:rPr sz="1400" spc="1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LAST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NAME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927735" lvl="2" indent="-457835">
              <a:lnSpc>
                <a:spcPct val="100000"/>
              </a:lnSpc>
              <a:spcBef>
                <a:spcPts val="420"/>
              </a:spcBef>
              <a:buFont typeface="MS Gothic" panose="020B0609070205080204" charset="-128"/>
              <a:buChar char="❑"/>
              <a:tabLst>
                <a:tab pos="927100" algn="l"/>
                <a:tab pos="927735" algn="l"/>
              </a:tabLst>
            </a:pPr>
            <a:r>
              <a:rPr sz="1400" spc="9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REGISTERED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EMAIL ID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14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PERSONAL </a:t>
            </a:r>
            <a:r>
              <a:rPr sz="1400" spc="1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CONTACT</a:t>
            </a:r>
            <a:r>
              <a:rPr sz="1400" spc="-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NUMBER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698500" marR="251460" lvl="2" indent="-228600">
              <a:lnSpc>
                <a:spcPct val="125000"/>
              </a:lnSpc>
              <a:buClr>
                <a:srgbClr val="E61A17"/>
              </a:buClr>
              <a:buFont typeface="MS Gothic" panose="020B0609070205080204" charset="-128"/>
              <a:buChar char="❑"/>
              <a:tabLst>
                <a:tab pos="927100" algn="l"/>
                <a:tab pos="927735" algn="l"/>
                <a:tab pos="1354455" algn="l"/>
              </a:tabLst>
            </a:pPr>
            <a:r>
              <a:rPr dirty="0"/>
              <a:t>	</a:t>
            </a:r>
            <a:r>
              <a:rPr sz="1400" spc="1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COUNTRY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1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STATE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114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CITY </a:t>
            </a:r>
            <a:r>
              <a:rPr sz="1400" spc="1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RESIDENTIAL  </a:t>
            </a:r>
            <a:r>
              <a:rPr sz="1400" spc="1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ADDRESS</a:t>
            </a:r>
            <a:r>
              <a:rPr sz="1400" spc="10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	</a:t>
            </a:r>
            <a:r>
              <a:rPr sz="1400" spc="114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PROOF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881380" lvl="2" indent="-412115">
              <a:lnSpc>
                <a:spcPct val="100000"/>
              </a:lnSpc>
              <a:spcBef>
                <a:spcPts val="420"/>
              </a:spcBef>
              <a:buFont typeface="MS Gothic" panose="020B0609070205080204" charset="-128"/>
              <a:buChar char="❑"/>
              <a:tabLst>
                <a:tab pos="881380" algn="l"/>
                <a:tab pos="882015" algn="l"/>
              </a:tabLst>
            </a:pPr>
            <a:r>
              <a:rPr sz="14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DATE </a:t>
            </a:r>
            <a:r>
              <a:rPr sz="1400" spc="1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BIRTH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10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AGE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400" spc="1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4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PROOF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927735" lvl="2" indent="-457835">
              <a:lnSpc>
                <a:spcPct val="100000"/>
              </a:lnSpc>
              <a:spcBef>
                <a:spcPts val="420"/>
              </a:spcBef>
              <a:buFont typeface="MS Gothic" panose="020B0609070205080204" charset="-128"/>
              <a:buChar char="❑"/>
              <a:tabLst>
                <a:tab pos="927100" algn="l"/>
                <a:tab pos="927735" algn="l"/>
              </a:tabLst>
            </a:pPr>
            <a:r>
              <a:rPr sz="14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CONFIRMED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PASSWORD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772338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772338"/>
            <a:ext cx="593915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BENEFITS: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5080" indent="549910">
              <a:lnSpc>
                <a:spcPct val="125000"/>
              </a:lnSpc>
              <a:spcBef>
                <a:spcPts val="975"/>
              </a:spcBef>
            </a:pPr>
            <a:r>
              <a:rPr sz="14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uniquely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identify </a:t>
            </a:r>
            <a:r>
              <a:rPr sz="14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each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individual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connect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them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easily.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 </a:t>
            </a:r>
            <a:r>
              <a:rPr sz="14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medical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emergency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services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available 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instant. </a:t>
            </a:r>
            <a:r>
              <a:rPr sz="1400" spc="-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doubt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contribute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towards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hassle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free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experience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software.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1</a:t>
            </a:r>
            <a:endParaRPr spc="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600" y="1330325"/>
            <a:ext cx="222694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21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1800" b="1" spc="-21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54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DETAILS </a:t>
            </a:r>
            <a:r>
              <a:rPr sz="1800" b="1" spc="-22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FILL</a:t>
            </a:r>
            <a:r>
              <a:rPr sz="1800" b="1" spc="-24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UP: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2136806"/>
            <a:ext cx="439737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SzPct val="88000"/>
              <a:buFont typeface="Arial" panose="020B0604020202020204"/>
              <a:buChar char="●"/>
              <a:tabLst>
                <a:tab pos="475615" algn="l"/>
                <a:tab pos="476250" algn="l"/>
              </a:tabLst>
            </a:pPr>
            <a:r>
              <a:rPr sz="1600" b="1" spc="-55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CONSTRAINTS </a:t>
            </a:r>
            <a:r>
              <a:rPr sz="1600" b="1" spc="80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1600" b="1" spc="-35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95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PARAMETERS: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41300" marR="2487295" lvl="1">
              <a:lnSpc>
                <a:spcPct val="183000"/>
              </a:lnSpc>
              <a:spcBef>
                <a:spcPts val="35"/>
              </a:spcBef>
              <a:buAutoNum type="arabicPeriod"/>
              <a:tabLst>
                <a:tab pos="388620" algn="l"/>
              </a:tabLst>
            </a:pPr>
            <a:r>
              <a:rPr sz="1400" spc="1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BLOOD </a:t>
            </a:r>
            <a:r>
              <a:rPr sz="1400" spc="1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GROUP 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2.MEDICAL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HISTORY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1635" indent="-140970">
              <a:lnSpc>
                <a:spcPct val="100000"/>
              </a:lnSpc>
              <a:spcBef>
                <a:spcPts val="1395"/>
              </a:spcBef>
              <a:buSzPct val="93000"/>
              <a:buAutoNum type="arabicPeriod" startAt="3"/>
              <a:tabLst>
                <a:tab pos="382270" algn="l"/>
              </a:tabLst>
            </a:pPr>
            <a:r>
              <a:rPr sz="14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CHRONIC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DISEASE(s) </a:t>
            </a:r>
            <a:r>
              <a:rPr sz="1400" spc="-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[if</a:t>
            </a:r>
            <a:r>
              <a:rPr sz="1400" spc="-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any]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1635" indent="-140970">
              <a:lnSpc>
                <a:spcPct val="100000"/>
              </a:lnSpc>
              <a:spcBef>
                <a:spcPts val="1395"/>
              </a:spcBef>
              <a:buSzPct val="93000"/>
              <a:buAutoNum type="arabicPeriod" startAt="3"/>
              <a:tabLst>
                <a:tab pos="382270" algn="l"/>
              </a:tabLst>
            </a:pPr>
            <a:r>
              <a:rPr sz="14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ALLERGY(ies) </a:t>
            </a:r>
            <a:r>
              <a:rPr sz="1400" spc="-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[if</a:t>
            </a:r>
            <a:r>
              <a:rPr sz="1400" spc="-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any]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7350" indent="-146685">
              <a:lnSpc>
                <a:spcPct val="100000"/>
              </a:lnSpc>
              <a:spcBef>
                <a:spcPts val="1395"/>
              </a:spcBef>
              <a:buSzPct val="93000"/>
              <a:buAutoNum type="arabicPeriod" startAt="3"/>
              <a:tabLst>
                <a:tab pos="387985" algn="l"/>
              </a:tabLst>
            </a:pPr>
            <a:r>
              <a:rPr sz="1400" spc="1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CONTACT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NUMBER </a:t>
            </a:r>
            <a:r>
              <a:rPr sz="1400" spc="1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FAMILY </a:t>
            </a:r>
            <a:r>
              <a:rPr sz="1400" spc="1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PHYSICIAN</a:t>
            </a:r>
            <a:r>
              <a:rPr sz="1400" spc="-1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[if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any]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7350" indent="-146685">
              <a:lnSpc>
                <a:spcPct val="100000"/>
              </a:lnSpc>
              <a:spcBef>
                <a:spcPts val="1395"/>
              </a:spcBef>
              <a:buSzPct val="93000"/>
              <a:buAutoNum type="arabicPeriod" startAt="3"/>
              <a:tabLst>
                <a:tab pos="387985" algn="l"/>
              </a:tabLst>
            </a:pPr>
            <a:r>
              <a:rPr sz="1400" spc="9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PREVIOUS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MEDICAL</a:t>
            </a:r>
            <a:r>
              <a:rPr sz="1400" spc="-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9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PRESCRIPTIONS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5295963"/>
            <a:ext cx="5738495" cy="302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400" b="1" spc="-75" dirty="0">
                <a:solidFill>
                  <a:srgbClr val="E61A17"/>
                </a:solidFill>
                <a:latin typeface="Arial" panose="020B0604020202020204"/>
                <a:cs typeface="Arial" panose="020B0604020202020204"/>
              </a:rPr>
              <a:t>BENEFITS: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41300" marR="5080">
              <a:lnSpc>
                <a:spcPct val="125000"/>
              </a:lnSpc>
              <a:spcBef>
                <a:spcPts val="975"/>
              </a:spcBef>
            </a:pPr>
            <a:r>
              <a:rPr sz="14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keep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record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medical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attention </a:t>
            </a:r>
            <a:r>
              <a:rPr sz="14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needed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 ensure </a:t>
            </a:r>
            <a:r>
              <a:rPr sz="1400" spc="-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during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crisis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period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medical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treatment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given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earliest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wasting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time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gathering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fundamental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knowledge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about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patient. In </a:t>
            </a:r>
            <a:r>
              <a:rPr sz="14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pre-recorded  allergic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reactions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patient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drugs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take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care 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suggest </a:t>
            </a:r>
            <a:r>
              <a:rPr sz="1400" spc="-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suggest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alternatives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drug.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call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family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physician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would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just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tap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away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4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meeting 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physician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keep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all of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your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medical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information 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ready.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can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also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provide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reminders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buying medicines </a:t>
            </a:r>
            <a:r>
              <a:rPr sz="1400" spc="-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that 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4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needed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on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frequent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basis.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2</a:t>
            </a:r>
            <a:endParaRPr spc="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3642" y="1149350"/>
            <a:ext cx="40887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2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6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lang="en-IN" sz="1800" b="1" spc="-26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6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RIENDLY </a:t>
            </a:r>
            <a:r>
              <a:rPr sz="1800" b="1" spc="-1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A.I </a:t>
            </a:r>
            <a:r>
              <a:rPr sz="1800" b="1" spc="-28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CHATBOT </a:t>
            </a:r>
            <a:r>
              <a:rPr sz="1800" b="1" spc="-30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800" b="1" spc="-28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800" b="1" spc="-204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4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SERVICE: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99272"/>
            <a:ext cx="580072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7230">
              <a:lnSpc>
                <a:spcPct val="125000"/>
              </a:lnSpc>
              <a:spcBef>
                <a:spcPts val="100"/>
              </a:spcBef>
            </a:pPr>
            <a:r>
              <a:rPr sz="14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friendly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chatbot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always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your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service </a:t>
            </a:r>
            <a:r>
              <a:rPr sz="1400" spc="9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24 </a:t>
            </a:r>
            <a:r>
              <a:rPr sz="1400" spc="1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X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7 </a:t>
            </a:r>
            <a:r>
              <a:rPr sz="1400" spc="-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chatbot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aimed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making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experience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even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more 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subtle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smooth.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functions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calling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family 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physician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setting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up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sleep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routine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control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 voice.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bot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even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trained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basic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social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interactions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time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pass.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bot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would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smart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enough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know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voice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won’t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share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confidential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information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anyone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permission.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gets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select between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versions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chatbot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,a 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male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version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female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version.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864100"/>
            <a:ext cx="5869940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4970" algn="ctr">
              <a:lnSpc>
                <a:spcPct val="120000"/>
              </a:lnSpc>
              <a:spcBef>
                <a:spcPts val="100"/>
              </a:spcBef>
            </a:pPr>
            <a:r>
              <a:rPr sz="1800" b="1" spc="-30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IN" sz="1800" b="1" spc="-30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“INSTA </a:t>
            </a:r>
            <a:r>
              <a:rPr sz="1800" b="1" spc="-27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AMBULANCE“</a:t>
            </a:r>
            <a:r>
              <a:rPr sz="1800" b="1" spc="-1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1800" b="1" spc="-1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FEATURE: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5000"/>
              </a:lnSpc>
              <a:spcBef>
                <a:spcPts val="1120"/>
              </a:spcBef>
            </a:pP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“Insta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Ambulance”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feature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allows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you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call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 ambulance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nearest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hospital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your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neighbourhood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instant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just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tap.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This 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feature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subsequently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cut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off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delays </a:t>
            </a:r>
            <a:r>
              <a:rPr sz="14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needed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emergency 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treatment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patient.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tap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button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shall </a:t>
            </a: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embedded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home 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screen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device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instant </a:t>
            </a:r>
            <a:r>
              <a:rPr sz="14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access. </a:t>
            </a:r>
            <a:r>
              <a:rPr sz="1400" spc="1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mentioned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earlier </a:t>
            </a:r>
            <a:r>
              <a:rPr sz="1400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documents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which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provides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validate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his/her identity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allow 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them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enable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400" spc="9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feature.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712075"/>
            <a:ext cx="571563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065" algn="l">
              <a:lnSpc>
                <a:spcPct val="100000"/>
              </a:lnSpc>
              <a:spcBef>
                <a:spcPts val="100"/>
              </a:spcBef>
            </a:pPr>
            <a:r>
              <a:rPr b="1" spc="-30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b="1" spc="-7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24 </a:t>
            </a:r>
            <a:r>
              <a:rPr b="1" spc="-2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b="1" spc="-21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7 </a:t>
            </a:r>
            <a:r>
              <a:rPr b="1" spc="-23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HOSPITAL </a:t>
            </a:r>
            <a:r>
              <a:rPr b="1" spc="-229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MONITORING</a:t>
            </a:r>
            <a:r>
              <a:rPr b="1" spc="-20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27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SYSTEM: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5000"/>
              </a:lnSpc>
              <a:spcBef>
                <a:spcPts val="1120"/>
              </a:spcBef>
            </a:pPr>
            <a:r>
              <a:rPr sz="14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</a:t>
            </a:r>
            <a:r>
              <a:rPr sz="14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automatically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monitor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vacancy </a:t>
            </a:r>
            <a:r>
              <a:rPr sz="14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hospitals nearest </a:t>
            </a:r>
            <a:r>
              <a:rPr sz="14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14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user’s </a:t>
            </a:r>
            <a:r>
              <a:rPr sz="14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residence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4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notify 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best </a:t>
            </a:r>
            <a:r>
              <a:rPr sz="14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budget </a:t>
            </a:r>
            <a:r>
              <a:rPr sz="14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friendly </a:t>
            </a:r>
            <a:r>
              <a:rPr sz="14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hospital  available(</a:t>
            </a:r>
            <a:r>
              <a:rPr sz="1400" i="1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i="1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price </a:t>
            </a:r>
            <a:r>
              <a:rPr sz="1400" i="1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1400" i="1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400" i="1" spc="9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400" i="1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set </a:t>
            </a:r>
            <a:r>
              <a:rPr sz="1400" i="1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1400" i="1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i="1" spc="-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14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).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3</a:t>
            </a:r>
            <a:endParaRPr spc="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0325"/>
            <a:ext cx="5797550" cy="259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</a:pPr>
            <a:r>
              <a:rPr sz="1800" b="1" spc="-31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NECESSARY</a:t>
            </a:r>
            <a:r>
              <a:rPr sz="1800" b="1" spc="-12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30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FRAMEWORKS </a:t>
            </a:r>
            <a:r>
              <a:rPr sz="1800" b="1" spc="-33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800" b="1" spc="-30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b="1" spc="-32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9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APP: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700" spc="5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Framework/Technologies </a:t>
            </a:r>
            <a:r>
              <a:rPr sz="170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9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700" spc="9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6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used-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81280">
              <a:lnSpc>
                <a:spcPct val="100000"/>
              </a:lnSpc>
              <a:spcBef>
                <a:spcPts val="5"/>
              </a:spcBef>
            </a:pPr>
            <a:r>
              <a:rPr sz="2100" spc="2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Flutter (by </a:t>
            </a:r>
            <a:r>
              <a:rPr sz="2100" spc="8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Google)</a:t>
            </a:r>
            <a:r>
              <a:rPr sz="2100" spc="4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1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-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25000"/>
              </a:lnSpc>
            </a:pPr>
            <a:r>
              <a:rPr sz="17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No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need </a:t>
            </a:r>
            <a:r>
              <a:rPr sz="17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700" spc="1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2 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teams </a:t>
            </a:r>
            <a:r>
              <a:rPr sz="17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work </a:t>
            </a:r>
            <a:r>
              <a:rPr sz="17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 ios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android </a:t>
            </a:r>
            <a:r>
              <a:rPr sz="17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version  </a:t>
            </a:r>
            <a:r>
              <a:rPr sz="17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7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1700" spc="10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267263"/>
            <a:ext cx="40779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Helps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produce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responsive </a:t>
            </a:r>
            <a:r>
              <a:rPr sz="17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1700" spc="-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interface.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521325"/>
            <a:ext cx="5803900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2100" spc="10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MongoDB</a:t>
            </a:r>
            <a:r>
              <a:rPr sz="2100" spc="6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-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2700" marR="731520">
              <a:lnSpc>
                <a:spcPct val="125000"/>
              </a:lnSpc>
            </a:pP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Provides </a:t>
            </a:r>
            <a:r>
              <a:rPr sz="1700" spc="1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Cross </a:t>
            </a:r>
            <a:r>
              <a:rPr sz="17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Platform </a:t>
            </a:r>
            <a:r>
              <a:rPr sz="17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document-oriented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database  </a:t>
            </a:r>
            <a:r>
              <a:rPr sz="17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program.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376555">
              <a:lnSpc>
                <a:spcPct val="125000"/>
              </a:lnSpc>
            </a:pPr>
            <a:r>
              <a:rPr sz="1700" spc="8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Helps </a:t>
            </a:r>
            <a:r>
              <a:rPr sz="17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manage a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database </a:t>
            </a:r>
            <a:r>
              <a:rPr sz="1700" spc="-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7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17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include 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Client 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sided  </a:t>
            </a:r>
            <a:r>
              <a:rPr sz="1700" spc="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information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700" spc="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their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service</a:t>
            </a:r>
            <a:r>
              <a:rPr sz="1700" spc="1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details.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25000"/>
              </a:lnSpc>
            </a:pPr>
            <a:r>
              <a:rPr sz="1700" spc="-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17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1700" spc="9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sz="17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add </a:t>
            </a:r>
            <a:r>
              <a:rPr sz="17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7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innovative features </a:t>
            </a:r>
            <a:r>
              <a:rPr sz="1700" spc="-1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700" spc="3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require </a:t>
            </a:r>
            <a:r>
              <a:rPr sz="1700" spc="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dynamic 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database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services.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4</a:t>
            </a:r>
            <a:endParaRPr spc="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0325"/>
            <a:ext cx="11874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9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Firebase</a:t>
            </a:r>
            <a:r>
              <a:rPr sz="2100" spc="-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-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038413"/>
            <a:ext cx="592899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14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17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have </a:t>
            </a:r>
            <a:r>
              <a:rPr sz="1700" spc="9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deployment </a:t>
            </a:r>
            <a:r>
              <a:rPr sz="17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7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700" spc="-5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7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Authentication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easy.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25000"/>
              </a:lnSpc>
            </a:pP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Analysis </a:t>
            </a:r>
            <a:r>
              <a:rPr sz="17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easier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also we 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add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chat </a:t>
            </a:r>
            <a:r>
              <a:rPr sz="17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features </a:t>
            </a:r>
            <a:r>
              <a:rPr sz="17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7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app  </a:t>
            </a:r>
            <a:r>
              <a:rPr sz="17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customer</a:t>
            </a:r>
            <a:r>
              <a:rPr sz="1700" spc="1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support.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892675"/>
            <a:ext cx="5759450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Google </a:t>
            </a:r>
            <a:r>
              <a:rPr sz="2100" spc="10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Cloud </a:t>
            </a:r>
            <a:r>
              <a:rPr sz="2100" spc="2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Platform</a:t>
            </a:r>
            <a:r>
              <a:rPr sz="2100" spc="-3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-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25000"/>
              </a:lnSpc>
            </a:pP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add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customer </a:t>
            </a:r>
            <a:r>
              <a:rPr sz="17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services </a:t>
            </a:r>
            <a:r>
              <a:rPr sz="17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communicate </a:t>
            </a:r>
            <a:r>
              <a:rPr sz="1700" spc="-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700" spc="2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700" spc="5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user 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client.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Resolve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security</a:t>
            </a:r>
            <a:r>
              <a:rPr sz="1700" spc="1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issues.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12700" marR="2005330">
              <a:lnSpc>
                <a:spcPct val="243000"/>
              </a:lnSpc>
              <a:spcBef>
                <a:spcPts val="5"/>
              </a:spcBef>
            </a:pPr>
            <a:r>
              <a:rPr sz="1700" spc="4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1700" spc="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1700" spc="8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manage </a:t>
            </a:r>
            <a:r>
              <a:rPr sz="1700" spc="4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data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700" spc="9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1700" spc="-7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analytics.  </a:t>
            </a:r>
            <a:r>
              <a:rPr sz="1700" spc="114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Access </a:t>
            </a:r>
            <a:r>
              <a:rPr sz="170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9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Google </a:t>
            </a:r>
            <a:r>
              <a:rPr sz="17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maps </a:t>
            </a:r>
            <a:r>
              <a:rPr sz="1700" spc="6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700" spc="7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API</a:t>
            </a:r>
            <a:r>
              <a:rPr sz="1700" spc="-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2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tools.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5</a:t>
            </a:r>
            <a:endParaRPr spc="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0325"/>
            <a:ext cx="24212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Geolocator </a:t>
            </a:r>
            <a:r>
              <a:rPr sz="2100" spc="-10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(Flutter)</a:t>
            </a:r>
            <a:r>
              <a:rPr sz="2100" spc="-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solidFill>
                  <a:srgbClr val="039AE4"/>
                </a:solidFill>
                <a:latin typeface="Calibri" panose="020F0502020204030204"/>
                <a:cs typeface="Calibri" panose="020F0502020204030204"/>
              </a:rPr>
              <a:t>-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038413"/>
            <a:ext cx="20231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700" spc="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location</a:t>
            </a:r>
            <a:r>
              <a:rPr sz="1700" spc="-35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60" dirty="0">
                <a:solidFill>
                  <a:srgbClr val="E61A17"/>
                </a:solidFill>
                <a:latin typeface="Calibri" panose="020F0502020204030204"/>
                <a:cs typeface="Calibri" panose="020F0502020204030204"/>
              </a:rPr>
              <a:t>services.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2875" y="3311525"/>
            <a:ext cx="24047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5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2100" b="1" spc="-32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30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STRUCTURE: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4057650"/>
            <a:ext cx="5943600" cy="43529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6</a:t>
            </a:r>
            <a:endParaRPr spc="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5750" y="1330325"/>
            <a:ext cx="210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800" b="1" spc="-24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800" b="1" spc="-65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70" dirty="0">
                <a:solidFill>
                  <a:srgbClr val="039AE4"/>
                </a:solidFill>
                <a:latin typeface="Arial" panose="020B0604020202020204"/>
                <a:cs typeface="Arial" panose="020B0604020202020204"/>
              </a:rPr>
              <a:t>MODEL: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350" y="2428875"/>
            <a:ext cx="6858000" cy="250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7</a:t>
            </a:r>
            <a:endParaRPr spc="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1266825"/>
            <a:ext cx="3733800" cy="800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777240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648825"/>
            <a:ext cx="7772400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80" dirty="0"/>
              <a:t>8</a:t>
            </a:r>
            <a:endParaRPr spc="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3893</Words>
  <Application>WPS Presentation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Arial</vt:lpstr>
      <vt:lpstr>MS Gothic</vt:lpstr>
      <vt:lpstr>Times New Roman</vt:lpstr>
      <vt:lpstr>Microsoft YaHei</vt:lpstr>
      <vt:lpstr>Arial Unicode MS</vt:lpstr>
      <vt:lpstr>Malgun Gothic Semilight</vt:lpstr>
      <vt:lpstr>Arial Black</vt:lpstr>
      <vt:lpstr>AcadEref</vt:lpstr>
      <vt:lpstr>Yu Gothic UI Semilight</vt:lpstr>
      <vt:lpstr>Office Theme</vt:lpstr>
      <vt:lpstr>InstaDr.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InstaDr.</dc:title>
  <dc:creator/>
  <cp:lastModifiedBy>1929234</cp:lastModifiedBy>
  <cp:revision>1</cp:revision>
  <dcterms:created xsi:type="dcterms:W3CDTF">2021-01-30T17:43:58Z</dcterms:created>
  <dcterms:modified xsi:type="dcterms:W3CDTF">2021-01-30T17:43:58Z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