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0"/>
  </p:notesMasterIdLst>
  <p:sldIdLst>
    <p:sldId id="282" r:id="rId2"/>
    <p:sldId id="257" r:id="rId3"/>
    <p:sldId id="259" r:id="rId4"/>
    <p:sldId id="260" r:id="rId5"/>
    <p:sldId id="273" r:id="rId6"/>
    <p:sldId id="261" r:id="rId7"/>
    <p:sldId id="286" r:id="rId8"/>
    <p:sldId id="263" r:id="rId9"/>
    <p:sldId id="289" r:id="rId10"/>
    <p:sldId id="287" r:id="rId11"/>
    <p:sldId id="288" r:id="rId12"/>
    <p:sldId id="290" r:id="rId13"/>
    <p:sldId id="264" r:id="rId14"/>
    <p:sldId id="278" r:id="rId15"/>
    <p:sldId id="265" r:id="rId16"/>
    <p:sldId id="276" r:id="rId17"/>
    <p:sldId id="277" r:id="rId18"/>
    <p:sldId id="266" r:id="rId19"/>
    <p:sldId id="291" r:id="rId20"/>
    <p:sldId id="292" r:id="rId21"/>
    <p:sldId id="267" r:id="rId22"/>
    <p:sldId id="268" r:id="rId23"/>
    <p:sldId id="269" r:id="rId24"/>
    <p:sldId id="270" r:id="rId25"/>
    <p:sldId id="271" r:id="rId26"/>
    <p:sldId id="284" r:id="rId27"/>
    <p:sldId id="293" r:id="rId28"/>
    <p:sldId id="272" r:id="rId29"/>
  </p:sldIdLst>
  <p:sldSz cx="9144000" cy="6858000" type="screen4x3"/>
  <p:notesSz cx="6800850" cy="993140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8">
          <p15:clr>
            <a:srgbClr val="A4A3A4"/>
          </p15:clr>
        </p15:guide>
        <p15:guide id="2" orient="horz" pos="890">
          <p15:clr>
            <a:srgbClr val="A4A3A4"/>
          </p15:clr>
        </p15:guide>
        <p15:guide id="3" orient="horz" pos="1752">
          <p15:clr>
            <a:srgbClr val="A4A3A4"/>
          </p15:clr>
        </p15:guide>
        <p15:guide id="4" pos="2880">
          <p15:clr>
            <a:srgbClr val="A4A3A4"/>
          </p15:clr>
        </p15:guide>
        <p15:guide id="5" pos="476">
          <p15:clr>
            <a:srgbClr val="A4A3A4"/>
          </p15:clr>
        </p15:guide>
        <p15:guide id="6" pos="521">
          <p15:clr>
            <a:srgbClr val="A4A3A4"/>
          </p15:clr>
        </p15:guide>
        <p15:guide id="7" pos="703">
          <p15:clr>
            <a:srgbClr val="A4A3A4"/>
          </p15:clr>
        </p15:guide>
        <p15:guide id="8" pos="151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ED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06" autoAdjust="0"/>
    <p:restoredTop sz="94688" autoAdjust="0"/>
  </p:normalViewPr>
  <p:slideViewPr>
    <p:cSldViewPr>
      <p:cViewPr varScale="1">
        <p:scale>
          <a:sx n="104" d="100"/>
          <a:sy n="104" d="100"/>
        </p:scale>
        <p:origin x="1368" y="96"/>
      </p:cViewPr>
      <p:guideLst>
        <p:guide orient="horz" pos="2478"/>
        <p:guide orient="horz" pos="890"/>
        <p:guide orient="horz" pos="1752"/>
        <p:guide pos="2880"/>
        <p:guide pos="476"/>
        <p:guide pos="521"/>
        <p:guide pos="703"/>
        <p:guide pos="1519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6.xml"/><Relationship Id="rId2" Type="http://schemas.openxmlformats.org/officeDocument/2006/relationships/slide" Target="slides/slide14.xml"/><Relationship Id="rId1" Type="http://schemas.openxmlformats.org/officeDocument/2006/relationships/slide" Target="slides/slide5.xml"/><Relationship Id="rId4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2863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B99D6-7E8C-4C31-B437-EDDF1DF3D77F}" type="datetimeFigureOut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7225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9963"/>
            <a:ext cx="5441950" cy="39100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2863" y="9432925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39D0EB-4465-4B60-BF29-247F9EA839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039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39D0EB-4465-4B60-BF29-247F9EA839F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1580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39D0EB-4465-4B60-BF29-247F9EA839F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546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39D0EB-4465-4B60-BF29-247F9EA839F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78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39D0EB-4465-4B60-BF29-247F9EA839F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5462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39D0EB-4465-4B60-BF29-247F9EA839F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950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39D0EB-4465-4B60-BF29-247F9EA839F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4067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39D0EB-4465-4B60-BF29-247F9EA839F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7709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39D0EB-4465-4B60-BF29-247F9EA839F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048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39D0EB-4465-4B60-BF29-247F9EA839F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753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39D0EB-4465-4B60-BF29-247F9EA839F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4811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39D0EB-4465-4B60-BF29-247F9EA839F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780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39D0EB-4465-4B60-BF29-247F9EA839F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3841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39D0EB-4465-4B60-BF29-247F9EA839F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4798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39D0EB-4465-4B60-BF29-247F9EA839F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3208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39D0EB-4465-4B60-BF29-247F9EA839F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1299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39D0EB-4465-4B60-BF29-247F9EA839F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4812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39D0EB-4465-4B60-BF29-247F9EA839F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4079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39D0EB-4465-4B60-BF29-247F9EA839F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936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39D0EB-4465-4B60-BF29-247F9EA839F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691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39D0EB-4465-4B60-BF29-247F9EA839F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534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39D0EB-4465-4B60-BF29-247F9EA839F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096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39D0EB-4465-4B60-BF29-247F9EA839F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623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39D0EB-4465-4B60-BF29-247F9EA839F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377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39D0EB-4465-4B60-BF29-247F9EA839F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656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39D0EB-4465-4B60-BF29-247F9EA839F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469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39D0EB-4465-4B60-BF29-247F9EA839F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623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39D0EB-4465-4B60-BF29-247F9EA839F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602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9">
            <a:extLst>
              <a:ext uri="{FF2B5EF4-FFF2-40B4-BE49-F238E27FC236}">
                <a16:creationId xmlns:a16="http://schemas.microsoft.com/office/drawing/2014/main" id="{65CA9B5A-B503-46ED-9957-F885B1C963C3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19050">
            <a:solidFill>
              <a:srgbClr val="6400A8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43075"/>
            <a:ext cx="7772400" cy="1470025"/>
          </a:xfrm>
          <a:effectLst/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3C6E7BD-02AE-45DB-AEB1-0EC634E2C4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1B281EF-1863-4A74-8DB8-473801BA80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05A74F64-00DD-48CC-9523-5D8FF3FFB8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b="0"/>
            </a:lvl1pPr>
          </a:lstStyle>
          <a:p>
            <a:fld id="{8A767699-3820-4A72-8EE4-B0F9F6E3885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5185285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D86CECB-29EA-474C-9C3F-5D3ED417C4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AD6EFD6-70A1-4E08-B36B-5913A89CD1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EEA7EA25-756C-4947-B767-2A09E56BE6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ED58BA-A3CD-4488-9452-5EAA0680D1D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940647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46900" y="260350"/>
            <a:ext cx="2162175" cy="586581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337300" cy="586581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FF8D9C5-027B-4D1B-9E77-6F0DA81ECC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2FCD1C4-DF98-4E51-B194-A201157528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0BFAC263-10E2-4653-9EDD-B2AABAECB2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208717-DE66-429D-8539-286F57B10B8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07672870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3A4DD9B-1027-4908-849A-4326B36167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DE683A3-5295-4030-9814-4781CE9314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4FE43A06-B7D2-4189-B580-0A469BA180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F96565-C13A-439C-9E14-F0D460F0AAF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848401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86B5E93-CF7E-4143-A9D1-899EA5AF13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D0752FC-D104-4995-8CEE-D996E09844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6F12DBC-3024-47F4-85A1-51307415B2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6D225B-BACF-465B-8260-264A3D3CB1C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0451282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41438"/>
            <a:ext cx="403860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03860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226785D-1D8E-497A-865B-133DED340C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214E7C-109C-41CE-9DA6-3ABD8DEB9E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EC37CB37-E41D-4CF6-9250-1B6D58CC44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7E7492-F695-4697-B8B6-87AD44B3EF2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3837902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0605C87-4DE7-4823-82EF-596CD1FCD9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E76BE55-D982-49A9-B607-52B489B7D7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80D1FB39-1630-4020-ACE6-3C14E6BA1F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CEEB05-D781-483D-BFE3-1891FF4609D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3972748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CD441F5-C95D-4830-A577-DBBD7CFD09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E2E054F-92DD-4209-95EC-96D7CC2D5F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3957AADF-55E2-443D-BF55-41B6313406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03C860-0D7F-4D73-8C69-10EC9E7DB66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0362163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FCEE9AE2-DD69-4450-A297-9D2913C7BC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743371B-8D1C-4EE1-ADE6-FB84E2132E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76B8CAC5-C06B-46DA-A61C-3685B58C8F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C9774B-DA98-4161-A081-9624EFA767E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5007944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789EAD2-399A-44F8-ACB5-B887284C00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5448B78-0D77-46D8-BD54-3AD57227DC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3D69B661-E990-46E4-8825-7817E0F7E5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F63C06-B4B1-44FD-888D-084BC1D4E55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621313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FFB3B4-4A43-4D83-9D70-ADFA42EA95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4D0E07C-14C9-47CA-A3B7-F315F24C2F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A0EDC127-0A49-4BAC-BE5F-F450DA4268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699A6E-729C-45BA-B654-AE24C69EF81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8203643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>
            <a:extLst>
              <a:ext uri="{FF2B5EF4-FFF2-40B4-BE49-F238E27FC236}">
                <a16:creationId xmlns:a16="http://schemas.microsoft.com/office/drawing/2014/main" id="{11D3E42A-A828-42E6-B78C-01545FD466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79475" y="260350"/>
            <a:ext cx="82296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7793903" algn="ctr" rotWithShape="0">
              <a:schemeClr val="bg1">
                <a:alpha val="50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B82AEEF-2504-4B48-8B42-713328C2EF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1438"/>
            <a:ext cx="8229600" cy="478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E73F5174-A212-4C85-BBF3-69C457FF428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702" name="Rectangle 6">
            <a:extLst>
              <a:ext uri="{FF2B5EF4-FFF2-40B4-BE49-F238E27FC236}">
                <a16:creationId xmlns:a16="http://schemas.microsoft.com/office/drawing/2014/main" id="{23FBA9B4-A938-450E-8FDF-157908028DB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704" name="Line 8">
            <a:extLst>
              <a:ext uri="{FF2B5EF4-FFF2-40B4-BE49-F238E27FC236}">
                <a16:creationId xmlns:a16="http://schemas.microsoft.com/office/drawing/2014/main" id="{03BE2E4F-0CA1-4D75-A96A-2E42EC756CF3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19050">
            <a:solidFill>
              <a:srgbClr val="6400A8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29705" name="Rectangle 9">
            <a:extLst>
              <a:ext uri="{FF2B5EF4-FFF2-40B4-BE49-F238E27FC236}">
                <a16:creationId xmlns:a16="http://schemas.microsoft.com/office/drawing/2014/main" id="{AEF53132-CA29-4FC0-9BC2-23898A6CB00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86575" y="647858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fld id="{67292173-3AB8-4D37-8EA3-51B96208926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zoom/>
  </p:transition>
  <p:hf hdr="0" ftr="0" dt="0"/>
  <p:txStyles>
    <p:titleStyle>
      <a:lvl1pPr algn="r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rgbClr val="6400A8"/>
          </a:solidFill>
          <a:latin typeface="+mj-lt"/>
          <a:ea typeface="+mj-ea"/>
          <a:cs typeface="+mj-cs"/>
        </a:defRPr>
      </a:lvl1pPr>
      <a:lvl2pPr algn="r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rgbClr val="6400A8"/>
          </a:solidFill>
          <a:latin typeface="HY헤드라인M" pitchFamily="18" charset="-127"/>
          <a:ea typeface="HY헤드라인M" pitchFamily="18" charset="-127"/>
        </a:defRPr>
      </a:lvl2pPr>
      <a:lvl3pPr algn="r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rgbClr val="6400A8"/>
          </a:solidFill>
          <a:latin typeface="HY헤드라인M" pitchFamily="18" charset="-127"/>
          <a:ea typeface="HY헤드라인M" pitchFamily="18" charset="-127"/>
        </a:defRPr>
      </a:lvl3pPr>
      <a:lvl4pPr algn="r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rgbClr val="6400A8"/>
          </a:solidFill>
          <a:latin typeface="HY헤드라인M" pitchFamily="18" charset="-127"/>
          <a:ea typeface="HY헤드라인M" pitchFamily="18" charset="-127"/>
        </a:defRPr>
      </a:lvl4pPr>
      <a:lvl5pPr algn="r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rgbClr val="6400A8"/>
          </a:solidFill>
          <a:latin typeface="HY헤드라인M" pitchFamily="18" charset="-127"/>
          <a:ea typeface="HY헤드라인M" pitchFamily="18" charset="-127"/>
        </a:defRPr>
      </a:lvl5pPr>
      <a:lvl6pPr marL="457200" algn="r" rtl="0" fontAlgn="base" latinLnBrk="1">
        <a:spcBef>
          <a:spcPct val="0"/>
        </a:spcBef>
        <a:spcAft>
          <a:spcPct val="0"/>
        </a:spcAft>
        <a:defRPr kumimoji="1" sz="3000">
          <a:solidFill>
            <a:srgbClr val="6400A8"/>
          </a:solidFill>
          <a:latin typeface="HY헤드라인M" pitchFamily="18" charset="-127"/>
          <a:ea typeface="HY헤드라인M" pitchFamily="18" charset="-127"/>
        </a:defRPr>
      </a:lvl6pPr>
      <a:lvl7pPr marL="914400" algn="r" rtl="0" fontAlgn="base" latinLnBrk="1">
        <a:spcBef>
          <a:spcPct val="0"/>
        </a:spcBef>
        <a:spcAft>
          <a:spcPct val="0"/>
        </a:spcAft>
        <a:defRPr kumimoji="1" sz="3000">
          <a:solidFill>
            <a:srgbClr val="6400A8"/>
          </a:solidFill>
          <a:latin typeface="HY헤드라인M" pitchFamily="18" charset="-127"/>
          <a:ea typeface="HY헤드라인M" pitchFamily="18" charset="-127"/>
        </a:defRPr>
      </a:lvl7pPr>
      <a:lvl8pPr marL="1371600" algn="r" rtl="0" fontAlgn="base" latinLnBrk="1">
        <a:spcBef>
          <a:spcPct val="0"/>
        </a:spcBef>
        <a:spcAft>
          <a:spcPct val="0"/>
        </a:spcAft>
        <a:defRPr kumimoji="1" sz="3000">
          <a:solidFill>
            <a:srgbClr val="6400A8"/>
          </a:solidFill>
          <a:latin typeface="HY헤드라인M" pitchFamily="18" charset="-127"/>
          <a:ea typeface="HY헤드라인M" pitchFamily="18" charset="-127"/>
        </a:defRPr>
      </a:lvl8pPr>
      <a:lvl9pPr marL="1828800" algn="r" rtl="0" fontAlgn="base" latinLnBrk="1">
        <a:spcBef>
          <a:spcPct val="0"/>
        </a:spcBef>
        <a:spcAft>
          <a:spcPct val="0"/>
        </a:spcAft>
        <a:defRPr kumimoji="1" sz="3000">
          <a:solidFill>
            <a:srgbClr val="6400A8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30000"/>
        </a:spcBef>
        <a:spcAft>
          <a:spcPct val="0"/>
        </a:spcAft>
        <a:buClr>
          <a:srgbClr val="6400A8"/>
        </a:buClr>
        <a:buFont typeface="Wingdings" panose="05000000000000000000" pitchFamily="2" charset="2"/>
        <a:buChar char="§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30000"/>
        </a:spcBef>
        <a:spcAft>
          <a:spcPct val="0"/>
        </a:spcAft>
        <a:buClr>
          <a:srgbClr val="CC00FF"/>
        </a:buClr>
        <a:buChar char="•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30000"/>
        </a:spcBef>
        <a:spcAft>
          <a:spcPct val="0"/>
        </a:spcAft>
        <a:buClr>
          <a:srgbClr val="8700E2"/>
        </a:buClr>
        <a:buSzPct val="50000"/>
        <a:buFont typeface="Wingdings" panose="05000000000000000000" pitchFamily="2" charset="2"/>
        <a:buChar char="u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3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3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3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3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3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3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>
            <a:extLst>
              <a:ext uri="{FF2B5EF4-FFF2-40B4-BE49-F238E27FC236}">
                <a16:creationId xmlns:a16="http://schemas.microsoft.com/office/drawing/2014/main" id="{C8E65BDB-DB5B-4DC0-8407-47B02EEC549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effectLst>
            <a:outerShdw dist="28398" dir="17793903" algn="ctr" rotWithShape="0">
              <a:schemeClr val="bg1">
                <a:alpha val="50000"/>
              </a:schemeClr>
            </a:outerShdw>
          </a:effectLst>
        </p:spPr>
        <p:txBody>
          <a:bodyPr/>
          <a:lstStyle/>
          <a:p>
            <a:pPr eaLnBrk="1" hangingPunct="1"/>
            <a:r>
              <a:rPr lang="en-US" altLang="ko-KR"/>
              <a:t>8</a:t>
            </a:r>
            <a:r>
              <a:rPr lang="ko-KR" altLang="en-US"/>
              <a:t>장</a:t>
            </a:r>
            <a:r>
              <a:rPr lang="en-US" altLang="ko-KR"/>
              <a:t>.  </a:t>
            </a:r>
            <a:r>
              <a:rPr lang="ko-KR" altLang="en-US"/>
              <a:t>상속과 다형성</a:t>
            </a:r>
          </a:p>
        </p:txBody>
      </p:sp>
      <p:sp>
        <p:nvSpPr>
          <p:cNvPr id="3075" name="Rectangle 5">
            <a:extLst>
              <a:ext uri="{FF2B5EF4-FFF2-40B4-BE49-F238E27FC236}">
                <a16:creationId xmlns:a16="http://schemas.microsoft.com/office/drawing/2014/main" id="{12F51DAC-5785-4A6B-BF10-23EFC3C96E4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김미경</a:t>
            </a:r>
            <a:endParaRPr lang="en-US" altLang="ko-KR"/>
          </a:p>
          <a:p>
            <a:pPr eaLnBrk="1" hangingPunct="1"/>
            <a:r>
              <a:rPr lang="en-US" altLang="ko-KR"/>
              <a:t>ddosun@pusan.ac.kr</a:t>
            </a:r>
          </a:p>
          <a:p>
            <a:pPr eaLnBrk="1" hangingPunct="1"/>
            <a:endParaRPr lang="en-US" altLang="ko-KR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23E45DF-0FC9-4FFA-8666-29BC61A63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7699-3820-4A72-8EE4-B0F9F6E3885B}" type="slidenum">
              <a:rPr lang="en-US" altLang="ko-KR" smtClean="0"/>
              <a:pPr/>
              <a:t>1</a:t>
            </a:fld>
            <a:endParaRPr lang="en-US" altLang="ko-KR"/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909C6BC8-D7B1-4105-B955-04FF05E9D2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49" y="1196975"/>
            <a:ext cx="8316913" cy="1361335"/>
          </a:xfr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15000"/>
              </a:lnSpc>
            </a:pPr>
            <a:r>
              <a:rPr lang="en-US" altLang="ko-KR" sz="2400" b="1"/>
              <a:t>"Employee Problem" </a:t>
            </a:r>
            <a:r>
              <a:rPr lang="ko-KR" altLang="en-US" sz="2400" b="1"/>
              <a:t>해결 첫 번째 단계</a:t>
            </a:r>
            <a:endParaRPr lang="en-US" altLang="ko-KR" sz="2400" b="1"/>
          </a:p>
          <a:p>
            <a:pPr eaLnBrk="1" hangingPunct="1">
              <a:lnSpc>
                <a:spcPct val="115000"/>
              </a:lnSpc>
            </a:pPr>
            <a:r>
              <a:rPr lang="en-US" altLang="ko-KR" sz="2200" b="1"/>
              <a:t>Chap07</a:t>
            </a:r>
            <a:r>
              <a:rPr lang="ko-KR" altLang="en-US" sz="2200" b="1"/>
              <a:t>의 </a:t>
            </a:r>
            <a:r>
              <a:rPr lang="en-US" altLang="ko-KR" sz="2200" b="1"/>
              <a:t>page3 : EmployeeManager1.cpp </a:t>
            </a:r>
            <a:r>
              <a:rPr lang="ko-KR" altLang="en-US" sz="2200" b="1"/>
              <a:t>에서 </a:t>
            </a:r>
            <a:r>
              <a:rPr lang="en-US" altLang="ko-KR" sz="2200" b="1"/>
              <a:t>Perment</a:t>
            </a:r>
            <a:r>
              <a:rPr lang="ko-KR" altLang="en-US" sz="2200" b="1"/>
              <a:t>의 부모클래스 </a:t>
            </a:r>
            <a:r>
              <a:rPr lang="en-US" altLang="ko-KR" sz="2200" b="1"/>
              <a:t>Employee </a:t>
            </a:r>
            <a:r>
              <a:rPr lang="ko-KR" altLang="en-US" sz="2200" b="1"/>
              <a:t>만들기 </a:t>
            </a:r>
            <a:r>
              <a:rPr lang="en-US" altLang="ko-KR" sz="2200" b="1">
                <a:sym typeface="Wingdings" panose="05000000000000000000" pitchFamily="2" charset="2"/>
              </a:rPr>
              <a:t></a:t>
            </a:r>
            <a:r>
              <a:rPr lang="en-US" altLang="ko-KR" sz="2200" b="1"/>
              <a:t> EmployeeManager2.cpp </a:t>
            </a:r>
            <a:endParaRPr lang="ko-KR" altLang="en-US" sz="2200" b="1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F8496669-09CD-4CAB-937E-F5554755D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143" y="2561695"/>
            <a:ext cx="3949700" cy="419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306000" tIns="118800" bIns="190800" anchor="ctr"/>
          <a:lstStyle>
            <a:lvl1pPr defTabSz="3603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3603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3603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3603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3603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defTabSz="3603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defTabSz="3603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defTabSz="3603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defTabSz="3603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class Employee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{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protected: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    char name[20];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public: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    Employee(char* _name);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    const char* GetName();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};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Employee::Employee(char* _name)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{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    strcpy(name, _name);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}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const char* Employee::GetName()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{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    return name;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13316" name="Picture 4" descr="8-10">
            <a:extLst>
              <a:ext uri="{FF2B5EF4-FFF2-40B4-BE49-F238E27FC236}">
                <a16:creationId xmlns:a16="http://schemas.microsoft.com/office/drawing/2014/main" id="{6296D08B-C551-4888-9112-BFE3F4E91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713" y="2708275"/>
            <a:ext cx="4260850" cy="257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Rectangle 5">
            <a:extLst>
              <a:ext uri="{FF2B5EF4-FFF2-40B4-BE49-F238E27FC236}">
                <a16:creationId xmlns:a16="http://schemas.microsoft.com/office/drawing/2014/main" id="{7048E069-F4DF-4E86-8861-B7AEBDC5C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5373688"/>
            <a:ext cx="982662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b="1"/>
              <a:t>그림 </a:t>
            </a:r>
            <a:r>
              <a:rPr lang="en-US" altLang="ko-KR" b="1"/>
              <a:t>8-</a:t>
            </a:r>
            <a:r>
              <a:rPr lang="en-US" altLang="ja-JP" b="1"/>
              <a:t>10</a:t>
            </a:r>
            <a:endParaRPr lang="en-US" altLang="ko-KR" b="1"/>
          </a:p>
        </p:txBody>
      </p:sp>
      <p:sp>
        <p:nvSpPr>
          <p:cNvPr id="45062" name="Rectangle 6">
            <a:extLst>
              <a:ext uri="{FF2B5EF4-FFF2-40B4-BE49-F238E27FC236}">
                <a16:creationId xmlns:a16="http://schemas.microsoft.com/office/drawing/2014/main" id="{4AEF6CB4-1AC2-4C24-AF92-32E1CD25FD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8-2  </a:t>
            </a:r>
            <a:r>
              <a:rPr lang="ko-KR" altLang="en-US"/>
              <a:t>상속된 객체와 포인터 관계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200A30A-5AE5-4768-B61E-1A8F61A70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96565-C13A-439C-9E14-F0D460F0AAF5}" type="slidenum">
              <a:rPr lang="en-US" altLang="ko-KR" smtClean="0"/>
              <a:pPr/>
              <a:t>10</a:t>
            </a:fld>
            <a:endParaRPr lang="en-US" altLang="ko-KR"/>
          </a:p>
        </p:txBody>
      </p:sp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60BAF24B-DA89-4623-BD9C-EC3D5113D7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b="1"/>
              <a:t>"Employee Problem" </a:t>
            </a:r>
            <a:r>
              <a:rPr lang="ko-KR" altLang="en-US" b="1"/>
              <a:t>해결 첫 번째 단계</a:t>
            </a:r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FACD9D62-18BE-4472-B60A-739ADBA51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1549400"/>
            <a:ext cx="1539875" cy="265113"/>
          </a:xfrm>
          <a:prstGeom prst="rect">
            <a:avLst/>
          </a:prstGeom>
          <a:solidFill>
            <a:schemeClr val="accent5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1400" b="1"/>
              <a:t>Department </a:t>
            </a:r>
          </a:p>
        </p:txBody>
      </p:sp>
      <p:sp>
        <p:nvSpPr>
          <p:cNvPr id="14340" name="Text Box 5">
            <a:extLst>
              <a:ext uri="{FF2B5EF4-FFF2-40B4-BE49-F238E27FC236}">
                <a16:creationId xmlns:a16="http://schemas.microsoft.com/office/drawing/2014/main" id="{942FBD45-4E36-4224-9E70-3234CBB54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2063" y="1141413"/>
            <a:ext cx="1258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 b="1"/>
              <a:t>Control class</a:t>
            </a:r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51F402BD-AC08-462C-A0C5-17D60C631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888" y="1585913"/>
            <a:ext cx="1539875" cy="265112"/>
          </a:xfrm>
          <a:prstGeom prst="rect">
            <a:avLst/>
          </a:prstGeom>
          <a:solidFill>
            <a:schemeClr val="accent5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1400" b="1"/>
              <a:t>Perment </a:t>
            </a:r>
          </a:p>
        </p:txBody>
      </p:sp>
      <p:sp>
        <p:nvSpPr>
          <p:cNvPr id="14342" name="Text Box 7">
            <a:extLst>
              <a:ext uri="{FF2B5EF4-FFF2-40B4-BE49-F238E27FC236}">
                <a16:creationId xmlns:a16="http://schemas.microsoft.com/office/drawing/2014/main" id="{37238996-2AA0-4F4E-926C-A70991DC0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0318" y="1897857"/>
            <a:ext cx="1287463" cy="304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400" b="1"/>
              <a:t>고용직만 관리</a:t>
            </a:r>
          </a:p>
        </p:txBody>
      </p:sp>
      <p:sp>
        <p:nvSpPr>
          <p:cNvPr id="46088" name="Rectangle 8">
            <a:extLst>
              <a:ext uri="{FF2B5EF4-FFF2-40B4-BE49-F238E27FC236}">
                <a16:creationId xmlns:a16="http://schemas.microsoft.com/office/drawing/2014/main" id="{DB6B8338-FAF9-4519-9785-D58433F81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888" y="2363788"/>
            <a:ext cx="1539875" cy="265112"/>
          </a:xfrm>
          <a:prstGeom prst="rect">
            <a:avLst/>
          </a:prstGeom>
          <a:solidFill>
            <a:schemeClr val="accent5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1400" b="1"/>
              <a:t>Temporary </a:t>
            </a:r>
          </a:p>
        </p:txBody>
      </p:sp>
      <p:sp>
        <p:nvSpPr>
          <p:cNvPr id="14344" name="Text Box 9">
            <a:extLst>
              <a:ext uri="{FF2B5EF4-FFF2-40B4-BE49-F238E27FC236}">
                <a16:creationId xmlns:a16="http://schemas.microsoft.com/office/drawing/2014/main" id="{CDF3805D-8D5B-49E2-8D2D-C95961C13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7630" y="2681288"/>
            <a:ext cx="1112838" cy="304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400" b="1"/>
              <a:t>일용직 관리</a:t>
            </a:r>
          </a:p>
        </p:txBody>
      </p:sp>
      <p:sp>
        <p:nvSpPr>
          <p:cNvPr id="46090" name="Rectangle 10">
            <a:extLst>
              <a:ext uri="{FF2B5EF4-FFF2-40B4-BE49-F238E27FC236}">
                <a16:creationId xmlns:a16="http://schemas.microsoft.com/office/drawing/2014/main" id="{5FB6FCB4-6F68-4749-9DAE-4BA12ACFC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888" y="3141663"/>
            <a:ext cx="1539875" cy="265112"/>
          </a:xfrm>
          <a:prstGeom prst="rect">
            <a:avLst/>
          </a:prstGeom>
          <a:solidFill>
            <a:schemeClr val="accent5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1400" b="1"/>
              <a:t>SalesPerson </a:t>
            </a:r>
          </a:p>
        </p:txBody>
      </p:sp>
      <p:sp>
        <p:nvSpPr>
          <p:cNvPr id="14346" name="Text Box 11">
            <a:extLst>
              <a:ext uri="{FF2B5EF4-FFF2-40B4-BE49-F238E27FC236}">
                <a16:creationId xmlns:a16="http://schemas.microsoft.com/office/drawing/2014/main" id="{38ECBABE-617E-465B-8AEF-5917925A2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7630" y="3473450"/>
            <a:ext cx="1054100" cy="304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400" b="1"/>
              <a:t>판매직관리</a:t>
            </a:r>
          </a:p>
        </p:txBody>
      </p:sp>
      <p:sp>
        <p:nvSpPr>
          <p:cNvPr id="14347" name="Oval 12">
            <a:extLst>
              <a:ext uri="{FF2B5EF4-FFF2-40B4-BE49-F238E27FC236}">
                <a16:creationId xmlns:a16="http://schemas.microsoft.com/office/drawing/2014/main" id="{363132CF-EBB9-44E4-B5E7-B4CF4A273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1778000"/>
            <a:ext cx="1822450" cy="10033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400" b="1"/>
              <a:t>공통분모추출</a:t>
            </a:r>
            <a:r>
              <a:rPr lang="en-US" altLang="ko-KR" sz="1400" b="1"/>
              <a:t>:</a:t>
            </a:r>
          </a:p>
          <a:p>
            <a:pPr eaLnBrk="1" hangingPunct="1"/>
            <a:r>
              <a:rPr lang="en-US" altLang="ko-KR" sz="1400" b="1"/>
              <a:t>Employee class</a:t>
            </a:r>
            <a:r>
              <a:rPr lang="ko-KR" altLang="en-US" sz="1400" b="1"/>
              <a:t>생성</a:t>
            </a:r>
          </a:p>
        </p:txBody>
      </p:sp>
      <p:cxnSp>
        <p:nvCxnSpPr>
          <p:cNvPr id="14348" name="AutoShape 13">
            <a:extLst>
              <a:ext uri="{FF2B5EF4-FFF2-40B4-BE49-F238E27FC236}">
                <a16:creationId xmlns:a16="http://schemas.microsoft.com/office/drawing/2014/main" id="{0719CF51-3AA5-414A-9A49-93A47A5C4625}"/>
              </a:ext>
            </a:extLst>
          </p:cNvPr>
          <p:cNvCxnSpPr>
            <a:cxnSpLocks noChangeShapeType="1"/>
            <a:stCxn id="46086" idx="3"/>
            <a:endCxn id="14347" idx="2"/>
          </p:cNvCxnSpPr>
          <p:nvPr/>
        </p:nvCxnSpPr>
        <p:spPr bwMode="auto">
          <a:xfrm>
            <a:off x="5211763" y="1719263"/>
            <a:ext cx="1520825" cy="5603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AutoShape 14">
            <a:extLst>
              <a:ext uri="{FF2B5EF4-FFF2-40B4-BE49-F238E27FC236}">
                <a16:creationId xmlns:a16="http://schemas.microsoft.com/office/drawing/2014/main" id="{DA6DDC7F-1BD2-4994-BAC1-900E58C5C48B}"/>
              </a:ext>
            </a:extLst>
          </p:cNvPr>
          <p:cNvCxnSpPr>
            <a:cxnSpLocks noChangeShapeType="1"/>
            <a:stCxn id="46088" idx="3"/>
            <a:endCxn id="14347" idx="2"/>
          </p:cNvCxnSpPr>
          <p:nvPr/>
        </p:nvCxnSpPr>
        <p:spPr bwMode="auto">
          <a:xfrm flipV="1">
            <a:off x="5211763" y="2279650"/>
            <a:ext cx="1520825" cy="2174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0" name="AutoShape 15">
            <a:extLst>
              <a:ext uri="{FF2B5EF4-FFF2-40B4-BE49-F238E27FC236}">
                <a16:creationId xmlns:a16="http://schemas.microsoft.com/office/drawing/2014/main" id="{1EB7A75B-F60E-4125-9695-C07D0C06A62A}"/>
              </a:ext>
            </a:extLst>
          </p:cNvPr>
          <p:cNvCxnSpPr>
            <a:cxnSpLocks noChangeShapeType="1"/>
            <a:stCxn id="46090" idx="3"/>
            <a:endCxn id="14347" idx="2"/>
          </p:cNvCxnSpPr>
          <p:nvPr/>
        </p:nvCxnSpPr>
        <p:spPr bwMode="auto">
          <a:xfrm flipV="1">
            <a:off x="5211763" y="2279650"/>
            <a:ext cx="1520825" cy="99536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1" name="Line 16">
            <a:extLst>
              <a:ext uri="{FF2B5EF4-FFF2-40B4-BE49-F238E27FC236}">
                <a16:creationId xmlns:a16="http://schemas.microsoft.com/office/drawing/2014/main" id="{67DD268C-6D9A-452E-BBD3-E615F30161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35263" y="4508500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cxnSp>
        <p:nvCxnSpPr>
          <p:cNvPr id="14352" name="AutoShape 17">
            <a:extLst>
              <a:ext uri="{FF2B5EF4-FFF2-40B4-BE49-F238E27FC236}">
                <a16:creationId xmlns:a16="http://schemas.microsoft.com/office/drawing/2014/main" id="{2ADF9CB2-0B1F-400E-B882-9EFDFC63CE8D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1800225" y="1952625"/>
            <a:ext cx="1835150" cy="539750"/>
          </a:xfrm>
          <a:prstGeom prst="bentConnector3">
            <a:avLst>
              <a:gd name="adj1" fmla="val 9982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diamond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3" name="AutoShape 18">
            <a:extLst>
              <a:ext uri="{FF2B5EF4-FFF2-40B4-BE49-F238E27FC236}">
                <a16:creationId xmlns:a16="http://schemas.microsoft.com/office/drawing/2014/main" id="{803E2595-7DE1-42A9-9BB3-E6959B684625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1476375" y="1881188"/>
            <a:ext cx="2159000" cy="1439862"/>
          </a:xfrm>
          <a:prstGeom prst="bentConnector3">
            <a:avLst>
              <a:gd name="adj1" fmla="val 101764"/>
            </a:avLst>
          </a:prstGeom>
          <a:noFill/>
          <a:ln w="9525">
            <a:solidFill>
              <a:schemeClr val="tx1"/>
            </a:solidFill>
            <a:miter lim="800000"/>
            <a:headEnd type="none"/>
            <a:tailEnd type="diamond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100" name="Rectangle 20">
            <a:extLst>
              <a:ext uri="{FF2B5EF4-FFF2-40B4-BE49-F238E27FC236}">
                <a16:creationId xmlns:a16="http://schemas.microsoft.com/office/drawing/2014/main" id="{33D9CDF6-A181-43A1-9203-21396F190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4292600"/>
            <a:ext cx="1539875" cy="265113"/>
          </a:xfrm>
          <a:prstGeom prst="rect">
            <a:avLst/>
          </a:prstGeom>
          <a:solidFill>
            <a:schemeClr val="accent5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1400" b="1"/>
              <a:t>Department </a:t>
            </a:r>
          </a:p>
        </p:txBody>
      </p:sp>
      <p:sp>
        <p:nvSpPr>
          <p:cNvPr id="46102" name="Rectangle 22">
            <a:extLst>
              <a:ext uri="{FF2B5EF4-FFF2-40B4-BE49-F238E27FC236}">
                <a16:creationId xmlns:a16="http://schemas.microsoft.com/office/drawing/2014/main" id="{5410EC60-8D13-40F0-B271-A4F9980B9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0" y="4365625"/>
            <a:ext cx="1539875" cy="265113"/>
          </a:xfrm>
          <a:prstGeom prst="rect">
            <a:avLst/>
          </a:prstGeom>
          <a:solidFill>
            <a:schemeClr val="accent5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1400" b="1"/>
              <a:t>Employee </a:t>
            </a:r>
          </a:p>
        </p:txBody>
      </p:sp>
      <p:sp>
        <p:nvSpPr>
          <p:cNvPr id="46103" name="Rectangle 23">
            <a:extLst>
              <a:ext uri="{FF2B5EF4-FFF2-40B4-BE49-F238E27FC236}">
                <a16:creationId xmlns:a16="http://schemas.microsoft.com/office/drawing/2014/main" id="{17750667-F1E2-47E5-A47E-B661C7BBE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4188" y="5300663"/>
            <a:ext cx="1539875" cy="265112"/>
          </a:xfrm>
          <a:prstGeom prst="rect">
            <a:avLst/>
          </a:prstGeom>
          <a:solidFill>
            <a:schemeClr val="accent5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1400" b="1"/>
              <a:t>Perment </a:t>
            </a:r>
          </a:p>
        </p:txBody>
      </p:sp>
      <p:sp>
        <p:nvSpPr>
          <p:cNvPr id="46104" name="Rectangle 24">
            <a:extLst>
              <a:ext uri="{FF2B5EF4-FFF2-40B4-BE49-F238E27FC236}">
                <a16:creationId xmlns:a16="http://schemas.microsoft.com/office/drawing/2014/main" id="{E7D76FE4-E6A6-45A8-A36C-F03AF1685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750" y="5300663"/>
            <a:ext cx="1539875" cy="265112"/>
          </a:xfrm>
          <a:prstGeom prst="rect">
            <a:avLst/>
          </a:prstGeom>
          <a:solidFill>
            <a:schemeClr val="accent5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1400" b="1"/>
              <a:t>Temporary </a:t>
            </a:r>
          </a:p>
        </p:txBody>
      </p:sp>
      <p:sp>
        <p:nvSpPr>
          <p:cNvPr id="46105" name="Rectangle 25">
            <a:extLst>
              <a:ext uri="{FF2B5EF4-FFF2-40B4-BE49-F238E27FC236}">
                <a16:creationId xmlns:a16="http://schemas.microsoft.com/office/drawing/2014/main" id="{A91E89D2-80E0-4DE4-83A9-DFC61B495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4050" y="8237538"/>
            <a:ext cx="1539875" cy="265112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1400" b="1"/>
              <a:t>Perment </a:t>
            </a:r>
          </a:p>
        </p:txBody>
      </p:sp>
      <p:sp>
        <p:nvSpPr>
          <p:cNvPr id="14359" name="Line 28">
            <a:extLst>
              <a:ext uri="{FF2B5EF4-FFF2-40B4-BE49-F238E27FC236}">
                <a16:creationId xmlns:a16="http://schemas.microsoft.com/office/drawing/2014/main" id="{D04B467F-8528-4D3B-B65E-59609C1FC55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7900" y="472440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ko-KR" altLang="en-US"/>
          </a:p>
        </p:txBody>
      </p:sp>
      <p:cxnSp>
        <p:nvCxnSpPr>
          <p:cNvPr id="14360" name="AutoShape 29">
            <a:extLst>
              <a:ext uri="{FF2B5EF4-FFF2-40B4-BE49-F238E27FC236}">
                <a16:creationId xmlns:a16="http://schemas.microsoft.com/office/drawing/2014/main" id="{6676C912-BD2B-444E-B877-A98A7C57B594}"/>
              </a:ext>
            </a:extLst>
          </p:cNvPr>
          <p:cNvCxnSpPr>
            <a:cxnSpLocks noChangeShapeType="1"/>
            <a:stCxn id="46103" idx="0"/>
          </p:cNvCxnSpPr>
          <p:nvPr/>
        </p:nvCxnSpPr>
        <p:spPr bwMode="auto">
          <a:xfrm rot="-5400000">
            <a:off x="4741862" y="4210051"/>
            <a:ext cx="142875" cy="20383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61" name="Line 30">
            <a:extLst>
              <a:ext uri="{FF2B5EF4-FFF2-40B4-BE49-F238E27FC236}">
                <a16:creationId xmlns:a16="http://schemas.microsoft.com/office/drawing/2014/main" id="{F1DA7910-E7EB-4DCC-8800-A26ED36E53B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2475" y="5157788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14362" name="Line 31">
            <a:extLst>
              <a:ext uri="{FF2B5EF4-FFF2-40B4-BE49-F238E27FC236}">
                <a16:creationId xmlns:a16="http://schemas.microsoft.com/office/drawing/2014/main" id="{0D96FB55-76B8-425E-A0ED-3457EA36F6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00338" y="1736725"/>
            <a:ext cx="935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82BB9D4-5458-428E-8C23-F165C7487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3C860-0D7F-4D73-8C69-10EC9E7DB66E}" type="slidenum">
              <a:rPr lang="en-US" altLang="ko-KR" smtClean="0"/>
              <a:pPr/>
              <a:t>11</a:t>
            </a:fld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9C2882-778A-4A4D-B292-E11086CFE292}"/>
              </a:ext>
            </a:extLst>
          </p:cNvPr>
          <p:cNvSpPr txBox="1"/>
          <p:nvPr/>
        </p:nvSpPr>
        <p:spPr>
          <a:xfrm>
            <a:off x="1770971" y="5840415"/>
            <a:ext cx="6673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하나의 기본클래스의 </a:t>
            </a:r>
            <a:r>
              <a:rPr lang="en-US" altLang="ko-KR" sz="1600"/>
              <a:t>Employee</a:t>
            </a:r>
            <a:r>
              <a:rPr lang="ko-KR" altLang="en-US" sz="1600"/>
              <a:t>객체 </a:t>
            </a:r>
            <a:r>
              <a:rPr lang="en-US" altLang="ko-KR" sz="1600"/>
              <a:t>Pointer</a:t>
            </a:r>
            <a:r>
              <a:rPr lang="ko-KR" altLang="en-US" sz="1600"/>
              <a:t>을 이용하여  </a:t>
            </a:r>
            <a:endParaRPr lang="en-US" altLang="ko-KR" sz="1600"/>
          </a:p>
          <a:p>
            <a:r>
              <a:rPr lang="ko-KR" altLang="en-US" sz="1600"/>
              <a:t>파생클래스 객체</a:t>
            </a:r>
            <a:r>
              <a:rPr lang="en-US" altLang="ko-KR" sz="1600"/>
              <a:t>Perment</a:t>
            </a:r>
            <a:r>
              <a:rPr lang="ko-KR" altLang="en-US" sz="1600"/>
              <a:t>와 </a:t>
            </a:r>
            <a:r>
              <a:rPr lang="en-US" altLang="ko-KR" sz="1600"/>
              <a:t>Tempory</a:t>
            </a:r>
            <a:r>
              <a:rPr lang="ko-KR" altLang="en-US" sz="1600"/>
              <a:t>를 다 접근 가능하게 만듬</a:t>
            </a:r>
            <a:r>
              <a:rPr lang="en-US" altLang="ko-KR" sz="1600"/>
              <a:t>: </a:t>
            </a:r>
            <a:r>
              <a:rPr lang="ko-KR" altLang="en-US" sz="1600"/>
              <a:t>다형성</a:t>
            </a:r>
          </a:p>
        </p:txBody>
      </p:sp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>
            <a:extLst>
              <a:ext uri="{FF2B5EF4-FFF2-40B4-BE49-F238E27FC236}">
                <a16:creationId xmlns:a16="http://schemas.microsoft.com/office/drawing/2014/main" id="{69B3F773-A26D-4576-B4A5-8BB0FC396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516" y="1"/>
            <a:ext cx="3852428" cy="310496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90000" bIns="90000" anchor="ctr"/>
          <a:lstStyle>
            <a:lvl1pPr defTabSz="3603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3603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3603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3603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3603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defTabSz="3603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defTabSz="3603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defTabSz="3603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defTabSz="3603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class Permant:public Employee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{	int salary;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public: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    Permant(char* _name, int sal);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    int GetPay();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};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/>
              <a:t>Permant</a:t>
            </a:r>
            <a:r>
              <a:rPr lang="en-US" altLang="ko-KR" sz="1400" b="1">
                <a:cs typeface="Times New Roman" panose="02020603050405020304" pitchFamily="18" charset="0"/>
              </a:rPr>
              <a:t>::</a:t>
            </a:r>
            <a:r>
              <a:rPr lang="en-US" altLang="ko-KR" sz="1400" b="1"/>
              <a:t>Permant</a:t>
            </a:r>
            <a:r>
              <a:rPr lang="en-US" altLang="ko-KR" sz="1400"/>
              <a:t> </a:t>
            </a:r>
            <a:r>
              <a:rPr lang="en-US" altLang="ko-KR" sz="1400" b="1">
                <a:cs typeface="Times New Roman" panose="02020603050405020304" pitchFamily="18" charset="0"/>
              </a:rPr>
              <a:t>(char* _name, int sal)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: </a:t>
            </a:r>
            <a:r>
              <a:rPr lang="en-US" altLang="ko-KR" sz="1400" b="1"/>
              <a:t>Employee(_name)</a:t>
            </a:r>
            <a:r>
              <a:rPr lang="en-US" altLang="ko-KR" sz="1400" b="1">
                <a:cs typeface="Times New Roman" panose="02020603050405020304" pitchFamily="18" charset="0"/>
              </a:rPr>
              <a:t>{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    salary=sal;}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int Permant::GetPay(){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    return salary;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5363" name="Rectangle 5">
            <a:extLst>
              <a:ext uri="{FF2B5EF4-FFF2-40B4-BE49-F238E27FC236}">
                <a16:creationId xmlns:a16="http://schemas.microsoft.com/office/drawing/2014/main" id="{5571AEF0-A856-4792-A9A1-C33E0FDDD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6562" y="0"/>
            <a:ext cx="4897438" cy="3276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90000" bIns="90000" anchor="ctr"/>
          <a:lstStyle>
            <a:lvl1pPr defTabSz="3603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3603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3603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3603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3603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defTabSz="3603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defTabSz="3603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defTabSz="3603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defTabSz="3603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class Temporary:public Employee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{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    int time; int pay;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public: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    </a:t>
            </a:r>
            <a:r>
              <a:rPr lang="en-US" altLang="ko-KR" sz="1400" b="1"/>
              <a:t>Temporary</a:t>
            </a:r>
            <a:r>
              <a:rPr lang="en-US" altLang="ko-KR" sz="1400"/>
              <a:t> </a:t>
            </a:r>
            <a:r>
              <a:rPr lang="en-US" altLang="ko-KR" sz="1400" b="1">
                <a:cs typeface="Times New Roman" panose="02020603050405020304" pitchFamily="18" charset="0"/>
              </a:rPr>
              <a:t>(char* _name, int _time, int _sal);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    int GetPay();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};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/>
              <a:t>Temporary</a:t>
            </a:r>
            <a:r>
              <a:rPr lang="en-US" altLang="ko-KR" sz="1400" b="1">
                <a:cs typeface="Times New Roman" panose="02020603050405020304" pitchFamily="18" charset="0"/>
              </a:rPr>
              <a:t>::</a:t>
            </a:r>
            <a:r>
              <a:rPr lang="en-US" altLang="ko-KR" sz="1400" b="1"/>
              <a:t>Temporary</a:t>
            </a:r>
            <a:r>
              <a:rPr lang="en-US" altLang="ko-KR" sz="1400"/>
              <a:t> </a:t>
            </a:r>
            <a:r>
              <a:rPr lang="en-US" altLang="ko-KR" sz="1400" b="1">
                <a:cs typeface="Times New Roman" panose="02020603050405020304" pitchFamily="18" charset="0"/>
              </a:rPr>
              <a:t>(</a:t>
            </a:r>
            <a:r>
              <a:rPr lang="en-US" altLang="ko-KR" sz="1400" b="1"/>
              <a:t>char* _name, int _time, int _pay</a:t>
            </a:r>
            <a:r>
              <a:rPr lang="en-US" altLang="ko-KR" sz="1400" b="1">
                <a:cs typeface="Times New Roman" panose="02020603050405020304" pitchFamily="18" charset="0"/>
              </a:rPr>
              <a:t>)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: </a:t>
            </a:r>
            <a:r>
              <a:rPr lang="en-US" altLang="ko-KR" sz="1400" b="1"/>
              <a:t>Employee(_name)</a:t>
            </a:r>
            <a:endParaRPr lang="en-US" altLang="ko-KR" sz="1400" b="1"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{  time=_time;  pay=_payl;}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int </a:t>
            </a:r>
            <a:r>
              <a:rPr lang="en-US" altLang="ko-KR" sz="1400" b="1"/>
              <a:t>Temporary</a:t>
            </a:r>
            <a:r>
              <a:rPr lang="en-US" altLang="ko-KR" sz="1400"/>
              <a:t> </a:t>
            </a:r>
            <a:r>
              <a:rPr lang="en-US" altLang="ko-KR" sz="1400" b="1">
                <a:cs typeface="Times New Roman" panose="02020603050405020304" pitchFamily="18" charset="0"/>
              </a:rPr>
              <a:t>::GetPay()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{    return time*pay;}</a:t>
            </a:r>
          </a:p>
        </p:txBody>
      </p:sp>
      <p:sp>
        <p:nvSpPr>
          <p:cNvPr id="15364" name="Rectangle 6">
            <a:extLst>
              <a:ext uri="{FF2B5EF4-FFF2-40B4-BE49-F238E27FC236}">
                <a16:creationId xmlns:a16="http://schemas.microsoft.com/office/drawing/2014/main" id="{080B99F9-0B01-47AB-9AD1-771C6CE77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6562" y="3357563"/>
            <a:ext cx="4897438" cy="3276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>
            <a:lvl1pPr defTabSz="3603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3603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3603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3603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3603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defTabSz="3603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defTabSz="3603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defTabSz="3603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defTabSz="3603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class Department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{</a:t>
            </a:r>
            <a:r>
              <a:rPr lang="en-US" altLang="ko-KR" sz="1400" b="1">
                <a:solidFill>
                  <a:srgbClr val="FF0000"/>
                </a:solidFill>
                <a:cs typeface="Times New Roman" panose="02020603050405020304" pitchFamily="18" charset="0"/>
              </a:rPr>
              <a:t>Employee*</a:t>
            </a:r>
            <a:r>
              <a:rPr lang="en-US" altLang="ko-KR" sz="1400" b="1">
                <a:cs typeface="Times New Roman" panose="02020603050405020304" pitchFamily="18" charset="0"/>
              </a:rPr>
              <a:t> empList[10]; int index;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public: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    Department():index(0){ } 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    void AddEmployee(</a:t>
            </a:r>
            <a:r>
              <a:rPr lang="en-US" altLang="ko-KR" sz="1400" b="1">
                <a:solidFill>
                  <a:srgbClr val="FF0000"/>
                </a:solidFill>
                <a:cs typeface="Times New Roman" panose="02020603050405020304" pitchFamily="18" charset="0"/>
              </a:rPr>
              <a:t>Employee*</a:t>
            </a:r>
            <a:r>
              <a:rPr lang="en-US" altLang="ko-KR" sz="1400" b="1">
                <a:cs typeface="Times New Roman" panose="02020603050405020304" pitchFamily="18" charset="0"/>
              </a:rPr>
              <a:t> emp);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    void ShowList();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};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/>
              <a:t>void Department::AddEmployee(Employee* emp)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/>
              <a:t>{ empList[index++]=emp; }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/>
              <a:t>void Department::ShowList()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/>
              <a:t>{ for (int i=0; i&lt;index; i++){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/>
              <a:t>    cout &lt;&lt; </a:t>
            </a:r>
            <a:r>
              <a:rPr lang="en-US" altLang="ko-KR" sz="1400" b="1">
                <a:latin typeface="Arial" panose="020B0604020202020204" pitchFamily="34" charset="0"/>
              </a:rPr>
              <a:t>“</a:t>
            </a:r>
            <a:r>
              <a:rPr lang="en-US" altLang="ko-KR" sz="1400" b="1"/>
              <a:t>name: </a:t>
            </a:r>
            <a:r>
              <a:rPr lang="en-US" altLang="ko-KR" sz="1400" b="1">
                <a:latin typeface="Arial" panose="020B0604020202020204" pitchFamily="34" charset="0"/>
              </a:rPr>
              <a:t>”</a:t>
            </a:r>
            <a:r>
              <a:rPr lang="en-US" altLang="ko-KR" sz="1400" b="1"/>
              <a:t>&lt;&lt; empList-&gt;GetName() &lt;&lt; endl;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solidFill>
                  <a:srgbClr val="FF0000"/>
                </a:solidFill>
              </a:rPr>
              <a:t>//  cout &lt;&lt; </a:t>
            </a:r>
            <a:r>
              <a:rPr lang="en-US" altLang="ko-KR" sz="1400" b="1">
                <a:solidFill>
                  <a:srgbClr val="FF0000"/>
                </a:solidFill>
                <a:latin typeface="Arial" panose="020B0604020202020204" pitchFamily="34" charset="0"/>
              </a:rPr>
              <a:t>“</a:t>
            </a:r>
            <a:r>
              <a:rPr lang="en-US" altLang="ko-KR" sz="1400" b="1">
                <a:solidFill>
                  <a:srgbClr val="FF0000"/>
                </a:solidFill>
              </a:rPr>
              <a:t>salary: </a:t>
            </a:r>
            <a:r>
              <a:rPr lang="en-US" altLang="ko-KR" sz="1400" b="1">
                <a:solidFill>
                  <a:srgbClr val="FF0000"/>
                </a:solidFill>
                <a:latin typeface="Arial" panose="020B0604020202020204" pitchFamily="34" charset="0"/>
              </a:rPr>
              <a:t>“</a:t>
            </a:r>
            <a:r>
              <a:rPr lang="en-US" altLang="ko-KR" sz="1400" b="1">
                <a:solidFill>
                  <a:srgbClr val="FF0000"/>
                </a:solidFill>
              </a:rPr>
              <a:t> &lt;&lt; empList-&gt;GetPay() &lt;&lt; endl;</a:t>
            </a:r>
            <a:r>
              <a:rPr lang="en-US" altLang="ko-KR" sz="1400" b="1"/>
              <a:t>}}</a:t>
            </a:r>
            <a:endParaRPr lang="en-US" altLang="ko-KR" sz="1400" b="1">
              <a:cs typeface="Times New Roman" panose="02020603050405020304" pitchFamily="18" charset="0"/>
            </a:endParaRPr>
          </a:p>
        </p:txBody>
      </p:sp>
      <p:sp>
        <p:nvSpPr>
          <p:cNvPr id="15365" name="Rectangle 7">
            <a:extLst>
              <a:ext uri="{FF2B5EF4-FFF2-40B4-BE49-F238E27FC236}">
                <a16:creationId xmlns:a16="http://schemas.microsoft.com/office/drawing/2014/main" id="{F81B0733-5B63-447B-B756-68D9F1B6B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3104964"/>
            <a:ext cx="4067944" cy="37530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>
            <a:lvl1pPr defTabSz="3603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3603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3603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3603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3603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defTabSz="3603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defTabSz="3603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defTabSz="3603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defTabSz="3603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int main()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{</a:t>
            </a:r>
            <a:r>
              <a:rPr lang="ko-KR" altLang="en-US" sz="1400" b="1">
                <a:cs typeface="Times New Roman" panose="02020603050405020304" pitchFamily="18" charset="0"/>
              </a:rPr>
              <a:t>	</a:t>
            </a:r>
            <a:r>
              <a:rPr lang="en-US" altLang="ko-KR" sz="1400" b="1">
                <a:cs typeface="Times New Roman" panose="02020603050405020304" pitchFamily="18" charset="0"/>
              </a:rPr>
              <a:t>//</a:t>
            </a:r>
            <a:r>
              <a:rPr lang="ko-KR" altLang="en-US" sz="1400" b="1">
                <a:cs typeface="Times New Roman" panose="02020603050405020304" pitchFamily="18" charset="0"/>
              </a:rPr>
              <a:t>직원을 관리하는 </a:t>
            </a:r>
            <a:r>
              <a:rPr lang="en-US" altLang="ko-KR" sz="1400" b="1">
                <a:cs typeface="Times New Roman" panose="02020603050405020304" pitchFamily="18" charset="0"/>
              </a:rPr>
              <a:t>CONTROL </a:t>
            </a:r>
            <a:r>
              <a:rPr lang="ko-KR" altLang="en-US" sz="1400" b="1">
                <a:cs typeface="Times New Roman" panose="02020603050405020304" pitchFamily="18" charset="0"/>
              </a:rPr>
              <a:t>클래스</a:t>
            </a:r>
          </a:p>
          <a:p>
            <a:pPr algn="l" eaLnBrk="1" hangingPunct="1">
              <a:lnSpc>
                <a:spcPct val="120000"/>
              </a:lnSpc>
            </a:pPr>
            <a:r>
              <a:rPr lang="ko-KR" altLang="en-US" sz="1400" b="1">
                <a:cs typeface="Times New Roman" panose="02020603050405020304" pitchFamily="18" charset="0"/>
              </a:rPr>
              <a:t>	</a:t>
            </a:r>
            <a:r>
              <a:rPr lang="en-US" altLang="ko-KR" sz="1400" b="1">
                <a:cs typeface="Times New Roman" panose="02020603050405020304" pitchFamily="18" charset="0"/>
              </a:rPr>
              <a:t>Department department;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	//</a:t>
            </a:r>
            <a:r>
              <a:rPr lang="ko-KR" altLang="en-US" sz="1400" b="1">
                <a:cs typeface="Times New Roman" panose="02020603050405020304" pitchFamily="18" charset="0"/>
              </a:rPr>
              <a:t>직원 등록</a:t>
            </a:r>
            <a:r>
              <a:rPr lang="en-US" altLang="ko-KR" sz="1400" b="1">
                <a:cs typeface="Times New Roman" panose="02020603050405020304" pitchFamily="18" charset="0"/>
              </a:rPr>
              <a:t>.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	Employee* emp;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	emp = new Permanent("KIM", 1000);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	department.AddEmployee(emp);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	emp = new Permanent("LEE", 1500);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	department.AddEmployee(emp);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	emp = new Temporary("JUN", 10, 200);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	department.AddEmployee(emp);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	emp = new Temporary("JANG", 15, 300);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	department.AddEmployee(emp);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	department.ShowList();	</a:t>
            </a:r>
            <a:endParaRPr lang="en-US" altLang="ko-KR" sz="1400" b="1"/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/>
              <a:t>}</a:t>
            </a:r>
            <a:endParaRPr lang="en-US" altLang="ko-KR" sz="1400" b="1">
              <a:cs typeface="Times New Roman" panose="02020603050405020304" pitchFamily="18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B3B66ED-921C-440C-8CDD-C39047CBE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96565-C13A-439C-9E14-F0D460F0AAF5}" type="slidenum">
              <a:rPr lang="en-US" altLang="ko-KR" smtClean="0"/>
              <a:pPr/>
              <a:t>12</a:t>
            </a:fld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4464B6-991A-4A90-911A-F0034F410FFF}"/>
              </a:ext>
            </a:extLst>
          </p:cNvPr>
          <p:cNvSpPr txBox="1"/>
          <p:nvPr/>
        </p:nvSpPr>
        <p:spPr>
          <a:xfrm>
            <a:off x="5868144" y="440668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EmployeeManager2.cpp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12A18B-2D9B-4F3E-8C1E-D740B1C0EFB8}"/>
              </a:ext>
            </a:extLst>
          </p:cNvPr>
          <p:cNvSpPr txBox="1"/>
          <p:nvPr/>
        </p:nvSpPr>
        <p:spPr>
          <a:xfrm>
            <a:off x="6666326" y="2157234"/>
            <a:ext cx="2262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rgbClr val="FF0000"/>
                </a:solidFill>
              </a:rPr>
              <a:t>객체 생성은 되지만</a:t>
            </a:r>
            <a:endParaRPr lang="en-US" altLang="ko-KR">
              <a:solidFill>
                <a:srgbClr val="FF0000"/>
              </a:solidFill>
            </a:endParaRPr>
          </a:p>
          <a:p>
            <a:pPr algn="l"/>
            <a:r>
              <a:rPr lang="ko-KR" altLang="en-US">
                <a:solidFill>
                  <a:srgbClr val="FF0000"/>
                </a:solidFill>
              </a:rPr>
              <a:t>객체마다 급여 계산 방식 달라 </a:t>
            </a:r>
            <a:endParaRPr lang="en-US" altLang="ko-KR">
              <a:solidFill>
                <a:srgbClr val="FF0000"/>
              </a:solidFill>
            </a:endParaRPr>
          </a:p>
          <a:p>
            <a:pPr algn="l"/>
            <a:r>
              <a:rPr lang="ko-KR" altLang="en-US">
                <a:solidFill>
                  <a:srgbClr val="FF0000"/>
                </a:solidFill>
              </a:rPr>
              <a:t>급여가 문제</a:t>
            </a:r>
          </a:p>
        </p:txBody>
      </p:sp>
    </p:spTree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>
            <a:extLst>
              <a:ext uri="{FF2B5EF4-FFF2-40B4-BE49-F238E27FC236}">
                <a16:creationId xmlns:a16="http://schemas.microsoft.com/office/drawing/2014/main" id="{CA25F7A5-8319-4B43-A616-37E0195D6F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1196975"/>
            <a:ext cx="7772400" cy="4445000"/>
          </a:xfrm>
          <a:noFill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ko-KR" altLang="en-US" sz="2400" b="1"/>
              <a:t>객체 레퍼런스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2100" b="1"/>
              <a:t>객체를 참조할 수 있는 레퍼런스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2100" b="1"/>
              <a:t>클래스 포인터의 특성과 일치</a:t>
            </a:r>
            <a:r>
              <a:rPr lang="en-US" altLang="ko-KR" sz="2100" b="1"/>
              <a:t>!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ko-KR" sz="2100" b="1"/>
              <a:t>CReference1.cpp</a:t>
            </a:r>
          </a:p>
          <a:p>
            <a:pPr lvl="1" eaLnBrk="1" hangingPunct="1">
              <a:lnSpc>
                <a:spcPct val="120000"/>
              </a:lnSpc>
            </a:pPr>
            <a:endParaRPr lang="en-US" altLang="ko-KR" sz="2100" b="1"/>
          </a:p>
          <a:p>
            <a:pPr eaLnBrk="1" hangingPunct="1">
              <a:lnSpc>
                <a:spcPct val="120000"/>
              </a:lnSpc>
            </a:pPr>
            <a:r>
              <a:rPr lang="ko-KR" altLang="en-US" sz="2400" b="1"/>
              <a:t>객체 레퍼런스의 권한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2100" b="1"/>
              <a:t>객체를 참조하는 레퍼런스의 권한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2100" b="1"/>
              <a:t>클래스 포인터의 권한과 일치</a:t>
            </a:r>
            <a:r>
              <a:rPr lang="en-US" altLang="ko-KR" sz="2100" b="1"/>
              <a:t>!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ko-KR" sz="2100" b="1"/>
              <a:t>Creference2.cpp</a:t>
            </a:r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E92F2870-B511-45E7-9878-3AFAFAAC5E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8-3  </a:t>
            </a:r>
            <a:r>
              <a:rPr lang="ko-KR" altLang="en-US"/>
              <a:t>상속된 객체와 참조 관계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EF61CE1-9AFA-4FE5-8B4E-9CBC37EDF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96565-C13A-439C-9E14-F0D460F0AAF5}" type="slidenum">
              <a:rPr lang="en-US" altLang="ko-KR" smtClean="0"/>
              <a:pPr/>
              <a:t>13</a:t>
            </a:fld>
            <a:endParaRPr lang="en-US" altLang="ko-KR"/>
          </a:p>
        </p:txBody>
      </p:sp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>
            <a:extLst>
              <a:ext uri="{FF2B5EF4-FFF2-40B4-BE49-F238E27FC236}">
                <a16:creationId xmlns:a16="http://schemas.microsoft.com/office/drawing/2014/main" id="{12018656-82C8-451C-8B14-24EB03548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64" y="1267042"/>
            <a:ext cx="3924436" cy="5562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306000" tIns="118800" bIns="190800" anchor="ctr"/>
          <a:lstStyle>
            <a:lvl1pPr defTabSz="3603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3603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3603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3603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3603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defTabSz="3603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defTabSz="3603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defTabSz="3603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defTabSz="3603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class Person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{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public: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	void Sleep(){ 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		cout&lt;&lt;"Sleep"&lt;&lt;endl;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	}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};</a:t>
            </a:r>
          </a:p>
          <a:p>
            <a:pPr algn="l" eaLnBrk="1" hangingPunct="1">
              <a:lnSpc>
                <a:spcPct val="110000"/>
              </a:lnSpc>
            </a:pPr>
            <a:endParaRPr lang="en-US" altLang="ko-KR" sz="1400" b="1"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1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class Student : public Person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{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public: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	void Study(){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		cout&lt;&lt;"Study"&lt;&lt;endl;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	}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};</a:t>
            </a:r>
          </a:p>
          <a:p>
            <a:pPr algn="l" eaLnBrk="1" hangingPunct="1">
              <a:lnSpc>
                <a:spcPct val="110000"/>
              </a:lnSpc>
            </a:pPr>
            <a:endParaRPr lang="en-US" altLang="ko-KR" sz="1400" b="1"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1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class PartTimeStd : public Student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{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public: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	void Work(){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		cout&lt;&lt;"Work"&lt;&lt;endl;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	}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17411" name="Rectangle 5">
            <a:extLst>
              <a:ext uri="{FF2B5EF4-FFF2-40B4-BE49-F238E27FC236}">
                <a16:creationId xmlns:a16="http://schemas.microsoft.com/office/drawing/2014/main" id="{E2E39EC2-A41C-4B31-A002-15431982A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225425"/>
            <a:ext cx="66944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lang="en-US" altLang="ko-KR" sz="2800" b="1">
                <a:solidFill>
                  <a:schemeClr val="tx2"/>
                </a:solidFill>
              </a:rPr>
              <a:t>CRererence1.cpp</a:t>
            </a:r>
          </a:p>
        </p:txBody>
      </p:sp>
      <p:sp>
        <p:nvSpPr>
          <p:cNvPr id="17412" name="Rectangle 6">
            <a:extLst>
              <a:ext uri="{FF2B5EF4-FFF2-40B4-BE49-F238E27FC236}">
                <a16:creationId xmlns:a16="http://schemas.microsoft.com/office/drawing/2014/main" id="{496596DF-AE0E-4921-8EB1-F16F89C8B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0946" y="1263412"/>
            <a:ext cx="3733800" cy="53382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306000" tIns="118800" bIns="190800" anchor="ctr"/>
          <a:lstStyle>
            <a:lvl1pPr defTabSz="3603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3603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3603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3603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3603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defTabSz="3603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defTabSz="3603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defTabSz="3603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defTabSz="3603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>
              <a:spcBef>
                <a:spcPts val="400"/>
              </a:spcBef>
            </a:pPr>
            <a:r>
              <a:rPr lang="en-US" altLang="ko-KR" sz="1400" b="1">
                <a:cs typeface="Times New Roman" panose="02020603050405020304" pitchFamily="18" charset="0"/>
              </a:rPr>
              <a:t>int main(void){</a:t>
            </a:r>
          </a:p>
          <a:p>
            <a:pPr algn="l" eaLnBrk="1" hangingPunct="1">
              <a:spcBef>
                <a:spcPts val="400"/>
              </a:spcBef>
            </a:pPr>
            <a:r>
              <a:rPr lang="en-US" altLang="ko-KR" sz="1400" b="1">
                <a:cs typeface="Times New Roman" panose="02020603050405020304" pitchFamily="18" charset="0"/>
              </a:rPr>
              <a:t>	PartTimeStd p;</a:t>
            </a:r>
          </a:p>
          <a:p>
            <a:pPr algn="l" eaLnBrk="1" hangingPunct="1">
              <a:spcBef>
                <a:spcPts val="400"/>
              </a:spcBef>
            </a:pPr>
            <a:r>
              <a:rPr lang="en-US" altLang="ko-KR" sz="1400" b="1">
                <a:cs typeface="Times New Roman" panose="02020603050405020304" pitchFamily="18" charset="0"/>
              </a:rPr>
              <a:t>	p.Sleep();</a:t>
            </a:r>
          </a:p>
          <a:p>
            <a:pPr algn="l" eaLnBrk="1" hangingPunct="1">
              <a:spcBef>
                <a:spcPts val="400"/>
              </a:spcBef>
            </a:pPr>
            <a:r>
              <a:rPr lang="en-US" altLang="ko-KR" sz="1400" b="1">
                <a:cs typeface="Times New Roman" panose="02020603050405020304" pitchFamily="18" charset="0"/>
              </a:rPr>
              <a:t>	p.Study();</a:t>
            </a:r>
          </a:p>
          <a:p>
            <a:pPr algn="l" eaLnBrk="1" hangingPunct="1">
              <a:spcBef>
                <a:spcPts val="400"/>
              </a:spcBef>
            </a:pPr>
            <a:r>
              <a:rPr lang="en-US" altLang="ko-KR" sz="1400" b="1">
                <a:cs typeface="Times New Roman" panose="02020603050405020304" pitchFamily="18" charset="0"/>
              </a:rPr>
              <a:t>	p.Work();</a:t>
            </a:r>
          </a:p>
          <a:p>
            <a:pPr algn="l" eaLnBrk="1" hangingPunct="1">
              <a:spcBef>
                <a:spcPts val="400"/>
              </a:spcBef>
            </a:pPr>
            <a:r>
              <a:rPr lang="en-US" altLang="ko-KR" sz="1400" b="1">
                <a:cs typeface="Times New Roman" panose="02020603050405020304" pitchFamily="18" charset="0"/>
              </a:rPr>
              <a:t>	cout&lt;&lt;endl;</a:t>
            </a:r>
          </a:p>
          <a:p>
            <a:pPr algn="l" eaLnBrk="1" hangingPunct="1">
              <a:spcBef>
                <a:spcPts val="400"/>
              </a:spcBef>
            </a:pPr>
            <a:r>
              <a:rPr lang="en-US" altLang="ko-KR" sz="1400" b="1">
                <a:cs typeface="Times New Roman" panose="02020603050405020304" pitchFamily="18" charset="0"/>
              </a:rPr>
              <a:t>	</a:t>
            </a:r>
          </a:p>
          <a:p>
            <a:pPr algn="l" eaLnBrk="1" hangingPunct="1">
              <a:spcBef>
                <a:spcPts val="400"/>
              </a:spcBef>
            </a:pPr>
            <a:r>
              <a:rPr lang="en-US" altLang="ko-KR" sz="1400" b="1">
                <a:cs typeface="Times New Roman" panose="02020603050405020304" pitchFamily="18" charset="0"/>
              </a:rPr>
              <a:t>	Student&amp; ref1=p;</a:t>
            </a:r>
          </a:p>
          <a:p>
            <a:pPr algn="l" eaLnBrk="1" hangingPunct="1">
              <a:spcBef>
                <a:spcPts val="400"/>
              </a:spcBef>
            </a:pPr>
            <a:r>
              <a:rPr lang="en-US" altLang="ko-KR" sz="1400" b="1">
                <a:cs typeface="Times New Roman" panose="02020603050405020304" pitchFamily="18" charset="0"/>
              </a:rPr>
              <a:t>	ref1.Sleep();</a:t>
            </a:r>
          </a:p>
          <a:p>
            <a:pPr algn="l" eaLnBrk="1" hangingPunct="1">
              <a:spcBef>
                <a:spcPts val="400"/>
              </a:spcBef>
            </a:pPr>
            <a:r>
              <a:rPr lang="en-US" altLang="ko-KR" sz="1400" b="1">
                <a:cs typeface="Times New Roman" panose="02020603050405020304" pitchFamily="18" charset="0"/>
              </a:rPr>
              <a:t>	ref1.Study();</a:t>
            </a:r>
          </a:p>
          <a:p>
            <a:pPr algn="l" eaLnBrk="1" hangingPunct="1">
              <a:spcBef>
                <a:spcPts val="400"/>
              </a:spcBef>
            </a:pPr>
            <a:r>
              <a:rPr lang="en-US" altLang="ko-KR" sz="1400" b="1">
                <a:cs typeface="Times New Roman" panose="02020603050405020304" pitchFamily="18" charset="0"/>
              </a:rPr>
              <a:t>//	ref1.Work(); // Error</a:t>
            </a:r>
            <a:r>
              <a:rPr lang="ko-KR" altLang="en-US" sz="1400" b="1">
                <a:cs typeface="Times New Roman" panose="02020603050405020304" pitchFamily="18" charset="0"/>
              </a:rPr>
              <a:t>의 원인</a:t>
            </a:r>
          </a:p>
          <a:p>
            <a:pPr algn="l" eaLnBrk="1" hangingPunct="1">
              <a:spcBef>
                <a:spcPts val="400"/>
              </a:spcBef>
            </a:pPr>
            <a:r>
              <a:rPr lang="ko-KR" altLang="en-US" sz="1400" b="1">
                <a:cs typeface="Times New Roman" panose="02020603050405020304" pitchFamily="18" charset="0"/>
              </a:rPr>
              <a:t>	</a:t>
            </a:r>
            <a:r>
              <a:rPr lang="en-US" altLang="ko-KR" sz="1400" b="1">
                <a:cs typeface="Times New Roman" panose="02020603050405020304" pitchFamily="18" charset="0"/>
              </a:rPr>
              <a:t>cout&lt;&lt;endl;</a:t>
            </a:r>
          </a:p>
          <a:p>
            <a:pPr algn="l" eaLnBrk="1" hangingPunct="1">
              <a:spcBef>
                <a:spcPts val="400"/>
              </a:spcBef>
            </a:pPr>
            <a:r>
              <a:rPr lang="en-US" altLang="ko-KR" sz="1400" b="1">
                <a:cs typeface="Times New Roman" panose="02020603050405020304" pitchFamily="18" charset="0"/>
              </a:rPr>
              <a:t>	</a:t>
            </a:r>
          </a:p>
          <a:p>
            <a:pPr algn="l" eaLnBrk="1" hangingPunct="1">
              <a:spcBef>
                <a:spcPts val="400"/>
              </a:spcBef>
            </a:pPr>
            <a:r>
              <a:rPr lang="en-US" altLang="ko-KR" sz="1400" b="1">
                <a:cs typeface="Times New Roman" panose="02020603050405020304" pitchFamily="18" charset="0"/>
              </a:rPr>
              <a:t>	Person&amp; ref2=p;</a:t>
            </a:r>
          </a:p>
          <a:p>
            <a:pPr algn="l" eaLnBrk="1" hangingPunct="1">
              <a:spcBef>
                <a:spcPts val="400"/>
              </a:spcBef>
            </a:pPr>
            <a:r>
              <a:rPr lang="en-US" altLang="ko-KR" sz="1400" b="1">
                <a:cs typeface="Times New Roman" panose="02020603050405020304" pitchFamily="18" charset="0"/>
              </a:rPr>
              <a:t>	ref2.Sleep();</a:t>
            </a:r>
          </a:p>
          <a:p>
            <a:pPr algn="l" eaLnBrk="1" hangingPunct="1">
              <a:spcBef>
                <a:spcPts val="400"/>
              </a:spcBef>
            </a:pPr>
            <a:r>
              <a:rPr lang="en-US" altLang="ko-KR" sz="1400" b="1">
                <a:cs typeface="Times New Roman" panose="02020603050405020304" pitchFamily="18" charset="0"/>
              </a:rPr>
              <a:t>//	ref2.Study();  // Error</a:t>
            </a:r>
            <a:r>
              <a:rPr lang="ko-KR" altLang="en-US" sz="1400" b="1">
                <a:cs typeface="Times New Roman" panose="02020603050405020304" pitchFamily="18" charset="0"/>
              </a:rPr>
              <a:t>의 원인</a:t>
            </a:r>
          </a:p>
          <a:p>
            <a:pPr algn="l" eaLnBrk="1" hangingPunct="1">
              <a:spcBef>
                <a:spcPts val="400"/>
              </a:spcBef>
            </a:pPr>
            <a:r>
              <a:rPr lang="en-US" altLang="ko-KR" sz="1400" b="1">
                <a:cs typeface="Times New Roman" panose="02020603050405020304" pitchFamily="18" charset="0"/>
              </a:rPr>
              <a:t>//	ref2.Work();  // Error</a:t>
            </a:r>
            <a:r>
              <a:rPr lang="ko-KR" altLang="en-US" sz="1400" b="1">
                <a:cs typeface="Times New Roman" panose="02020603050405020304" pitchFamily="18" charset="0"/>
              </a:rPr>
              <a:t>의 원인</a:t>
            </a:r>
            <a:endParaRPr lang="en-US" altLang="ko-KR" sz="1400" b="1">
              <a:cs typeface="Times New Roman" panose="02020603050405020304" pitchFamily="18" charset="0"/>
            </a:endParaRPr>
          </a:p>
          <a:p>
            <a:pPr algn="l" eaLnBrk="1" hangingPunct="1">
              <a:spcBef>
                <a:spcPts val="400"/>
              </a:spcBef>
            </a:pPr>
            <a:r>
              <a:rPr lang="en-US" altLang="ko-KR" sz="1400" b="1"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9994F20-C6BD-486E-8D06-A1FD64037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96565-C13A-439C-9E14-F0D460F0AAF5}" type="slidenum">
              <a:rPr lang="en-US" altLang="ko-KR" smtClean="0"/>
              <a:pPr/>
              <a:t>14</a:t>
            </a:fld>
            <a:endParaRPr lang="en-US" altLang="ko-K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C6D480-EC07-4306-BB1D-FD69636DD2C7}"/>
              </a:ext>
            </a:extLst>
          </p:cNvPr>
          <p:cNvSpPr txBox="1"/>
          <p:nvPr/>
        </p:nvSpPr>
        <p:spPr>
          <a:xfrm>
            <a:off x="-6641" y="498237"/>
            <a:ext cx="669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C00000"/>
                </a:solidFill>
              </a:rPr>
              <a:t>CPointer1</a:t>
            </a:r>
            <a:r>
              <a:rPr lang="ko-KR" altLang="en-US">
                <a:solidFill>
                  <a:srgbClr val="C00000"/>
                </a:solidFill>
              </a:rPr>
              <a:t>의 </a:t>
            </a:r>
            <a:r>
              <a:rPr lang="en-US" altLang="ko-KR">
                <a:solidFill>
                  <a:srgbClr val="C00000"/>
                </a:solidFill>
              </a:rPr>
              <a:t>main</a:t>
            </a:r>
            <a:r>
              <a:rPr lang="ko-KR" altLang="en-US">
                <a:solidFill>
                  <a:srgbClr val="C00000"/>
                </a:solidFill>
              </a:rPr>
              <a:t>만 변경</a:t>
            </a:r>
            <a:r>
              <a:rPr lang="en-US" altLang="ko-KR">
                <a:solidFill>
                  <a:srgbClr val="C00000"/>
                </a:solidFill>
                <a:sym typeface="Wingdings" panose="05000000000000000000" pitchFamily="2" charset="2"/>
              </a:rPr>
              <a:t>CReference1.cpp</a:t>
            </a:r>
            <a:endParaRPr lang="ko-KR" alt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>
            <a:extLst>
              <a:ext uri="{FF2B5EF4-FFF2-40B4-BE49-F238E27FC236}">
                <a16:creationId xmlns:a16="http://schemas.microsoft.com/office/drawing/2014/main" id="{58AEDEE3-4B5F-4120-BEC4-B867C1855B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1236663"/>
            <a:ext cx="7772400" cy="2559050"/>
          </a:xfrm>
          <a:noFill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lang="ko-KR" altLang="en-US" sz="2400" b="1"/>
              <a:t>오버라이딩</a:t>
            </a:r>
            <a:r>
              <a:rPr lang="en-US" altLang="ko-KR" sz="2400" b="1"/>
              <a:t>(Overriding)</a:t>
            </a:r>
            <a:r>
              <a:rPr lang="ko-KR" altLang="en-US" sz="2400" b="1"/>
              <a:t>의 이해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ko-KR" sz="2100" b="1"/>
              <a:t>Base </a:t>
            </a:r>
            <a:r>
              <a:rPr lang="ko-KR" altLang="en-US" sz="2100" b="1"/>
              <a:t>클래스에 선언된 멤버와 같은 형태의 멤버를 </a:t>
            </a:r>
            <a:r>
              <a:rPr lang="en-US" altLang="ko-KR" sz="2000" b="1"/>
              <a:t>Derived </a:t>
            </a:r>
            <a:r>
              <a:rPr lang="ko-KR" altLang="en-US" sz="2000" b="1"/>
              <a:t>클래스에서 선언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ko-KR" sz="2000" b="1"/>
              <a:t>Base </a:t>
            </a:r>
            <a:r>
              <a:rPr lang="ko-KR" altLang="en-US" sz="2000" b="1"/>
              <a:t>클래스의 멤버를 가리는 효과</a:t>
            </a:r>
            <a:r>
              <a:rPr lang="en-US" altLang="ko-KR" sz="2000" b="1"/>
              <a:t>!</a:t>
            </a:r>
          </a:p>
          <a:p>
            <a:pPr lvl="1" eaLnBrk="1" hangingPunct="1">
              <a:lnSpc>
                <a:spcPct val="110000"/>
              </a:lnSpc>
            </a:pPr>
            <a:r>
              <a:rPr lang="ko-KR" altLang="en-US" sz="2000" b="1"/>
              <a:t>보는 시야</a:t>
            </a:r>
            <a:r>
              <a:rPr lang="en-US" altLang="ko-KR" sz="2000" b="1"/>
              <a:t>(Pointer)</a:t>
            </a:r>
            <a:r>
              <a:rPr lang="ko-KR" altLang="en-US" sz="2000" b="1"/>
              <a:t>에 따라서 달라지는 효과</a:t>
            </a:r>
            <a:r>
              <a:rPr lang="en-US" altLang="ko-KR" sz="2000" b="1"/>
              <a:t>!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ko-KR" sz="2000" b="1"/>
              <a:t>Overriding1.cpp, Overriding2.cpp</a:t>
            </a:r>
          </a:p>
        </p:txBody>
      </p:sp>
      <p:pic>
        <p:nvPicPr>
          <p:cNvPr id="19459" name="Picture 5" descr="8-12">
            <a:extLst>
              <a:ext uri="{FF2B5EF4-FFF2-40B4-BE49-F238E27FC236}">
                <a16:creationId xmlns:a16="http://schemas.microsoft.com/office/drawing/2014/main" id="{2DAF35C2-2A1D-4BF2-935D-99EB659CE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563" y="3824288"/>
            <a:ext cx="52197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Rectangle 6">
            <a:extLst>
              <a:ext uri="{FF2B5EF4-FFF2-40B4-BE49-F238E27FC236}">
                <a16:creationId xmlns:a16="http://schemas.microsoft.com/office/drawing/2014/main" id="{565B9F7E-AF0D-4C8E-9FEC-BF20C5ED6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75" y="6416675"/>
            <a:ext cx="982663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b="1"/>
              <a:t>그림 </a:t>
            </a:r>
            <a:r>
              <a:rPr lang="en-US" altLang="ko-KR" b="1"/>
              <a:t>8-</a:t>
            </a:r>
            <a:r>
              <a:rPr lang="en-US" altLang="ja-JP" b="1"/>
              <a:t>12</a:t>
            </a:r>
            <a:endParaRPr lang="en-US" altLang="ko-KR" b="1"/>
          </a:p>
        </p:txBody>
      </p:sp>
      <p:sp>
        <p:nvSpPr>
          <p:cNvPr id="11272" name="Rectangle 8">
            <a:extLst>
              <a:ext uri="{FF2B5EF4-FFF2-40B4-BE49-F238E27FC236}">
                <a16:creationId xmlns:a16="http://schemas.microsoft.com/office/drawing/2014/main" id="{EBFE394E-98B5-481B-8200-4DBA9CA3C6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nn-NO" altLang="ko-KR"/>
              <a:t>8-4  Static Binding &amp; Dynamic Binding</a:t>
            </a:r>
            <a:endParaRPr lang="en-US" altLang="ko-KR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3959925-3911-445E-A010-40BA8EC64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96565-C13A-439C-9E14-F0D460F0AAF5}" type="slidenum">
              <a:rPr lang="en-US" altLang="ko-KR" smtClean="0"/>
              <a:pPr/>
              <a:t>15</a:t>
            </a:fld>
            <a:endParaRPr lang="en-US" altLang="ko-KR"/>
          </a:p>
        </p:txBody>
      </p:sp>
    </p:spTree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>
            <a:extLst>
              <a:ext uri="{FF2B5EF4-FFF2-40B4-BE49-F238E27FC236}">
                <a16:creationId xmlns:a16="http://schemas.microsoft.com/office/drawing/2014/main" id="{66E95B82-BCFB-44E1-A19E-D49051FFC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225425"/>
            <a:ext cx="66944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lang="en-US" altLang="ko-KR" sz="2800" b="1">
                <a:solidFill>
                  <a:schemeClr val="tx2"/>
                </a:solidFill>
              </a:rPr>
              <a:t>Overriding1.cpp</a:t>
            </a:r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6989D51D-3C92-415C-9083-0C7963592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0298" y="2168860"/>
            <a:ext cx="3581400" cy="2209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306000" tIns="118800" bIns="190800" anchor="ctr"/>
          <a:lstStyle>
            <a:lvl1pPr defTabSz="3603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3603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3603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3603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3603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defTabSz="3603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defTabSz="3603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defTabSz="3603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defTabSz="3603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int main(void)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{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	BBB b;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	b.fct();</a:t>
            </a:r>
          </a:p>
          <a:p>
            <a:pPr algn="l" eaLnBrk="1" hangingPunct="1">
              <a:lnSpc>
                <a:spcPct val="120000"/>
              </a:lnSpc>
            </a:pPr>
            <a:endParaRPr lang="en-US" altLang="ko-KR" sz="1400" b="1"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	return 0;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99FA563-B52C-46D4-887D-7502D1D02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456" y="476671"/>
            <a:ext cx="5087640" cy="615590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lIns="306000" tIns="72000" bIns="72000" anchor="ctr"/>
          <a:lstStyle>
            <a:lvl1pPr defTabSz="3603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3603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3603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3603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3603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defTabSz="3603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defTabSz="3603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defTabSz="3603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defTabSz="3603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/>
            <a:r>
              <a:rPr lang="en-US" altLang="ko-KR" sz="1400" b="1">
                <a:cs typeface="Times New Roman" panose="02020603050405020304" pitchFamily="18" charset="0"/>
              </a:rPr>
              <a:t>/*   Overriding1.cpp*/</a:t>
            </a:r>
          </a:p>
          <a:p>
            <a:pPr algn="l" eaLnBrk="1" hangingPunct="1"/>
            <a:r>
              <a:rPr lang="en-US" altLang="ko-KR" sz="1400" b="1">
                <a:cs typeface="Times New Roman" panose="02020603050405020304" pitchFamily="18" charset="0"/>
              </a:rPr>
              <a:t>#include &lt;iostream&gt;</a:t>
            </a:r>
          </a:p>
          <a:p>
            <a:pPr algn="l" eaLnBrk="1" hangingPunct="1"/>
            <a:r>
              <a:rPr lang="en-US" altLang="ko-KR" sz="1400" b="1">
                <a:cs typeface="Times New Roman" panose="02020603050405020304" pitchFamily="18" charset="0"/>
              </a:rPr>
              <a:t>using std::endl;using std::cout;</a:t>
            </a:r>
          </a:p>
          <a:p>
            <a:pPr algn="l" eaLnBrk="1" hangingPunct="1"/>
            <a:endParaRPr lang="en-US" altLang="ko-KR" sz="1400" b="1">
              <a:cs typeface="Times New Roman" panose="02020603050405020304" pitchFamily="18" charset="0"/>
            </a:endParaRPr>
          </a:p>
          <a:p>
            <a:pPr algn="l" eaLnBrk="1" hangingPunct="1"/>
            <a:r>
              <a:rPr lang="en-US" altLang="ko-KR" sz="1400" b="1">
                <a:cs typeface="Times New Roman" panose="02020603050405020304" pitchFamily="18" charset="0"/>
              </a:rPr>
              <a:t>class AAA{</a:t>
            </a:r>
          </a:p>
          <a:p>
            <a:pPr algn="l" eaLnBrk="1" hangingPunct="1"/>
            <a:r>
              <a:rPr lang="en-US" altLang="ko-KR" sz="1400" b="1">
                <a:cs typeface="Times New Roman" panose="02020603050405020304" pitchFamily="18" charset="0"/>
              </a:rPr>
              <a:t>public:</a:t>
            </a:r>
          </a:p>
          <a:p>
            <a:pPr algn="l" eaLnBrk="1" hangingPunct="1"/>
            <a:r>
              <a:rPr lang="en-US" altLang="ko-KR" sz="1400" b="1">
                <a:cs typeface="Times New Roman" panose="02020603050405020304" pitchFamily="18" charset="0"/>
              </a:rPr>
              <a:t>	AAA(){</a:t>
            </a:r>
          </a:p>
          <a:p>
            <a:pPr algn="l" eaLnBrk="1" hangingPunct="1"/>
            <a:r>
              <a:rPr lang="en-US" altLang="ko-KR" sz="1400" b="1">
                <a:cs typeface="Times New Roman" panose="02020603050405020304" pitchFamily="18" charset="0"/>
              </a:rPr>
              <a:t>		cout &lt;&lt; "AAA() call </a:t>
            </a:r>
            <a:r>
              <a:rPr lang="ko-KR" altLang="en-US" sz="1400" b="1">
                <a:cs typeface="Times New Roman" panose="02020603050405020304" pitchFamily="18" charset="0"/>
              </a:rPr>
              <a:t>주소 </a:t>
            </a:r>
            <a:r>
              <a:rPr lang="en-US" altLang="ko-KR" sz="1400" b="1">
                <a:cs typeface="Times New Roman" panose="02020603050405020304" pitchFamily="18" charset="0"/>
              </a:rPr>
              <a:t>:"  &lt;&lt; this &lt;&lt;endl;</a:t>
            </a:r>
          </a:p>
          <a:p>
            <a:pPr algn="l" eaLnBrk="1" hangingPunct="1"/>
            <a:r>
              <a:rPr lang="en-US" altLang="ko-KR" sz="1400" b="1">
                <a:cs typeface="Times New Roman" panose="02020603050405020304" pitchFamily="18" charset="0"/>
              </a:rPr>
              <a:t>	}</a:t>
            </a:r>
          </a:p>
          <a:p>
            <a:pPr algn="l" eaLnBrk="1" hangingPunct="1"/>
            <a:r>
              <a:rPr lang="en-US" altLang="ko-KR" sz="1400" b="1">
                <a:cs typeface="Times New Roman" panose="02020603050405020304" pitchFamily="18" charset="0"/>
              </a:rPr>
              <a:t>	void fct(){</a:t>
            </a:r>
          </a:p>
          <a:p>
            <a:pPr algn="l" eaLnBrk="1" hangingPunct="1"/>
            <a:r>
              <a:rPr lang="en-US" altLang="ko-KR" sz="1400" b="1">
                <a:cs typeface="Times New Roman" panose="02020603050405020304" pitchFamily="18" charset="0"/>
              </a:rPr>
              <a:t>		cout&lt;&lt;"AAA</a:t>
            </a:r>
            <a:r>
              <a:rPr lang="ko-KR" altLang="en-US" sz="1400" b="1">
                <a:cs typeface="Times New Roman" panose="02020603050405020304" pitchFamily="18" charset="0"/>
              </a:rPr>
              <a:t>의  </a:t>
            </a:r>
            <a:r>
              <a:rPr lang="en-US" altLang="ko-KR" sz="1400" b="1">
                <a:cs typeface="Times New Roman" panose="02020603050405020304" pitchFamily="18" charset="0"/>
              </a:rPr>
              <a:t>fct()"&lt;&lt;endl;</a:t>
            </a:r>
          </a:p>
          <a:p>
            <a:pPr algn="l" eaLnBrk="1" hangingPunct="1"/>
            <a:r>
              <a:rPr lang="en-US" altLang="ko-KR" sz="1400" b="1">
                <a:cs typeface="Times New Roman" panose="02020603050405020304" pitchFamily="18" charset="0"/>
              </a:rPr>
              <a:t>	}</a:t>
            </a:r>
          </a:p>
          <a:p>
            <a:pPr algn="l" eaLnBrk="1" hangingPunct="1"/>
            <a:r>
              <a:rPr lang="en-US" altLang="ko-KR" sz="1400" b="1">
                <a:cs typeface="Times New Roman" panose="02020603050405020304" pitchFamily="18" charset="0"/>
              </a:rPr>
              <a:t>	~AAA()	{</a:t>
            </a:r>
          </a:p>
          <a:p>
            <a:pPr algn="l" eaLnBrk="1" hangingPunct="1"/>
            <a:r>
              <a:rPr lang="en-US" altLang="ko-KR" sz="1400" b="1">
                <a:cs typeface="Times New Roman" panose="02020603050405020304" pitchFamily="18" charset="0"/>
              </a:rPr>
              <a:t>		cout &lt;&lt; "~AAA()call </a:t>
            </a:r>
            <a:r>
              <a:rPr lang="ko-KR" altLang="en-US" sz="1400" b="1">
                <a:cs typeface="Times New Roman" panose="02020603050405020304" pitchFamily="18" charset="0"/>
              </a:rPr>
              <a:t>주소 </a:t>
            </a:r>
            <a:r>
              <a:rPr lang="en-US" altLang="ko-KR" sz="1400" b="1">
                <a:cs typeface="Times New Roman" panose="02020603050405020304" pitchFamily="18" charset="0"/>
              </a:rPr>
              <a:t>:"  &lt;&lt; this &lt;&lt;endl;</a:t>
            </a:r>
          </a:p>
          <a:p>
            <a:pPr algn="l" eaLnBrk="1" hangingPunct="1"/>
            <a:r>
              <a:rPr lang="en-US" altLang="ko-KR" sz="1400" b="1">
                <a:cs typeface="Times New Roman" panose="02020603050405020304" pitchFamily="18" charset="0"/>
              </a:rPr>
              <a:t>	}</a:t>
            </a:r>
          </a:p>
          <a:p>
            <a:pPr algn="l" eaLnBrk="1" hangingPunct="1"/>
            <a:r>
              <a:rPr lang="en-US" altLang="ko-KR" sz="1400" b="1">
                <a:cs typeface="Times New Roman" panose="02020603050405020304" pitchFamily="18" charset="0"/>
              </a:rPr>
              <a:t>};</a:t>
            </a:r>
          </a:p>
          <a:p>
            <a:pPr algn="l" eaLnBrk="1" hangingPunct="1"/>
            <a:endParaRPr lang="en-US" altLang="ko-KR" sz="1400" b="1">
              <a:cs typeface="Times New Roman" panose="02020603050405020304" pitchFamily="18" charset="0"/>
            </a:endParaRPr>
          </a:p>
          <a:p>
            <a:pPr algn="l" eaLnBrk="1" hangingPunct="1"/>
            <a:r>
              <a:rPr lang="en-US" altLang="ko-KR" sz="1400" b="1">
                <a:cs typeface="Times New Roman" panose="02020603050405020304" pitchFamily="18" charset="0"/>
              </a:rPr>
              <a:t>class BBB : public AAA{</a:t>
            </a:r>
          </a:p>
          <a:p>
            <a:pPr algn="l" eaLnBrk="1" hangingPunct="1"/>
            <a:r>
              <a:rPr lang="en-US" altLang="ko-KR" sz="1400" b="1">
                <a:cs typeface="Times New Roman" panose="02020603050405020304" pitchFamily="18" charset="0"/>
              </a:rPr>
              <a:t>public:</a:t>
            </a:r>
          </a:p>
          <a:p>
            <a:pPr algn="l" eaLnBrk="1" hangingPunct="1"/>
            <a:r>
              <a:rPr lang="en-US" altLang="ko-KR" sz="1400" b="1">
                <a:cs typeface="Times New Roman" panose="02020603050405020304" pitchFamily="18" charset="0"/>
              </a:rPr>
              <a:t>	BBB(){</a:t>
            </a:r>
          </a:p>
          <a:p>
            <a:pPr algn="l" eaLnBrk="1" hangingPunct="1"/>
            <a:r>
              <a:rPr lang="en-US" altLang="ko-KR" sz="1400" b="1">
                <a:cs typeface="Times New Roman" panose="02020603050405020304" pitchFamily="18" charset="0"/>
              </a:rPr>
              <a:t>		cout &lt;&lt; "BBB() call </a:t>
            </a:r>
            <a:r>
              <a:rPr lang="ko-KR" altLang="en-US" sz="1400" b="1">
                <a:cs typeface="Times New Roman" panose="02020603050405020304" pitchFamily="18" charset="0"/>
              </a:rPr>
              <a:t>주소 </a:t>
            </a:r>
            <a:r>
              <a:rPr lang="en-US" altLang="ko-KR" sz="1400" b="1">
                <a:cs typeface="Times New Roman" panose="02020603050405020304" pitchFamily="18" charset="0"/>
              </a:rPr>
              <a:t>:"  &lt;&lt; this &lt;&lt;endl;</a:t>
            </a:r>
          </a:p>
          <a:p>
            <a:pPr algn="l" eaLnBrk="1" hangingPunct="1"/>
            <a:r>
              <a:rPr lang="en-US" altLang="ko-KR" sz="1400" b="1">
                <a:cs typeface="Times New Roman" panose="02020603050405020304" pitchFamily="18" charset="0"/>
              </a:rPr>
              <a:t>	}</a:t>
            </a:r>
          </a:p>
          <a:p>
            <a:pPr algn="l" eaLnBrk="1" hangingPunct="1"/>
            <a:r>
              <a:rPr lang="en-US" altLang="ko-KR" sz="1400" b="1">
                <a:cs typeface="Times New Roman" panose="02020603050405020304" pitchFamily="18" charset="0"/>
              </a:rPr>
              <a:t>	void fct(){</a:t>
            </a:r>
          </a:p>
          <a:p>
            <a:pPr algn="l" eaLnBrk="1" hangingPunct="1"/>
            <a:r>
              <a:rPr lang="en-US" altLang="ko-KR" sz="1400" b="1">
                <a:cs typeface="Times New Roman" panose="02020603050405020304" pitchFamily="18" charset="0"/>
              </a:rPr>
              <a:t>		cout&lt;&lt;"BBB</a:t>
            </a:r>
            <a:r>
              <a:rPr lang="ko-KR" altLang="en-US" sz="1400" b="1">
                <a:cs typeface="Times New Roman" panose="02020603050405020304" pitchFamily="18" charset="0"/>
              </a:rPr>
              <a:t>의  </a:t>
            </a:r>
            <a:r>
              <a:rPr lang="en-US" altLang="ko-KR" sz="1400" b="1">
                <a:cs typeface="Times New Roman" panose="02020603050405020304" pitchFamily="18" charset="0"/>
              </a:rPr>
              <a:t>fct()"&lt;&lt;endl;</a:t>
            </a:r>
          </a:p>
          <a:p>
            <a:pPr algn="l" eaLnBrk="1" hangingPunct="1"/>
            <a:r>
              <a:rPr lang="en-US" altLang="ko-KR" sz="1400" b="1">
                <a:cs typeface="Times New Roman" panose="02020603050405020304" pitchFamily="18" charset="0"/>
              </a:rPr>
              <a:t>	}</a:t>
            </a:r>
          </a:p>
          <a:p>
            <a:pPr algn="l" eaLnBrk="1" hangingPunct="1"/>
            <a:r>
              <a:rPr lang="en-US" altLang="ko-KR" sz="1400" b="1">
                <a:cs typeface="Times New Roman" panose="02020603050405020304" pitchFamily="18" charset="0"/>
              </a:rPr>
              <a:t>	~BBB()	{</a:t>
            </a:r>
          </a:p>
          <a:p>
            <a:pPr algn="l" eaLnBrk="1" hangingPunct="1"/>
            <a:r>
              <a:rPr lang="en-US" altLang="ko-KR" sz="1400" b="1">
                <a:cs typeface="Times New Roman" panose="02020603050405020304" pitchFamily="18" charset="0"/>
              </a:rPr>
              <a:t>		cout &lt;&lt; "~BBB()call </a:t>
            </a:r>
            <a:r>
              <a:rPr lang="ko-KR" altLang="en-US" sz="1400" b="1">
                <a:cs typeface="Times New Roman" panose="02020603050405020304" pitchFamily="18" charset="0"/>
              </a:rPr>
              <a:t>주소 </a:t>
            </a:r>
            <a:r>
              <a:rPr lang="en-US" altLang="ko-KR" sz="1400" b="1">
                <a:cs typeface="Times New Roman" panose="02020603050405020304" pitchFamily="18" charset="0"/>
              </a:rPr>
              <a:t>:"  &lt;&lt; this &lt;&lt;endl;</a:t>
            </a:r>
          </a:p>
          <a:p>
            <a:pPr algn="l" eaLnBrk="1" hangingPunct="1"/>
            <a:r>
              <a:rPr lang="en-US" altLang="ko-KR" sz="1400" b="1">
                <a:cs typeface="Times New Roman" panose="02020603050405020304" pitchFamily="18" charset="0"/>
              </a:rPr>
              <a:t>	}</a:t>
            </a:r>
          </a:p>
          <a:p>
            <a:pPr algn="l" eaLnBrk="1" hangingPunct="1"/>
            <a:r>
              <a:rPr lang="en-US" altLang="ko-KR" sz="1400" b="1">
                <a:cs typeface="Times New Roman" panose="02020603050405020304" pitchFamily="18" charset="0"/>
              </a:rPr>
              <a:t>};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4413D36-BCCC-4B93-9616-F8B33BCA9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444" y="4725144"/>
            <a:ext cx="3086100" cy="136207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ED4BD5A-6730-463B-B8FB-2959AF8BA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774B-DA98-4161-A081-9624EFA767E3}" type="slidenum">
              <a:rPr lang="en-US" altLang="ko-KR" smtClean="0"/>
              <a:pPr/>
              <a:t>16</a:t>
            </a:fld>
            <a:endParaRPr lang="en-US" altLang="ko-KR"/>
          </a:p>
        </p:txBody>
      </p:sp>
    </p:spTree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F77B83C7-94C9-4A93-9E17-B6A93F9CD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225425"/>
            <a:ext cx="66944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lang="en-US" altLang="ko-KR" sz="2800" b="1">
                <a:solidFill>
                  <a:schemeClr val="tx2"/>
                </a:solidFill>
              </a:rPr>
              <a:t>Overriding2.cpp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A80E5E74-470D-496D-A606-06552F23A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456" y="476671"/>
            <a:ext cx="5087640" cy="615590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lIns="306000" tIns="72000" bIns="72000" anchor="ctr"/>
          <a:lstStyle>
            <a:lvl1pPr defTabSz="3603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3603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3603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3603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3603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defTabSz="3603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defTabSz="3603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defTabSz="3603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defTabSz="3603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/>
            <a:r>
              <a:rPr lang="en-US" altLang="ko-KR" sz="1400" b="1">
                <a:cs typeface="Times New Roman" panose="02020603050405020304" pitchFamily="18" charset="0"/>
              </a:rPr>
              <a:t>/*   Overriding2.cpp*/</a:t>
            </a:r>
          </a:p>
          <a:p>
            <a:pPr algn="l" eaLnBrk="1" hangingPunct="1"/>
            <a:r>
              <a:rPr lang="en-US" altLang="ko-KR" sz="1400" b="1">
                <a:cs typeface="Times New Roman" panose="02020603050405020304" pitchFamily="18" charset="0"/>
              </a:rPr>
              <a:t>#include &lt;iostream&gt;</a:t>
            </a:r>
          </a:p>
          <a:p>
            <a:pPr algn="l" eaLnBrk="1" hangingPunct="1"/>
            <a:r>
              <a:rPr lang="en-US" altLang="ko-KR" sz="1400" b="1">
                <a:cs typeface="Times New Roman" panose="02020603050405020304" pitchFamily="18" charset="0"/>
              </a:rPr>
              <a:t>using std::endl;using std::cout;</a:t>
            </a:r>
          </a:p>
          <a:p>
            <a:pPr algn="l" eaLnBrk="1" hangingPunct="1"/>
            <a:endParaRPr lang="en-US" altLang="ko-KR" sz="1400" b="1">
              <a:cs typeface="Times New Roman" panose="02020603050405020304" pitchFamily="18" charset="0"/>
            </a:endParaRPr>
          </a:p>
          <a:p>
            <a:pPr algn="l" eaLnBrk="1" hangingPunct="1"/>
            <a:r>
              <a:rPr lang="en-US" altLang="ko-KR" sz="1400" b="1">
                <a:cs typeface="Times New Roman" panose="02020603050405020304" pitchFamily="18" charset="0"/>
              </a:rPr>
              <a:t>class AAA{</a:t>
            </a:r>
          </a:p>
          <a:p>
            <a:pPr algn="l" eaLnBrk="1" hangingPunct="1"/>
            <a:r>
              <a:rPr lang="en-US" altLang="ko-KR" sz="1400" b="1">
                <a:cs typeface="Times New Roman" panose="02020603050405020304" pitchFamily="18" charset="0"/>
              </a:rPr>
              <a:t>public:</a:t>
            </a:r>
          </a:p>
          <a:p>
            <a:pPr algn="l" eaLnBrk="1" hangingPunct="1"/>
            <a:r>
              <a:rPr lang="en-US" altLang="ko-KR" sz="1400" b="1">
                <a:cs typeface="Times New Roman" panose="02020603050405020304" pitchFamily="18" charset="0"/>
              </a:rPr>
              <a:t>	AAA(){</a:t>
            </a:r>
          </a:p>
          <a:p>
            <a:pPr algn="l" eaLnBrk="1" hangingPunct="1"/>
            <a:r>
              <a:rPr lang="en-US" altLang="ko-KR" sz="1400" b="1">
                <a:cs typeface="Times New Roman" panose="02020603050405020304" pitchFamily="18" charset="0"/>
              </a:rPr>
              <a:t>		cout &lt;&lt; "AAA() call </a:t>
            </a:r>
            <a:r>
              <a:rPr lang="ko-KR" altLang="en-US" sz="1400" b="1">
                <a:cs typeface="Times New Roman" panose="02020603050405020304" pitchFamily="18" charset="0"/>
              </a:rPr>
              <a:t>주소 </a:t>
            </a:r>
            <a:r>
              <a:rPr lang="en-US" altLang="ko-KR" sz="1400" b="1">
                <a:cs typeface="Times New Roman" panose="02020603050405020304" pitchFamily="18" charset="0"/>
              </a:rPr>
              <a:t>:"  &lt;&lt; this &lt;&lt;endl;</a:t>
            </a:r>
          </a:p>
          <a:p>
            <a:pPr algn="l" eaLnBrk="1" hangingPunct="1"/>
            <a:r>
              <a:rPr lang="en-US" altLang="ko-KR" sz="1400" b="1">
                <a:cs typeface="Times New Roman" panose="02020603050405020304" pitchFamily="18" charset="0"/>
              </a:rPr>
              <a:t>	}</a:t>
            </a:r>
          </a:p>
          <a:p>
            <a:pPr algn="l" eaLnBrk="1" hangingPunct="1"/>
            <a:r>
              <a:rPr lang="en-US" altLang="ko-KR" sz="1400" b="1">
                <a:cs typeface="Times New Roman" panose="02020603050405020304" pitchFamily="18" charset="0"/>
              </a:rPr>
              <a:t>	void fct(){</a:t>
            </a:r>
          </a:p>
          <a:p>
            <a:pPr algn="l" eaLnBrk="1" hangingPunct="1"/>
            <a:r>
              <a:rPr lang="en-US" altLang="ko-KR" sz="1400" b="1">
                <a:cs typeface="Times New Roman" panose="02020603050405020304" pitchFamily="18" charset="0"/>
              </a:rPr>
              <a:t>		cout&lt;&lt;"AAA</a:t>
            </a:r>
            <a:r>
              <a:rPr lang="ko-KR" altLang="en-US" sz="1400" b="1">
                <a:cs typeface="Times New Roman" panose="02020603050405020304" pitchFamily="18" charset="0"/>
              </a:rPr>
              <a:t>의  </a:t>
            </a:r>
            <a:r>
              <a:rPr lang="en-US" altLang="ko-KR" sz="1400" b="1">
                <a:cs typeface="Times New Roman" panose="02020603050405020304" pitchFamily="18" charset="0"/>
              </a:rPr>
              <a:t>fct()"&lt;&lt;endl;</a:t>
            </a:r>
          </a:p>
          <a:p>
            <a:pPr algn="l" eaLnBrk="1" hangingPunct="1"/>
            <a:r>
              <a:rPr lang="en-US" altLang="ko-KR" sz="1400" b="1">
                <a:cs typeface="Times New Roman" panose="02020603050405020304" pitchFamily="18" charset="0"/>
              </a:rPr>
              <a:t>	}</a:t>
            </a:r>
          </a:p>
          <a:p>
            <a:pPr algn="l" eaLnBrk="1" hangingPunct="1"/>
            <a:r>
              <a:rPr lang="en-US" altLang="ko-KR" sz="1400" b="1">
                <a:cs typeface="Times New Roman" panose="02020603050405020304" pitchFamily="18" charset="0"/>
              </a:rPr>
              <a:t>	~AAA()	{</a:t>
            </a:r>
          </a:p>
          <a:p>
            <a:pPr algn="l" eaLnBrk="1" hangingPunct="1"/>
            <a:r>
              <a:rPr lang="en-US" altLang="ko-KR" sz="1400" b="1">
                <a:cs typeface="Times New Roman" panose="02020603050405020304" pitchFamily="18" charset="0"/>
              </a:rPr>
              <a:t>		cout &lt;&lt; "~AAA()call </a:t>
            </a:r>
            <a:r>
              <a:rPr lang="ko-KR" altLang="en-US" sz="1400" b="1">
                <a:cs typeface="Times New Roman" panose="02020603050405020304" pitchFamily="18" charset="0"/>
              </a:rPr>
              <a:t>주소 </a:t>
            </a:r>
            <a:r>
              <a:rPr lang="en-US" altLang="ko-KR" sz="1400" b="1">
                <a:cs typeface="Times New Roman" panose="02020603050405020304" pitchFamily="18" charset="0"/>
              </a:rPr>
              <a:t>:"  &lt;&lt; this &lt;&lt;endl;</a:t>
            </a:r>
          </a:p>
          <a:p>
            <a:pPr algn="l" eaLnBrk="1" hangingPunct="1"/>
            <a:r>
              <a:rPr lang="en-US" altLang="ko-KR" sz="1400" b="1">
                <a:cs typeface="Times New Roman" panose="02020603050405020304" pitchFamily="18" charset="0"/>
              </a:rPr>
              <a:t>	}</a:t>
            </a:r>
          </a:p>
          <a:p>
            <a:pPr algn="l" eaLnBrk="1" hangingPunct="1"/>
            <a:r>
              <a:rPr lang="en-US" altLang="ko-KR" sz="1400" b="1">
                <a:cs typeface="Times New Roman" panose="02020603050405020304" pitchFamily="18" charset="0"/>
              </a:rPr>
              <a:t>};</a:t>
            </a:r>
          </a:p>
          <a:p>
            <a:pPr algn="l" eaLnBrk="1" hangingPunct="1"/>
            <a:endParaRPr lang="en-US" altLang="ko-KR" sz="1400" b="1">
              <a:cs typeface="Times New Roman" panose="02020603050405020304" pitchFamily="18" charset="0"/>
            </a:endParaRPr>
          </a:p>
          <a:p>
            <a:pPr algn="l" eaLnBrk="1" hangingPunct="1"/>
            <a:r>
              <a:rPr lang="en-US" altLang="ko-KR" sz="1400" b="1">
                <a:cs typeface="Times New Roman" panose="02020603050405020304" pitchFamily="18" charset="0"/>
              </a:rPr>
              <a:t>class BBB : public AAA{</a:t>
            </a:r>
          </a:p>
          <a:p>
            <a:pPr algn="l" eaLnBrk="1" hangingPunct="1"/>
            <a:r>
              <a:rPr lang="en-US" altLang="ko-KR" sz="1400" b="1">
                <a:cs typeface="Times New Roman" panose="02020603050405020304" pitchFamily="18" charset="0"/>
              </a:rPr>
              <a:t>public:</a:t>
            </a:r>
          </a:p>
          <a:p>
            <a:pPr algn="l" eaLnBrk="1" hangingPunct="1"/>
            <a:r>
              <a:rPr lang="en-US" altLang="ko-KR" sz="1400" b="1">
                <a:cs typeface="Times New Roman" panose="02020603050405020304" pitchFamily="18" charset="0"/>
              </a:rPr>
              <a:t>	BBB(){</a:t>
            </a:r>
          </a:p>
          <a:p>
            <a:pPr algn="l" eaLnBrk="1" hangingPunct="1"/>
            <a:r>
              <a:rPr lang="en-US" altLang="ko-KR" sz="1400" b="1">
                <a:cs typeface="Times New Roman" panose="02020603050405020304" pitchFamily="18" charset="0"/>
              </a:rPr>
              <a:t>		cout &lt;&lt; "BBB() call </a:t>
            </a:r>
            <a:r>
              <a:rPr lang="ko-KR" altLang="en-US" sz="1400" b="1">
                <a:cs typeface="Times New Roman" panose="02020603050405020304" pitchFamily="18" charset="0"/>
              </a:rPr>
              <a:t>주소 </a:t>
            </a:r>
            <a:r>
              <a:rPr lang="en-US" altLang="ko-KR" sz="1400" b="1">
                <a:cs typeface="Times New Roman" panose="02020603050405020304" pitchFamily="18" charset="0"/>
              </a:rPr>
              <a:t>:"  &lt;&lt; this &lt;&lt;endl;</a:t>
            </a:r>
          </a:p>
          <a:p>
            <a:pPr algn="l" eaLnBrk="1" hangingPunct="1"/>
            <a:r>
              <a:rPr lang="en-US" altLang="ko-KR" sz="1400" b="1">
                <a:cs typeface="Times New Roman" panose="02020603050405020304" pitchFamily="18" charset="0"/>
              </a:rPr>
              <a:t>	}</a:t>
            </a:r>
          </a:p>
          <a:p>
            <a:pPr algn="l" eaLnBrk="1" hangingPunct="1"/>
            <a:r>
              <a:rPr lang="en-US" altLang="ko-KR" sz="1400" b="1">
                <a:cs typeface="Times New Roman" panose="02020603050405020304" pitchFamily="18" charset="0"/>
              </a:rPr>
              <a:t>	void fct(){</a:t>
            </a:r>
          </a:p>
          <a:p>
            <a:pPr algn="l" eaLnBrk="1" hangingPunct="1"/>
            <a:r>
              <a:rPr lang="en-US" altLang="ko-KR" sz="1400" b="1">
                <a:cs typeface="Times New Roman" panose="02020603050405020304" pitchFamily="18" charset="0"/>
              </a:rPr>
              <a:t>		cout&lt;&lt;"BBB</a:t>
            </a:r>
            <a:r>
              <a:rPr lang="ko-KR" altLang="en-US" sz="1400" b="1">
                <a:cs typeface="Times New Roman" panose="02020603050405020304" pitchFamily="18" charset="0"/>
              </a:rPr>
              <a:t>의  </a:t>
            </a:r>
            <a:r>
              <a:rPr lang="en-US" altLang="ko-KR" sz="1400" b="1">
                <a:cs typeface="Times New Roman" panose="02020603050405020304" pitchFamily="18" charset="0"/>
              </a:rPr>
              <a:t>fct()"&lt;&lt;endl;</a:t>
            </a:r>
          </a:p>
          <a:p>
            <a:pPr algn="l" eaLnBrk="1" hangingPunct="1"/>
            <a:r>
              <a:rPr lang="en-US" altLang="ko-KR" sz="1400" b="1">
                <a:cs typeface="Times New Roman" panose="02020603050405020304" pitchFamily="18" charset="0"/>
              </a:rPr>
              <a:t>	}</a:t>
            </a:r>
          </a:p>
          <a:p>
            <a:pPr algn="l" eaLnBrk="1" hangingPunct="1"/>
            <a:r>
              <a:rPr lang="en-US" altLang="ko-KR" sz="1400" b="1">
                <a:cs typeface="Times New Roman" panose="02020603050405020304" pitchFamily="18" charset="0"/>
              </a:rPr>
              <a:t>	~BBB()	{</a:t>
            </a:r>
          </a:p>
          <a:p>
            <a:pPr algn="l" eaLnBrk="1" hangingPunct="1"/>
            <a:r>
              <a:rPr lang="en-US" altLang="ko-KR" sz="1400" b="1">
                <a:cs typeface="Times New Roman" panose="02020603050405020304" pitchFamily="18" charset="0"/>
              </a:rPr>
              <a:t>		cout &lt;&lt; "~BBB()call </a:t>
            </a:r>
            <a:r>
              <a:rPr lang="ko-KR" altLang="en-US" sz="1400" b="1">
                <a:cs typeface="Times New Roman" panose="02020603050405020304" pitchFamily="18" charset="0"/>
              </a:rPr>
              <a:t>주소 </a:t>
            </a:r>
            <a:r>
              <a:rPr lang="en-US" altLang="ko-KR" sz="1400" b="1">
                <a:cs typeface="Times New Roman" panose="02020603050405020304" pitchFamily="18" charset="0"/>
              </a:rPr>
              <a:t>:"  &lt;&lt; this &lt;&lt;endl;</a:t>
            </a:r>
          </a:p>
          <a:p>
            <a:pPr algn="l" eaLnBrk="1" hangingPunct="1"/>
            <a:r>
              <a:rPr lang="en-US" altLang="ko-KR" sz="1400" b="1">
                <a:cs typeface="Times New Roman" panose="02020603050405020304" pitchFamily="18" charset="0"/>
              </a:rPr>
              <a:t>	}</a:t>
            </a:r>
          </a:p>
          <a:p>
            <a:pPr algn="l" eaLnBrk="1" hangingPunct="1"/>
            <a:r>
              <a:rPr lang="en-US" altLang="ko-KR" sz="1400" b="1"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6B44636F-D544-4A54-9B74-D24006F7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500" y="1700809"/>
            <a:ext cx="3581400" cy="30253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lIns="306000" tIns="118800" bIns="190800" anchor="ctr"/>
          <a:lstStyle>
            <a:lvl1pPr defTabSz="3603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3603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3603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3603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3603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defTabSz="3603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defTabSz="3603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defTabSz="3603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defTabSz="3603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int main(void)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{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	BBB* b=new BBB;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	b-&gt;fct();</a:t>
            </a:r>
          </a:p>
          <a:p>
            <a:pPr algn="l" eaLnBrk="1" hangingPunct="1">
              <a:lnSpc>
                <a:spcPct val="120000"/>
              </a:lnSpc>
            </a:pPr>
            <a:endParaRPr lang="en-US" altLang="ko-KR" sz="1400" b="1"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	AAA* a=b;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	a-&gt;fct();</a:t>
            </a:r>
          </a:p>
          <a:p>
            <a:pPr algn="l" eaLnBrk="1" hangingPunct="1">
              <a:lnSpc>
                <a:spcPct val="120000"/>
              </a:lnSpc>
            </a:pPr>
            <a:endParaRPr lang="en-US" altLang="ko-KR" sz="1400" b="1"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	delete b;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	return 0;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31E5B58-D77D-4290-A5D5-00FE469BA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0" y="5071340"/>
            <a:ext cx="3248025" cy="16097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EAC463-836E-414A-8F84-9571B4DDB68C}"/>
              </a:ext>
            </a:extLst>
          </p:cNvPr>
          <p:cNvSpPr txBox="1"/>
          <p:nvPr/>
        </p:nvSpPr>
        <p:spPr>
          <a:xfrm>
            <a:off x="5555745" y="1232756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Main</a:t>
            </a:r>
            <a:r>
              <a:rPr lang="ko-KR" altLang="en-US"/>
              <a:t>만 변경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2517D1-7B87-4E37-8C72-8F1AD6766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774B-DA98-4161-A081-9624EFA767E3}" type="slidenum">
              <a:rPr lang="en-US" altLang="ko-KR" smtClean="0"/>
              <a:pPr/>
              <a:t>17</a:t>
            </a:fld>
            <a:endParaRPr lang="en-US" altLang="ko-KR"/>
          </a:p>
        </p:txBody>
      </p:sp>
    </p:spTree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>
            <a:extLst>
              <a:ext uri="{FF2B5EF4-FFF2-40B4-BE49-F238E27FC236}">
                <a16:creationId xmlns:a16="http://schemas.microsoft.com/office/drawing/2014/main" id="{D3C17C05-02B4-49C5-8FE2-D19B6946E6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1179513"/>
            <a:ext cx="7772400" cy="5250925"/>
          </a:xfrm>
          <a:noFill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ko-KR" altLang="en-US" sz="2400" b="1"/>
              <a:t>멤버 함수를 가상</a:t>
            </a:r>
            <a:r>
              <a:rPr lang="en-US" altLang="ko-KR" sz="2400" b="1"/>
              <a:t>(virtual)</a:t>
            </a:r>
            <a:r>
              <a:rPr lang="ko-KR" altLang="en-US" sz="2400" b="1"/>
              <a:t>으로 선언하기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2100" b="1"/>
              <a:t>오버라이딩 되는 경우의 특징은</a:t>
            </a:r>
            <a:r>
              <a:rPr lang="en-US" altLang="ko-KR" sz="2100" b="1"/>
              <a:t>?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ko-KR" sz="2100" b="1"/>
              <a:t>virtual</a:t>
            </a:r>
            <a:r>
              <a:rPr lang="ko-KR" altLang="en-US" sz="2100" b="1"/>
              <a:t>의 특성도 상속된다</a:t>
            </a:r>
            <a:r>
              <a:rPr lang="en-US" altLang="ko-KR" sz="2100" b="1"/>
              <a:t>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ko-KR" sz="2100" b="1"/>
              <a:t>Overriding3.cpp, Overriding4.cpp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2100" b="1"/>
              <a:t>파생 클래스의 객체를 부모 클래스의 객체 포인터에 저장했을 때 파생 클래스의 함수를 실행되게 하려면 부모클래스 함수를 </a:t>
            </a:r>
            <a:r>
              <a:rPr lang="en-US" altLang="ko-KR" sz="2100" b="1"/>
              <a:t>virtual </a:t>
            </a:r>
            <a:r>
              <a:rPr lang="ko-KR" altLang="en-US" sz="2100" b="1"/>
              <a:t>로 만들면 된다</a:t>
            </a:r>
            <a:r>
              <a:rPr lang="en-US" altLang="ko-KR" sz="2100" b="1"/>
              <a:t>.</a:t>
            </a:r>
          </a:p>
          <a:p>
            <a:pPr lvl="1" eaLnBrk="1" hangingPunct="1">
              <a:lnSpc>
                <a:spcPct val="120000"/>
              </a:lnSpc>
            </a:pPr>
            <a:endParaRPr lang="en-US" altLang="ko-KR" sz="2100" b="1"/>
          </a:p>
          <a:p>
            <a:pPr eaLnBrk="1" hangingPunct="1">
              <a:lnSpc>
                <a:spcPct val="120000"/>
              </a:lnSpc>
            </a:pPr>
            <a:r>
              <a:rPr lang="ko-KR" altLang="en-US" sz="2400" b="1"/>
              <a:t>다형성</a:t>
            </a:r>
            <a:r>
              <a:rPr lang="en-US" altLang="ko-KR" sz="2400" b="1"/>
              <a:t>(Polymorphism)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2200" b="1"/>
              <a:t>하나의 문장이 다른 함수를 호출하는 것</a:t>
            </a:r>
            <a:endParaRPr lang="en-US" altLang="ko-KR" sz="2200" b="1"/>
          </a:p>
          <a:p>
            <a:pPr lvl="1" eaLnBrk="1" hangingPunct="1">
              <a:lnSpc>
                <a:spcPct val="120000"/>
              </a:lnSpc>
            </a:pPr>
            <a:r>
              <a:rPr lang="ko-KR" altLang="en-US" sz="2200" b="1"/>
              <a:t>다른 형태의 객체가 같은 것으로 취급되는 것</a:t>
            </a:r>
            <a:endParaRPr lang="ko-KR" altLang="en-US" sz="1900" b="1"/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34DB8683-BB3B-4051-A7A6-09F9E15044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nn-NO" altLang="ko-KR"/>
              <a:t>8-4  Static Binding &amp; Dynamic Binding</a:t>
            </a:r>
            <a:endParaRPr lang="en-US" altLang="ko-KR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194D296-1600-4555-B62F-640C512D6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96565-C13A-439C-9E14-F0D460F0AAF5}" type="slidenum">
              <a:rPr lang="en-US" altLang="ko-KR" smtClean="0"/>
              <a:pPr/>
              <a:t>18</a:t>
            </a:fld>
            <a:endParaRPr lang="en-US" altLang="ko-KR"/>
          </a:p>
        </p:txBody>
      </p:sp>
    </p:spTree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F77B83C7-94C9-4A93-9E17-B6A93F9CD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225425"/>
            <a:ext cx="66944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lang="en-US" altLang="ko-KR" sz="2800" b="1">
                <a:solidFill>
                  <a:schemeClr val="tx2"/>
                </a:solidFill>
              </a:rPr>
              <a:t>Overriding3.cpp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38CF39D-6DE7-4B47-B973-57F2DAEE000A}"/>
              </a:ext>
            </a:extLst>
          </p:cNvPr>
          <p:cNvGrpSpPr/>
          <p:nvPr/>
        </p:nvGrpSpPr>
        <p:grpSpPr>
          <a:xfrm>
            <a:off x="348456" y="476671"/>
            <a:ext cx="8757444" cy="6155903"/>
            <a:chOff x="348456" y="476671"/>
            <a:chExt cx="8757444" cy="6155903"/>
          </a:xfrm>
        </p:grpSpPr>
        <p:sp>
          <p:nvSpPr>
            <p:cNvPr id="21507" name="Rectangle 3">
              <a:extLst>
                <a:ext uri="{FF2B5EF4-FFF2-40B4-BE49-F238E27FC236}">
                  <a16:creationId xmlns:a16="http://schemas.microsoft.com/office/drawing/2014/main" id="{A80E5E74-470D-496D-A606-06552F23A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456" y="476671"/>
              <a:ext cx="5087640" cy="6155903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txBody>
            <a:bodyPr lIns="306000" tIns="72000" bIns="72000" anchor="ctr"/>
            <a:lstStyle>
              <a:lvl1pPr defTabSz="360363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360363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360363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360363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360363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defTabSz="3603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defTabSz="3603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defTabSz="3603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defTabSz="3603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l" eaLnBrk="1" hangingPunct="1"/>
              <a:r>
                <a:rPr lang="en-US" altLang="ko-KR" sz="1400" b="1">
                  <a:cs typeface="Times New Roman" panose="02020603050405020304" pitchFamily="18" charset="0"/>
                </a:rPr>
                <a:t>/*   Overriding3.cpp*/</a:t>
              </a:r>
            </a:p>
            <a:p>
              <a:pPr algn="l" eaLnBrk="1" hangingPunct="1"/>
              <a:r>
                <a:rPr lang="en-US" altLang="ko-KR" sz="1400" b="1">
                  <a:cs typeface="Times New Roman" panose="02020603050405020304" pitchFamily="18" charset="0"/>
                </a:rPr>
                <a:t>#include &lt;iostream&gt;</a:t>
              </a:r>
            </a:p>
            <a:p>
              <a:pPr algn="l" eaLnBrk="1" hangingPunct="1"/>
              <a:r>
                <a:rPr lang="en-US" altLang="ko-KR" sz="1400" b="1">
                  <a:cs typeface="Times New Roman" panose="02020603050405020304" pitchFamily="18" charset="0"/>
                </a:rPr>
                <a:t>using std::endl;using std::cout;</a:t>
              </a:r>
            </a:p>
            <a:p>
              <a:pPr algn="l" eaLnBrk="1" hangingPunct="1"/>
              <a:endParaRPr lang="en-US" altLang="ko-KR" sz="1400" b="1">
                <a:cs typeface="Times New Roman" panose="02020603050405020304" pitchFamily="18" charset="0"/>
              </a:endParaRPr>
            </a:p>
            <a:p>
              <a:pPr algn="l" eaLnBrk="1" hangingPunct="1"/>
              <a:r>
                <a:rPr lang="en-US" altLang="ko-KR" sz="1400" b="1">
                  <a:cs typeface="Times New Roman" panose="02020603050405020304" pitchFamily="18" charset="0"/>
                </a:rPr>
                <a:t>class AAA{</a:t>
              </a:r>
            </a:p>
            <a:p>
              <a:pPr algn="l" eaLnBrk="1" hangingPunct="1"/>
              <a:r>
                <a:rPr lang="en-US" altLang="ko-KR" sz="1400" b="1">
                  <a:cs typeface="Times New Roman" panose="02020603050405020304" pitchFamily="18" charset="0"/>
                </a:rPr>
                <a:t>public:</a:t>
              </a:r>
            </a:p>
            <a:p>
              <a:pPr algn="l" eaLnBrk="1" hangingPunct="1"/>
              <a:r>
                <a:rPr lang="en-US" altLang="ko-KR" sz="1400" b="1">
                  <a:cs typeface="Times New Roman" panose="02020603050405020304" pitchFamily="18" charset="0"/>
                </a:rPr>
                <a:t>	AAA(){</a:t>
              </a:r>
            </a:p>
            <a:p>
              <a:pPr algn="l" eaLnBrk="1" hangingPunct="1"/>
              <a:r>
                <a:rPr lang="en-US" altLang="ko-KR" sz="1400" b="1">
                  <a:cs typeface="Times New Roman" panose="02020603050405020304" pitchFamily="18" charset="0"/>
                </a:rPr>
                <a:t>		cout &lt;&lt; "AAA() call </a:t>
              </a:r>
              <a:r>
                <a:rPr lang="ko-KR" altLang="en-US" sz="1400" b="1">
                  <a:cs typeface="Times New Roman" panose="02020603050405020304" pitchFamily="18" charset="0"/>
                </a:rPr>
                <a:t>주소 </a:t>
              </a:r>
              <a:r>
                <a:rPr lang="en-US" altLang="ko-KR" sz="1400" b="1">
                  <a:cs typeface="Times New Roman" panose="02020603050405020304" pitchFamily="18" charset="0"/>
                </a:rPr>
                <a:t>:"  &lt;&lt; this &lt;&lt;endl;</a:t>
              </a:r>
            </a:p>
            <a:p>
              <a:pPr algn="l" eaLnBrk="1" hangingPunct="1"/>
              <a:r>
                <a:rPr lang="en-US" altLang="ko-KR" sz="1400" b="1">
                  <a:cs typeface="Times New Roman" panose="02020603050405020304" pitchFamily="18" charset="0"/>
                </a:rPr>
                <a:t>	}</a:t>
              </a:r>
            </a:p>
            <a:p>
              <a:pPr algn="l" eaLnBrk="1" hangingPunct="1"/>
              <a:r>
                <a:rPr lang="en-US" altLang="ko-KR" sz="1400" b="1">
                  <a:cs typeface="Times New Roman" panose="02020603050405020304" pitchFamily="18" charset="0"/>
                </a:rPr>
                <a:t>	~AAA()	{</a:t>
              </a:r>
            </a:p>
            <a:p>
              <a:pPr algn="l" eaLnBrk="1" hangingPunct="1"/>
              <a:r>
                <a:rPr lang="en-US" altLang="ko-KR" sz="1400" b="1">
                  <a:cs typeface="Times New Roman" panose="02020603050405020304" pitchFamily="18" charset="0"/>
                </a:rPr>
                <a:t>		cout &lt;&lt; "~AAA()call </a:t>
              </a:r>
              <a:r>
                <a:rPr lang="ko-KR" altLang="en-US" sz="1400" b="1">
                  <a:cs typeface="Times New Roman" panose="02020603050405020304" pitchFamily="18" charset="0"/>
                </a:rPr>
                <a:t>주소 </a:t>
              </a:r>
              <a:r>
                <a:rPr lang="en-US" altLang="ko-KR" sz="1400" b="1">
                  <a:cs typeface="Times New Roman" panose="02020603050405020304" pitchFamily="18" charset="0"/>
                </a:rPr>
                <a:t>:"  &lt;&lt; this &lt;&lt;endl;</a:t>
              </a:r>
            </a:p>
            <a:p>
              <a:pPr algn="l" eaLnBrk="1" hangingPunct="1"/>
              <a:r>
                <a:rPr lang="en-US" altLang="ko-KR" sz="1400" b="1">
                  <a:cs typeface="Times New Roman" panose="02020603050405020304" pitchFamily="18" charset="0"/>
                </a:rPr>
                <a:t>	}</a:t>
              </a:r>
            </a:p>
            <a:p>
              <a:pPr algn="l" eaLnBrk="1" hangingPunct="1"/>
              <a:r>
                <a:rPr lang="en-US" altLang="ko-KR" sz="1400" b="1">
                  <a:cs typeface="Times New Roman" panose="02020603050405020304" pitchFamily="18" charset="0"/>
                </a:rPr>
                <a:t>	</a:t>
              </a:r>
              <a:r>
                <a:rPr lang="en-US" altLang="ko-KR" sz="1400" b="1">
                  <a:solidFill>
                    <a:schemeClr val="accent2"/>
                  </a:solidFill>
                  <a:cs typeface="Times New Roman" panose="02020603050405020304" pitchFamily="18" charset="0"/>
                </a:rPr>
                <a:t>virtual</a:t>
              </a:r>
              <a:r>
                <a:rPr lang="en-US" altLang="ko-KR" sz="1400" b="1">
                  <a:cs typeface="Times New Roman" panose="02020603050405020304" pitchFamily="18" charset="0"/>
                </a:rPr>
                <a:t> void fct(){</a:t>
              </a:r>
            </a:p>
            <a:p>
              <a:pPr algn="l" eaLnBrk="1" hangingPunct="1"/>
              <a:r>
                <a:rPr lang="en-US" altLang="ko-KR" sz="1400" b="1">
                  <a:cs typeface="Times New Roman" panose="02020603050405020304" pitchFamily="18" charset="0"/>
                </a:rPr>
                <a:t>		cout&lt;&lt;"AAA</a:t>
              </a:r>
              <a:r>
                <a:rPr lang="ko-KR" altLang="en-US" sz="1400" b="1">
                  <a:cs typeface="Times New Roman" panose="02020603050405020304" pitchFamily="18" charset="0"/>
                </a:rPr>
                <a:t>의  </a:t>
              </a:r>
              <a:r>
                <a:rPr lang="en-US" altLang="ko-KR" sz="1400" b="1">
                  <a:cs typeface="Times New Roman" panose="02020603050405020304" pitchFamily="18" charset="0"/>
                </a:rPr>
                <a:t>fct()"&lt;&lt;endl;</a:t>
              </a:r>
            </a:p>
            <a:p>
              <a:pPr algn="l" eaLnBrk="1" hangingPunct="1"/>
              <a:r>
                <a:rPr lang="en-US" altLang="ko-KR" sz="1400" b="1">
                  <a:cs typeface="Times New Roman" panose="02020603050405020304" pitchFamily="18" charset="0"/>
                </a:rPr>
                <a:t>	}</a:t>
              </a:r>
            </a:p>
            <a:p>
              <a:pPr algn="l" eaLnBrk="1" hangingPunct="1"/>
              <a:r>
                <a:rPr lang="en-US" altLang="ko-KR" sz="1400" b="1">
                  <a:cs typeface="Times New Roman" panose="02020603050405020304" pitchFamily="18" charset="0"/>
                </a:rPr>
                <a:t>};</a:t>
              </a:r>
            </a:p>
            <a:p>
              <a:pPr algn="l" eaLnBrk="1" hangingPunct="1"/>
              <a:endParaRPr lang="en-US" altLang="ko-KR" sz="1400" b="1">
                <a:cs typeface="Times New Roman" panose="02020603050405020304" pitchFamily="18" charset="0"/>
              </a:endParaRPr>
            </a:p>
            <a:p>
              <a:pPr algn="l" eaLnBrk="1" hangingPunct="1"/>
              <a:r>
                <a:rPr lang="en-US" altLang="ko-KR" sz="1400" b="1">
                  <a:cs typeface="Times New Roman" panose="02020603050405020304" pitchFamily="18" charset="0"/>
                </a:rPr>
                <a:t>class BBB : public AAA{</a:t>
              </a:r>
            </a:p>
            <a:p>
              <a:pPr algn="l" eaLnBrk="1" hangingPunct="1"/>
              <a:r>
                <a:rPr lang="en-US" altLang="ko-KR" sz="1400" b="1">
                  <a:cs typeface="Times New Roman" panose="02020603050405020304" pitchFamily="18" charset="0"/>
                </a:rPr>
                <a:t>public:</a:t>
              </a:r>
            </a:p>
            <a:p>
              <a:pPr algn="l" eaLnBrk="1" hangingPunct="1"/>
              <a:r>
                <a:rPr lang="en-US" altLang="ko-KR" sz="1400" b="1">
                  <a:cs typeface="Times New Roman" panose="02020603050405020304" pitchFamily="18" charset="0"/>
                </a:rPr>
                <a:t>	BBB(){</a:t>
              </a:r>
            </a:p>
            <a:p>
              <a:pPr algn="l" eaLnBrk="1" hangingPunct="1"/>
              <a:r>
                <a:rPr lang="en-US" altLang="ko-KR" sz="1400" b="1">
                  <a:cs typeface="Times New Roman" panose="02020603050405020304" pitchFamily="18" charset="0"/>
                </a:rPr>
                <a:t>		cout &lt;&lt; "BBB() call </a:t>
              </a:r>
              <a:r>
                <a:rPr lang="ko-KR" altLang="en-US" sz="1400" b="1">
                  <a:cs typeface="Times New Roman" panose="02020603050405020304" pitchFamily="18" charset="0"/>
                </a:rPr>
                <a:t>주소 </a:t>
              </a:r>
              <a:r>
                <a:rPr lang="en-US" altLang="ko-KR" sz="1400" b="1">
                  <a:cs typeface="Times New Roman" panose="02020603050405020304" pitchFamily="18" charset="0"/>
                </a:rPr>
                <a:t>:"  &lt;&lt; this &lt;&lt;endl;</a:t>
              </a:r>
            </a:p>
            <a:p>
              <a:pPr algn="l" eaLnBrk="1" hangingPunct="1"/>
              <a:r>
                <a:rPr lang="en-US" altLang="ko-KR" sz="1400" b="1">
                  <a:cs typeface="Times New Roman" panose="02020603050405020304" pitchFamily="18" charset="0"/>
                </a:rPr>
                <a:t>	}</a:t>
              </a:r>
            </a:p>
            <a:p>
              <a:pPr algn="l" eaLnBrk="1" hangingPunct="1"/>
              <a:r>
                <a:rPr lang="en-US" altLang="ko-KR" sz="1400" b="1">
                  <a:cs typeface="Times New Roman" panose="02020603050405020304" pitchFamily="18" charset="0"/>
                </a:rPr>
                <a:t>	~BBB()	{</a:t>
              </a:r>
            </a:p>
            <a:p>
              <a:pPr algn="l" eaLnBrk="1" hangingPunct="1"/>
              <a:r>
                <a:rPr lang="en-US" altLang="ko-KR" sz="1400" b="1">
                  <a:cs typeface="Times New Roman" panose="02020603050405020304" pitchFamily="18" charset="0"/>
                </a:rPr>
                <a:t>		cout &lt;&lt; "~BBB()call </a:t>
              </a:r>
              <a:r>
                <a:rPr lang="ko-KR" altLang="en-US" sz="1400" b="1">
                  <a:cs typeface="Times New Roman" panose="02020603050405020304" pitchFamily="18" charset="0"/>
                </a:rPr>
                <a:t>주소 </a:t>
              </a:r>
              <a:r>
                <a:rPr lang="en-US" altLang="ko-KR" sz="1400" b="1">
                  <a:cs typeface="Times New Roman" panose="02020603050405020304" pitchFamily="18" charset="0"/>
                </a:rPr>
                <a:t>:"  &lt;&lt; this &lt;&lt;endl;</a:t>
              </a:r>
            </a:p>
            <a:p>
              <a:pPr algn="l" eaLnBrk="1" hangingPunct="1"/>
              <a:r>
                <a:rPr lang="en-US" altLang="ko-KR" sz="1400" b="1">
                  <a:cs typeface="Times New Roman" panose="02020603050405020304" pitchFamily="18" charset="0"/>
                </a:rPr>
                <a:t>	}</a:t>
              </a:r>
            </a:p>
            <a:p>
              <a:pPr algn="l" eaLnBrk="1" hangingPunct="1"/>
              <a:r>
                <a:rPr lang="en-US" altLang="ko-KR" sz="1400" b="1">
                  <a:cs typeface="Times New Roman" panose="02020603050405020304" pitchFamily="18" charset="0"/>
                </a:rPr>
                <a:t>	void fct(){</a:t>
              </a:r>
            </a:p>
            <a:p>
              <a:pPr algn="l" eaLnBrk="1" hangingPunct="1"/>
              <a:r>
                <a:rPr lang="en-US" altLang="ko-KR" sz="1400" b="1">
                  <a:cs typeface="Times New Roman" panose="02020603050405020304" pitchFamily="18" charset="0"/>
                </a:rPr>
                <a:t>		cout&lt;&lt;"BBB</a:t>
              </a:r>
              <a:r>
                <a:rPr lang="ko-KR" altLang="en-US" sz="1400" b="1">
                  <a:cs typeface="Times New Roman" panose="02020603050405020304" pitchFamily="18" charset="0"/>
                </a:rPr>
                <a:t>의  </a:t>
              </a:r>
              <a:r>
                <a:rPr lang="en-US" altLang="ko-KR" sz="1400" b="1">
                  <a:cs typeface="Times New Roman" panose="02020603050405020304" pitchFamily="18" charset="0"/>
                </a:rPr>
                <a:t>fct()"&lt;&lt;endl;</a:t>
              </a:r>
            </a:p>
            <a:p>
              <a:pPr algn="l" eaLnBrk="1" hangingPunct="1"/>
              <a:r>
                <a:rPr lang="en-US" altLang="ko-KR" sz="1400" b="1">
                  <a:cs typeface="Times New Roman" panose="02020603050405020304" pitchFamily="18" charset="0"/>
                </a:rPr>
                <a:t>	}</a:t>
              </a:r>
            </a:p>
            <a:p>
              <a:pPr algn="l" eaLnBrk="1" hangingPunct="1"/>
              <a:r>
                <a:rPr lang="en-US" altLang="ko-KR" sz="1400" b="1">
                  <a:cs typeface="Times New Roman" panose="02020603050405020304" pitchFamily="18" charset="0"/>
                </a:rPr>
                <a:t>};</a:t>
              </a:r>
            </a:p>
          </p:txBody>
        </p:sp>
        <p:sp>
          <p:nvSpPr>
            <p:cNvPr id="21508" name="Rectangle 4">
              <a:extLst>
                <a:ext uri="{FF2B5EF4-FFF2-40B4-BE49-F238E27FC236}">
                  <a16:creationId xmlns:a16="http://schemas.microsoft.com/office/drawing/2014/main" id="{6B44636F-D544-4A54-9B74-D24006F77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4500" y="1700809"/>
              <a:ext cx="3581400" cy="3025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lIns="306000" tIns="118800" bIns="190800" anchor="ctr"/>
            <a:lstStyle>
              <a:lvl1pPr defTabSz="360363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360363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360363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360363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360363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defTabSz="3603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defTabSz="3603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defTabSz="3603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defTabSz="3603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l" eaLnBrk="1" hangingPunct="1">
                <a:lnSpc>
                  <a:spcPct val="120000"/>
                </a:lnSpc>
              </a:pPr>
              <a:r>
                <a:rPr lang="en-US" altLang="ko-KR" sz="1400" b="1">
                  <a:cs typeface="Times New Roman" panose="02020603050405020304" pitchFamily="18" charset="0"/>
                </a:rPr>
                <a:t>int main(void)</a:t>
              </a:r>
            </a:p>
            <a:p>
              <a:pPr algn="l" eaLnBrk="1" hangingPunct="1">
                <a:lnSpc>
                  <a:spcPct val="120000"/>
                </a:lnSpc>
              </a:pPr>
              <a:r>
                <a:rPr lang="en-US" altLang="ko-KR" sz="1400" b="1">
                  <a:cs typeface="Times New Roman" panose="02020603050405020304" pitchFamily="18" charset="0"/>
                </a:rPr>
                <a:t>{</a:t>
              </a:r>
            </a:p>
            <a:p>
              <a:pPr algn="l" eaLnBrk="1" hangingPunct="1">
                <a:lnSpc>
                  <a:spcPct val="120000"/>
                </a:lnSpc>
              </a:pPr>
              <a:r>
                <a:rPr lang="en-US" altLang="ko-KR" sz="1400" b="1">
                  <a:cs typeface="Times New Roman" panose="02020603050405020304" pitchFamily="18" charset="0"/>
                </a:rPr>
                <a:t>	BBB* b=new BBB;</a:t>
              </a:r>
            </a:p>
            <a:p>
              <a:pPr algn="l" eaLnBrk="1" hangingPunct="1">
                <a:lnSpc>
                  <a:spcPct val="120000"/>
                </a:lnSpc>
              </a:pPr>
              <a:r>
                <a:rPr lang="en-US" altLang="ko-KR" sz="1400" b="1">
                  <a:cs typeface="Times New Roman" panose="02020603050405020304" pitchFamily="18" charset="0"/>
                </a:rPr>
                <a:t>	b-&gt;fct();</a:t>
              </a:r>
            </a:p>
            <a:p>
              <a:pPr algn="l" eaLnBrk="1" hangingPunct="1">
                <a:lnSpc>
                  <a:spcPct val="120000"/>
                </a:lnSpc>
              </a:pPr>
              <a:endParaRPr lang="en-US" altLang="ko-KR" sz="1400" b="1">
                <a:cs typeface="Times New Roman" panose="02020603050405020304" pitchFamily="18" charset="0"/>
              </a:endParaRPr>
            </a:p>
            <a:p>
              <a:pPr algn="l" eaLnBrk="1" hangingPunct="1">
                <a:lnSpc>
                  <a:spcPct val="120000"/>
                </a:lnSpc>
              </a:pPr>
              <a:r>
                <a:rPr lang="en-US" altLang="ko-KR" sz="1400" b="1">
                  <a:cs typeface="Times New Roman" panose="02020603050405020304" pitchFamily="18" charset="0"/>
                </a:rPr>
                <a:t>	AAA* a=b;</a:t>
              </a:r>
            </a:p>
            <a:p>
              <a:pPr algn="l" eaLnBrk="1" hangingPunct="1">
                <a:lnSpc>
                  <a:spcPct val="120000"/>
                </a:lnSpc>
              </a:pPr>
              <a:r>
                <a:rPr lang="en-US" altLang="ko-KR" sz="1400" b="1">
                  <a:cs typeface="Times New Roman" panose="02020603050405020304" pitchFamily="18" charset="0"/>
                </a:rPr>
                <a:t>	a-&gt;fct();</a:t>
              </a:r>
            </a:p>
            <a:p>
              <a:pPr algn="l" eaLnBrk="1" hangingPunct="1">
                <a:lnSpc>
                  <a:spcPct val="120000"/>
                </a:lnSpc>
              </a:pPr>
              <a:endParaRPr lang="en-US" altLang="ko-KR" sz="1400" b="1">
                <a:cs typeface="Times New Roman" panose="02020603050405020304" pitchFamily="18" charset="0"/>
              </a:endParaRPr>
            </a:p>
            <a:p>
              <a:pPr algn="l" eaLnBrk="1" hangingPunct="1">
                <a:lnSpc>
                  <a:spcPct val="120000"/>
                </a:lnSpc>
              </a:pPr>
              <a:r>
                <a:rPr lang="en-US" altLang="ko-KR" sz="1400" b="1">
                  <a:cs typeface="Times New Roman" panose="02020603050405020304" pitchFamily="18" charset="0"/>
                </a:rPr>
                <a:t>	delete b;</a:t>
              </a:r>
            </a:p>
            <a:p>
              <a:pPr algn="l" eaLnBrk="1" hangingPunct="1">
                <a:lnSpc>
                  <a:spcPct val="120000"/>
                </a:lnSpc>
              </a:pPr>
              <a:r>
                <a:rPr lang="en-US" altLang="ko-KR" sz="1400" b="1">
                  <a:cs typeface="Times New Roman" panose="02020603050405020304" pitchFamily="18" charset="0"/>
                </a:rPr>
                <a:t>	return 0;</a:t>
              </a:r>
            </a:p>
            <a:p>
              <a:pPr algn="l" eaLnBrk="1" hangingPunct="1">
                <a:lnSpc>
                  <a:spcPct val="120000"/>
                </a:lnSpc>
              </a:pPr>
              <a:r>
                <a:rPr lang="en-US" altLang="ko-KR" sz="1400" b="1">
                  <a:cs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FEAC463-836E-414A-8F84-9571B4DDB68C}"/>
                </a:ext>
              </a:extLst>
            </p:cNvPr>
            <p:cNvSpPr txBox="1"/>
            <p:nvPr/>
          </p:nvSpPr>
          <p:spPr>
            <a:xfrm>
              <a:off x="5436096" y="1205854"/>
              <a:ext cx="3645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rgbClr val="C00000"/>
                  </a:solidFill>
                </a:rPr>
                <a:t>AAA</a:t>
              </a:r>
              <a:r>
                <a:rPr lang="ko-KR" altLang="en-US">
                  <a:solidFill>
                    <a:srgbClr val="C00000"/>
                  </a:solidFill>
                </a:rPr>
                <a:t>클래스의 </a:t>
              </a:r>
              <a:r>
                <a:rPr lang="en-US" altLang="ko-KR">
                  <a:solidFill>
                    <a:srgbClr val="C00000"/>
                  </a:solidFill>
                </a:rPr>
                <a:t>fct() virtual </a:t>
              </a:r>
              <a:r>
                <a:rPr lang="ko-KR" altLang="en-US">
                  <a:solidFill>
                    <a:srgbClr val="C00000"/>
                  </a:solidFill>
                </a:rPr>
                <a:t>로 변경</a:t>
              </a: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2D3B081-C9BB-460D-BFCE-709A37C6E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24500" y="5013176"/>
              <a:ext cx="3076575" cy="1533525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F0D96AA-1BA9-4EBA-97B8-3FA7457DBF5D}"/>
                </a:ext>
              </a:extLst>
            </p:cNvPr>
            <p:cNvSpPr/>
            <p:nvPr/>
          </p:nvSpPr>
          <p:spPr bwMode="auto">
            <a:xfrm>
              <a:off x="5436096" y="5682416"/>
              <a:ext cx="1476164" cy="26686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lIns="306000" tIns="72000" bIns="72000" rtlCol="0" anchor="ctr"/>
            <a:lstStyle/>
            <a:p>
              <a:pPr algn="l" eaLnBrk="1" hangingPunct="1"/>
              <a:endParaRPr lang="ko-KR" altLang="en-US" sz="1400" b="1">
                <a:cs typeface="Times New Roman" panose="02020603050405020304" pitchFamily="18" charset="0"/>
              </a:endParaRP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3EA7B4C6-D648-4A1E-BE31-38D54C7E392C}"/>
                </a:ext>
              </a:extLst>
            </p:cNvPr>
            <p:cNvCxnSpPr/>
            <p:nvPr/>
          </p:nvCxnSpPr>
          <p:spPr bwMode="auto">
            <a:xfrm flipH="1" flipV="1">
              <a:off x="2483768" y="3140968"/>
              <a:ext cx="3708412" cy="288032"/>
            </a:xfrm>
            <a:prstGeom prst="straightConnector1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" name="연결선: 구부러짐 8">
              <a:extLst>
                <a:ext uri="{FF2B5EF4-FFF2-40B4-BE49-F238E27FC236}">
                  <a16:creationId xmlns:a16="http://schemas.microsoft.com/office/drawing/2014/main" id="{E81755CA-C884-41BF-81E1-4418C933032A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71500" y="4617132"/>
              <a:ext cx="2664296" cy="12700"/>
            </a:xfrm>
            <a:prstGeom prst="curvedConnector3">
              <a:avLst>
                <a:gd name="adj1" fmla="val 50000"/>
              </a:avLst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73B44B8C-0BAE-44DA-8835-57700080355D}"/>
                </a:ext>
              </a:extLst>
            </p:cNvPr>
            <p:cNvCxnSpPr/>
            <p:nvPr/>
          </p:nvCxnSpPr>
          <p:spPr bwMode="auto">
            <a:xfrm flipV="1">
              <a:off x="3491880" y="5805264"/>
              <a:ext cx="1836204" cy="395262"/>
            </a:xfrm>
            <a:prstGeom prst="straightConnector1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BC1F6EF9-3C7E-450E-8E05-240F8D381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774B-DA98-4161-A081-9624EFA767E3}" type="slidenum">
              <a:rPr lang="en-US" altLang="ko-KR" smtClean="0"/>
              <a:pPr/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6908816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>
            <a:extLst>
              <a:ext uri="{FF2B5EF4-FFF2-40B4-BE49-F238E27FC236}">
                <a16:creationId xmlns:a16="http://schemas.microsoft.com/office/drawing/2014/main" id="{FB332B24-38D9-4864-875F-01ABF34DC4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1187450"/>
            <a:ext cx="7772400" cy="530225"/>
          </a:xfrm>
          <a:noFill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ko-KR" sz="2400" b="1"/>
              <a:t>public </a:t>
            </a:r>
            <a:r>
              <a:rPr lang="ko-KR" altLang="en-US" sz="2400" b="1"/>
              <a:t>상속은 </a:t>
            </a:r>
            <a:r>
              <a:rPr lang="en-US" altLang="ko-KR" sz="2400" b="1"/>
              <a:t>is-a </a:t>
            </a:r>
            <a:r>
              <a:rPr lang="ko-KR" altLang="en-US" sz="2400" b="1"/>
              <a:t>관계가 성립되도록 하자</a:t>
            </a:r>
            <a:r>
              <a:rPr lang="en-US" altLang="ko-KR" sz="2400" b="1"/>
              <a:t>.</a:t>
            </a:r>
          </a:p>
        </p:txBody>
      </p:sp>
      <p:grpSp>
        <p:nvGrpSpPr>
          <p:cNvPr id="4099" name="Group 8">
            <a:extLst>
              <a:ext uri="{FF2B5EF4-FFF2-40B4-BE49-F238E27FC236}">
                <a16:creationId xmlns:a16="http://schemas.microsoft.com/office/drawing/2014/main" id="{B2C33921-0EA8-4A57-AC2F-A6CD78634636}"/>
              </a:ext>
            </a:extLst>
          </p:cNvPr>
          <p:cNvGrpSpPr>
            <a:grpSpLocks/>
          </p:cNvGrpSpPr>
          <p:nvPr/>
        </p:nvGrpSpPr>
        <p:grpSpPr bwMode="auto">
          <a:xfrm>
            <a:off x="1727200" y="1844675"/>
            <a:ext cx="5581650" cy="1655763"/>
            <a:chOff x="1122" y="1752"/>
            <a:chExt cx="3516" cy="1043"/>
          </a:xfrm>
        </p:grpSpPr>
        <p:pic>
          <p:nvPicPr>
            <p:cNvPr id="4105" name="Picture 5" descr="8-3">
              <a:extLst>
                <a:ext uri="{FF2B5EF4-FFF2-40B4-BE49-F238E27FC236}">
                  <a16:creationId xmlns:a16="http://schemas.microsoft.com/office/drawing/2014/main" id="{FD2651F1-F2ED-48B9-9611-D9F0E8F12A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2" y="1752"/>
              <a:ext cx="3516" cy="7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6" name="Rectangle 6">
              <a:extLst>
                <a:ext uri="{FF2B5EF4-FFF2-40B4-BE49-F238E27FC236}">
                  <a16:creationId xmlns:a16="http://schemas.microsoft.com/office/drawing/2014/main" id="{FD48E97E-BE62-4AEA-AC04-EC55FB341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2614"/>
              <a:ext cx="61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b="1"/>
                <a:t>그림 </a:t>
              </a:r>
              <a:r>
                <a:rPr lang="en-US" altLang="ko-KR" b="1"/>
                <a:t>8-3</a:t>
              </a:r>
            </a:p>
          </p:txBody>
        </p:sp>
      </p:grpSp>
      <p:sp>
        <p:nvSpPr>
          <p:cNvPr id="3079" name="Rectangle 7">
            <a:extLst>
              <a:ext uri="{FF2B5EF4-FFF2-40B4-BE49-F238E27FC236}">
                <a16:creationId xmlns:a16="http://schemas.microsoft.com/office/drawing/2014/main" id="{CBD69238-579D-4299-938B-57F63E5080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8-1  </a:t>
            </a:r>
            <a:r>
              <a:rPr lang="ko-KR" altLang="en-US"/>
              <a:t>상속의 조건</a:t>
            </a:r>
          </a:p>
        </p:txBody>
      </p:sp>
      <p:sp>
        <p:nvSpPr>
          <p:cNvPr id="4101" name="Rectangle 9">
            <a:extLst>
              <a:ext uri="{FF2B5EF4-FFF2-40B4-BE49-F238E27FC236}">
                <a16:creationId xmlns:a16="http://schemas.microsoft.com/office/drawing/2014/main" id="{D37E57A4-6F93-4E3D-8A23-2AAF7EBB0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3716338"/>
            <a:ext cx="33464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30000"/>
              </a:spcBef>
              <a:buClr>
                <a:srgbClr val="6400A8"/>
              </a:buClr>
              <a:buFont typeface="Wingdings" panose="05000000000000000000" pitchFamily="2" charset="2"/>
              <a:buChar char="§"/>
            </a:pPr>
            <a:r>
              <a:rPr lang="ko-KR" altLang="en-US" sz="24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잘못된 상속의 예</a:t>
            </a:r>
          </a:p>
        </p:txBody>
      </p:sp>
      <p:grpSp>
        <p:nvGrpSpPr>
          <p:cNvPr id="4102" name="Group 10">
            <a:extLst>
              <a:ext uri="{FF2B5EF4-FFF2-40B4-BE49-F238E27FC236}">
                <a16:creationId xmlns:a16="http://schemas.microsoft.com/office/drawing/2014/main" id="{B588F38B-99AB-465C-B4D0-8C696AB2067E}"/>
              </a:ext>
            </a:extLst>
          </p:cNvPr>
          <p:cNvGrpSpPr>
            <a:grpSpLocks/>
          </p:cNvGrpSpPr>
          <p:nvPr/>
        </p:nvGrpSpPr>
        <p:grpSpPr bwMode="auto">
          <a:xfrm>
            <a:off x="2016125" y="4508500"/>
            <a:ext cx="5229225" cy="1792288"/>
            <a:chOff x="1233" y="1734"/>
            <a:chExt cx="3294" cy="1129"/>
          </a:xfrm>
        </p:grpSpPr>
        <p:pic>
          <p:nvPicPr>
            <p:cNvPr id="4103" name="Picture 11" descr="8-4">
              <a:extLst>
                <a:ext uri="{FF2B5EF4-FFF2-40B4-BE49-F238E27FC236}">
                  <a16:creationId xmlns:a16="http://schemas.microsoft.com/office/drawing/2014/main" id="{212493B1-D5FD-4FD9-8682-5376387364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3" y="1734"/>
              <a:ext cx="3294" cy="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4" name="Rectangle 12">
              <a:extLst>
                <a:ext uri="{FF2B5EF4-FFF2-40B4-BE49-F238E27FC236}">
                  <a16:creationId xmlns:a16="http://schemas.microsoft.com/office/drawing/2014/main" id="{44242443-12B8-47B4-803B-8963555F5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5" y="2682"/>
              <a:ext cx="61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b="1"/>
                <a:t>그림 </a:t>
              </a:r>
              <a:r>
                <a:rPr lang="en-US" altLang="ko-KR" b="1"/>
                <a:t>8-4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3131E31-A5F6-4707-9EFC-DD94075D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96565-C13A-439C-9E14-F0D460F0AAF5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F77B83C7-94C9-4A93-9E17-B6A93F9CD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225425"/>
            <a:ext cx="66944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lang="en-US" altLang="ko-KR" sz="2800" b="1">
                <a:solidFill>
                  <a:schemeClr val="tx2"/>
                </a:solidFill>
              </a:rPr>
              <a:t>Overriding4.cpp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38CF39D-6DE7-4B47-B973-57F2DAEE000A}"/>
              </a:ext>
            </a:extLst>
          </p:cNvPr>
          <p:cNvGrpSpPr/>
          <p:nvPr/>
        </p:nvGrpSpPr>
        <p:grpSpPr>
          <a:xfrm>
            <a:off x="180818" y="1135937"/>
            <a:ext cx="8782364" cy="5260454"/>
            <a:chOff x="348456" y="400011"/>
            <a:chExt cx="8782364" cy="5260454"/>
          </a:xfrm>
        </p:grpSpPr>
        <p:sp>
          <p:nvSpPr>
            <p:cNvPr id="21507" name="Rectangle 3">
              <a:extLst>
                <a:ext uri="{FF2B5EF4-FFF2-40B4-BE49-F238E27FC236}">
                  <a16:creationId xmlns:a16="http://schemas.microsoft.com/office/drawing/2014/main" id="{A80E5E74-470D-496D-A606-06552F23A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456" y="1448781"/>
              <a:ext cx="5087640" cy="4211684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txBody>
            <a:bodyPr lIns="306000" tIns="72000" bIns="72000" anchor="ctr"/>
            <a:lstStyle>
              <a:lvl1pPr defTabSz="360363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360363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360363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360363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360363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defTabSz="3603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defTabSz="3603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defTabSz="3603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defTabSz="3603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l" eaLnBrk="1" hangingPunct="1"/>
              <a:r>
                <a:rPr lang="en-US" altLang="ko-KR" sz="1400" b="1">
                  <a:cs typeface="Times New Roman" panose="02020603050405020304" pitchFamily="18" charset="0"/>
                </a:rPr>
                <a:t>/*   Overriding4.cpp*/</a:t>
              </a:r>
            </a:p>
            <a:p>
              <a:pPr algn="l" eaLnBrk="1" hangingPunct="1"/>
              <a:r>
                <a:rPr lang="en-US" altLang="ko-KR" sz="1400" b="1">
                  <a:cs typeface="Times New Roman" panose="02020603050405020304" pitchFamily="18" charset="0"/>
                </a:rPr>
                <a:t>Class AAA{};</a:t>
              </a:r>
            </a:p>
            <a:p>
              <a:pPr algn="l" eaLnBrk="1" hangingPunct="1"/>
              <a:r>
                <a:rPr lang="en-US" altLang="ko-KR" sz="1400" b="1">
                  <a:cs typeface="Times New Roman" panose="02020603050405020304" pitchFamily="18" charset="0"/>
                </a:rPr>
                <a:t>Class BBB{};</a:t>
              </a:r>
            </a:p>
            <a:p>
              <a:pPr algn="l" eaLnBrk="1" hangingPunct="1"/>
              <a:r>
                <a:rPr lang="en-US" altLang="ko-KR" sz="1400" b="1">
                  <a:cs typeface="Times New Roman" panose="02020603050405020304" pitchFamily="18" charset="0"/>
                </a:rPr>
                <a:t>class CCC : public BBB</a:t>
              </a:r>
            </a:p>
            <a:p>
              <a:pPr algn="l" eaLnBrk="1" hangingPunct="1"/>
              <a:r>
                <a:rPr lang="en-US" altLang="ko-KR" sz="1400" b="1">
                  <a:cs typeface="Times New Roman" panose="02020603050405020304" pitchFamily="18" charset="0"/>
                </a:rPr>
                <a:t>{</a:t>
              </a:r>
            </a:p>
            <a:p>
              <a:pPr algn="l" eaLnBrk="1" hangingPunct="1"/>
              <a:r>
                <a:rPr lang="en-US" altLang="ko-KR" sz="1400" b="1">
                  <a:cs typeface="Times New Roman" panose="02020603050405020304" pitchFamily="18" charset="0"/>
                </a:rPr>
                <a:t>public:</a:t>
              </a:r>
            </a:p>
            <a:p>
              <a:pPr algn="l" eaLnBrk="1" hangingPunct="1"/>
              <a:r>
                <a:rPr lang="en-US" altLang="ko-KR" sz="1400" b="1">
                  <a:cs typeface="Times New Roman" panose="02020603050405020304" pitchFamily="18" charset="0"/>
                </a:rPr>
                <a:t>	CCC(){</a:t>
              </a:r>
            </a:p>
            <a:p>
              <a:pPr algn="l" eaLnBrk="1" hangingPunct="1"/>
              <a:r>
                <a:rPr lang="en-US" altLang="ko-KR" sz="1400" b="1">
                  <a:cs typeface="Times New Roman" panose="02020603050405020304" pitchFamily="18" charset="0"/>
                </a:rPr>
                <a:t>		cout &lt;&lt; "CCC() call </a:t>
              </a:r>
              <a:r>
                <a:rPr lang="ko-KR" altLang="en-US" sz="1400" b="1">
                  <a:cs typeface="Times New Roman" panose="02020603050405020304" pitchFamily="18" charset="0"/>
                </a:rPr>
                <a:t>주소 </a:t>
              </a:r>
              <a:r>
                <a:rPr lang="en-US" altLang="ko-KR" sz="1400" b="1">
                  <a:cs typeface="Times New Roman" panose="02020603050405020304" pitchFamily="18" charset="0"/>
                </a:rPr>
                <a:t>:"  &lt;&lt; this &lt;&lt;endl;</a:t>
              </a:r>
            </a:p>
            <a:p>
              <a:pPr algn="l" eaLnBrk="1" hangingPunct="1"/>
              <a:r>
                <a:rPr lang="en-US" altLang="ko-KR" sz="1400" b="1">
                  <a:cs typeface="Times New Roman" panose="02020603050405020304" pitchFamily="18" charset="0"/>
                </a:rPr>
                <a:t>	}</a:t>
              </a:r>
            </a:p>
            <a:p>
              <a:pPr algn="l" eaLnBrk="1" hangingPunct="1"/>
              <a:r>
                <a:rPr lang="en-US" altLang="ko-KR" sz="1400" b="1">
                  <a:cs typeface="Times New Roman" panose="02020603050405020304" pitchFamily="18" charset="0"/>
                </a:rPr>
                <a:t>	~CCC()	{</a:t>
              </a:r>
            </a:p>
            <a:p>
              <a:pPr algn="l" eaLnBrk="1" hangingPunct="1"/>
              <a:r>
                <a:rPr lang="en-US" altLang="ko-KR" sz="1400" b="1">
                  <a:cs typeface="Times New Roman" panose="02020603050405020304" pitchFamily="18" charset="0"/>
                </a:rPr>
                <a:t>		cout &lt;&lt; "~CCC()call </a:t>
              </a:r>
              <a:r>
                <a:rPr lang="ko-KR" altLang="en-US" sz="1400" b="1">
                  <a:cs typeface="Times New Roman" panose="02020603050405020304" pitchFamily="18" charset="0"/>
                </a:rPr>
                <a:t>주소 </a:t>
              </a:r>
              <a:r>
                <a:rPr lang="en-US" altLang="ko-KR" sz="1400" b="1">
                  <a:cs typeface="Times New Roman" panose="02020603050405020304" pitchFamily="18" charset="0"/>
                </a:rPr>
                <a:t>:"  &lt;&lt; this &lt;&lt;endl;</a:t>
              </a:r>
            </a:p>
            <a:p>
              <a:pPr algn="l" eaLnBrk="1" hangingPunct="1"/>
              <a:r>
                <a:rPr lang="en-US" altLang="ko-KR" sz="1400" b="1">
                  <a:cs typeface="Times New Roman" panose="02020603050405020304" pitchFamily="18" charset="0"/>
                </a:rPr>
                <a:t>	}</a:t>
              </a:r>
            </a:p>
            <a:p>
              <a:pPr algn="l" eaLnBrk="1" hangingPunct="1"/>
              <a:r>
                <a:rPr lang="en-US" altLang="ko-KR" sz="1400" b="1">
                  <a:cs typeface="Times New Roman" panose="02020603050405020304" pitchFamily="18" charset="0"/>
                </a:rPr>
                <a:t>	void fct(){</a:t>
              </a:r>
            </a:p>
            <a:p>
              <a:pPr algn="l" eaLnBrk="1" hangingPunct="1"/>
              <a:r>
                <a:rPr lang="en-US" altLang="ko-KR" sz="1400" b="1">
                  <a:cs typeface="Times New Roman" panose="02020603050405020304" pitchFamily="18" charset="0"/>
                </a:rPr>
                <a:t>		cout&lt;&lt;"CCC</a:t>
              </a:r>
              <a:r>
                <a:rPr lang="ko-KR" altLang="en-US" sz="1400" b="1">
                  <a:cs typeface="Times New Roman" panose="02020603050405020304" pitchFamily="18" charset="0"/>
                </a:rPr>
                <a:t>의 </a:t>
              </a:r>
              <a:r>
                <a:rPr lang="en-US" altLang="ko-KR" sz="1400" b="1">
                  <a:cs typeface="Times New Roman" panose="02020603050405020304" pitchFamily="18" charset="0"/>
                </a:rPr>
                <a:t>fct()"&lt;&lt;endl;</a:t>
              </a:r>
            </a:p>
            <a:p>
              <a:pPr algn="l" eaLnBrk="1" hangingPunct="1"/>
              <a:r>
                <a:rPr lang="en-US" altLang="ko-KR" sz="1400" b="1">
                  <a:cs typeface="Times New Roman" panose="02020603050405020304" pitchFamily="18" charset="0"/>
                </a:rPr>
                <a:t>	}</a:t>
              </a:r>
            </a:p>
            <a:p>
              <a:pPr algn="l" eaLnBrk="1" hangingPunct="1"/>
              <a:r>
                <a:rPr lang="en-US" altLang="ko-KR" sz="1400" b="1">
                  <a:cs typeface="Times New Roman" panose="02020603050405020304" pitchFamily="18" charset="0"/>
                </a:rPr>
                <a:t>};</a:t>
              </a:r>
            </a:p>
          </p:txBody>
        </p:sp>
        <p:sp>
          <p:nvSpPr>
            <p:cNvPr id="21508" name="Rectangle 4">
              <a:extLst>
                <a:ext uri="{FF2B5EF4-FFF2-40B4-BE49-F238E27FC236}">
                  <a16:creationId xmlns:a16="http://schemas.microsoft.com/office/drawing/2014/main" id="{6B44636F-D544-4A54-9B74-D24006F77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9420" y="1448781"/>
              <a:ext cx="3581400" cy="41623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lIns="306000" tIns="118800" bIns="190800" anchor="ctr"/>
            <a:lstStyle>
              <a:lvl1pPr defTabSz="360363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360363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360363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360363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360363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defTabSz="3603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defTabSz="3603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defTabSz="3603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defTabSz="36036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l" eaLnBrk="1" hangingPunct="1">
                <a:lnSpc>
                  <a:spcPct val="120000"/>
                </a:lnSpc>
              </a:pPr>
              <a:r>
                <a:rPr lang="en-US" altLang="ko-KR" sz="1400" b="1">
                  <a:cs typeface="Times New Roman" panose="02020603050405020304" pitchFamily="18" charset="0"/>
                </a:rPr>
                <a:t>int main(void)</a:t>
              </a:r>
            </a:p>
            <a:p>
              <a:pPr algn="l" eaLnBrk="1" hangingPunct="1">
                <a:lnSpc>
                  <a:spcPct val="120000"/>
                </a:lnSpc>
              </a:pPr>
              <a:r>
                <a:rPr lang="en-US" altLang="ko-KR" sz="1400" b="1">
                  <a:cs typeface="Times New Roman" panose="02020603050405020304" pitchFamily="18" charset="0"/>
                </a:rPr>
                <a:t>{</a:t>
              </a:r>
            </a:p>
            <a:p>
              <a:pPr algn="l" eaLnBrk="1" hangingPunct="1">
                <a:lnSpc>
                  <a:spcPct val="120000"/>
                </a:lnSpc>
              </a:pPr>
              <a:r>
                <a:rPr lang="en-US" altLang="ko-KR" sz="1400" b="1">
                  <a:cs typeface="Times New Roman" panose="02020603050405020304" pitchFamily="18" charset="0"/>
                </a:rPr>
                <a:t>	BBB* b=new CCC;</a:t>
              </a:r>
            </a:p>
            <a:p>
              <a:pPr algn="l" eaLnBrk="1" hangingPunct="1">
                <a:lnSpc>
                  <a:spcPct val="120000"/>
                </a:lnSpc>
              </a:pPr>
              <a:r>
                <a:rPr lang="en-US" altLang="ko-KR" sz="1400" b="1">
                  <a:cs typeface="Times New Roman" panose="02020603050405020304" pitchFamily="18" charset="0"/>
                </a:rPr>
                <a:t>	b-&gt;fct(); </a:t>
              </a:r>
              <a:r>
                <a:rPr lang="en-US" altLang="ko-KR" sz="1400" b="1">
                  <a:solidFill>
                    <a:srgbClr val="00B050"/>
                  </a:solidFill>
                  <a:cs typeface="Times New Roman" panose="02020603050405020304" pitchFamily="18" charset="0"/>
                </a:rPr>
                <a:t>//dynamic binding</a:t>
              </a:r>
            </a:p>
            <a:p>
              <a:pPr algn="l" eaLnBrk="1" hangingPunct="1">
                <a:lnSpc>
                  <a:spcPct val="120000"/>
                </a:lnSpc>
              </a:pPr>
              <a:endParaRPr lang="en-US" altLang="ko-KR" sz="1400" b="1">
                <a:cs typeface="Times New Roman" panose="02020603050405020304" pitchFamily="18" charset="0"/>
              </a:endParaRPr>
            </a:p>
            <a:p>
              <a:pPr algn="l" eaLnBrk="1" hangingPunct="1">
                <a:lnSpc>
                  <a:spcPct val="120000"/>
                </a:lnSpc>
              </a:pPr>
              <a:r>
                <a:rPr lang="en-US" altLang="ko-KR" sz="1400" b="1">
                  <a:cs typeface="Times New Roman" panose="02020603050405020304" pitchFamily="18" charset="0"/>
                </a:rPr>
                <a:t>	AAA* a=b;</a:t>
              </a:r>
            </a:p>
            <a:p>
              <a:pPr algn="l" eaLnBrk="1" hangingPunct="1">
                <a:lnSpc>
                  <a:spcPct val="120000"/>
                </a:lnSpc>
              </a:pPr>
              <a:r>
                <a:rPr lang="en-US" altLang="ko-KR" sz="1400" b="1">
                  <a:cs typeface="Times New Roman" panose="02020603050405020304" pitchFamily="18" charset="0"/>
                </a:rPr>
                <a:t>	a-&gt;fct();</a:t>
              </a:r>
            </a:p>
            <a:p>
              <a:pPr algn="l" eaLnBrk="1" hangingPunct="1">
                <a:lnSpc>
                  <a:spcPct val="120000"/>
                </a:lnSpc>
              </a:pPr>
              <a:endParaRPr lang="en-US" altLang="ko-KR" sz="1400" b="1">
                <a:cs typeface="Times New Roman" panose="02020603050405020304" pitchFamily="18" charset="0"/>
              </a:endParaRPr>
            </a:p>
            <a:p>
              <a:pPr algn="l" eaLnBrk="1" hangingPunct="1">
                <a:lnSpc>
                  <a:spcPct val="120000"/>
                </a:lnSpc>
              </a:pPr>
              <a:r>
                <a:rPr lang="en-US" altLang="ko-KR" sz="1400" b="1">
                  <a:cs typeface="Times New Roman" panose="02020603050405020304" pitchFamily="18" charset="0"/>
                </a:rPr>
                <a:t>	delete b;</a:t>
              </a:r>
            </a:p>
            <a:p>
              <a:pPr algn="l" eaLnBrk="1" hangingPunct="1">
                <a:lnSpc>
                  <a:spcPct val="120000"/>
                </a:lnSpc>
              </a:pPr>
              <a:r>
                <a:rPr lang="en-US" altLang="ko-KR" sz="1400" b="1">
                  <a:cs typeface="Times New Roman" panose="02020603050405020304" pitchFamily="18" charset="0"/>
                </a:rPr>
                <a:t>	</a:t>
              </a:r>
            </a:p>
            <a:p>
              <a:pPr algn="l" eaLnBrk="1" hangingPunct="1">
                <a:lnSpc>
                  <a:spcPct val="120000"/>
                </a:lnSpc>
              </a:pPr>
              <a:r>
                <a:rPr lang="en-US" altLang="ko-KR" sz="1400" b="1">
                  <a:cs typeface="Times New Roman" panose="02020603050405020304" pitchFamily="18" charset="0"/>
                </a:rPr>
                <a:t>	cout &lt;&lt; endl;</a:t>
              </a:r>
            </a:p>
            <a:p>
              <a:pPr algn="l" eaLnBrk="1" hangingPunct="1">
                <a:lnSpc>
                  <a:spcPct val="120000"/>
                </a:lnSpc>
              </a:pPr>
              <a:r>
                <a:rPr lang="en-US" altLang="ko-KR" sz="1400" b="1">
                  <a:cs typeface="Times New Roman" panose="02020603050405020304" pitchFamily="18" charset="0"/>
                </a:rPr>
                <a:t>	BBB b1;</a:t>
              </a:r>
            </a:p>
            <a:p>
              <a:pPr algn="l" eaLnBrk="1" hangingPunct="1">
                <a:lnSpc>
                  <a:spcPct val="120000"/>
                </a:lnSpc>
              </a:pPr>
              <a:r>
                <a:rPr lang="en-US" altLang="ko-KR" sz="1400" b="1">
                  <a:cs typeface="Times New Roman" panose="02020603050405020304" pitchFamily="18" charset="0"/>
                </a:rPr>
                <a:t>	b1.fct();</a:t>
              </a:r>
              <a:r>
                <a:rPr lang="en-US" altLang="ko-KR" sz="1400" b="1">
                  <a:solidFill>
                    <a:srgbClr val="00B050"/>
                  </a:solidFill>
                  <a:cs typeface="Times New Roman" panose="02020603050405020304" pitchFamily="18" charset="0"/>
                </a:rPr>
                <a:t>//static binding</a:t>
              </a:r>
            </a:p>
            <a:p>
              <a:pPr algn="l" eaLnBrk="1" hangingPunct="1">
                <a:lnSpc>
                  <a:spcPct val="120000"/>
                </a:lnSpc>
              </a:pPr>
              <a:r>
                <a:rPr lang="en-US" altLang="ko-KR" sz="1400" b="1">
                  <a:cs typeface="Times New Roman" panose="02020603050405020304" pitchFamily="18" charset="0"/>
                </a:rPr>
                <a:t>	return 0;</a:t>
              </a:r>
            </a:p>
            <a:p>
              <a:pPr algn="l" eaLnBrk="1" hangingPunct="1">
                <a:lnSpc>
                  <a:spcPct val="120000"/>
                </a:lnSpc>
              </a:pPr>
              <a:r>
                <a:rPr lang="en-US" altLang="ko-KR" sz="1400" b="1">
                  <a:cs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FEAC463-836E-414A-8F84-9571B4DDB68C}"/>
                </a:ext>
              </a:extLst>
            </p:cNvPr>
            <p:cNvSpPr txBox="1"/>
            <p:nvPr/>
          </p:nvSpPr>
          <p:spPr>
            <a:xfrm>
              <a:off x="768938" y="400011"/>
              <a:ext cx="424667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eaLnBrk="1" hangingPunct="1"/>
              <a:r>
                <a:rPr lang="en-US" altLang="ko-KR" sz="1800" b="1">
                  <a:solidFill>
                    <a:schemeClr val="tx2"/>
                  </a:solidFill>
                </a:rPr>
                <a:t>Overriding3.cpp</a:t>
              </a:r>
              <a:r>
                <a:rPr lang="ko-KR" altLang="en-US" sz="1800" b="1">
                  <a:solidFill>
                    <a:schemeClr val="tx2"/>
                  </a:solidFill>
                </a:rPr>
                <a:t>에 </a:t>
              </a:r>
              <a:endParaRPr lang="en-US" altLang="ko-KR" sz="1800" b="1">
                <a:solidFill>
                  <a:schemeClr val="tx2"/>
                </a:solidFill>
              </a:endParaRPr>
            </a:p>
            <a:p>
              <a:pPr algn="l" eaLnBrk="1" hangingPunct="1"/>
              <a:r>
                <a:rPr lang="en-US" altLang="ko-KR" sz="1800" b="1">
                  <a:solidFill>
                    <a:schemeClr val="tx2"/>
                  </a:solidFill>
                </a:rPr>
                <a:t>class CCC</a:t>
              </a:r>
              <a:r>
                <a:rPr lang="ko-KR" altLang="en-US" sz="1800" b="1">
                  <a:solidFill>
                    <a:schemeClr val="tx2"/>
                  </a:solidFill>
                </a:rPr>
                <a:t>를 </a:t>
              </a:r>
              <a:r>
                <a:rPr lang="en-US" altLang="ko-KR" sz="1800" b="1">
                  <a:solidFill>
                    <a:schemeClr val="tx2"/>
                  </a:solidFill>
                </a:rPr>
                <a:t>BBB</a:t>
              </a:r>
              <a:r>
                <a:rPr lang="ko-KR" altLang="en-US" sz="1800" b="1">
                  <a:solidFill>
                    <a:schemeClr val="tx2"/>
                  </a:solidFill>
                </a:rPr>
                <a:t>의 파생클래스로 만듬</a:t>
              </a:r>
              <a:endParaRPr lang="en-US" altLang="ko-KR" sz="1800" b="1">
                <a:solidFill>
                  <a:schemeClr val="tx2"/>
                </a:solidFill>
              </a:endParaRPr>
            </a:p>
            <a:p>
              <a:pPr algn="l" eaLnBrk="1" hangingPunct="1"/>
              <a:r>
                <a:rPr lang="en-US" altLang="ko-KR" b="1">
                  <a:solidFill>
                    <a:schemeClr val="tx2"/>
                  </a:solidFill>
                </a:rPr>
                <a:t>main </a:t>
              </a:r>
              <a:r>
                <a:rPr lang="ko-KR" altLang="en-US" b="1">
                  <a:solidFill>
                    <a:schemeClr val="tx2"/>
                  </a:solidFill>
                </a:rPr>
                <a:t>수정</a:t>
              </a:r>
              <a:endParaRPr lang="en-US" altLang="ko-KR" sz="1800" b="1">
                <a:solidFill>
                  <a:schemeClr val="tx2"/>
                </a:solidFill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4827282-FCFF-43A5-99BD-A8442200F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774B-DA98-4161-A081-9624EFA767E3}" type="slidenum">
              <a:rPr lang="en-US" altLang="ko-KR" smtClean="0"/>
              <a:pPr/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4466498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>
            <a:extLst>
              <a:ext uri="{FF2B5EF4-FFF2-40B4-BE49-F238E27FC236}">
                <a16:creationId xmlns:a16="http://schemas.microsoft.com/office/drawing/2014/main" id="{D8359D26-7097-4CAE-9FBE-2F6CA401EC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1196975"/>
            <a:ext cx="6229350" cy="1993900"/>
          </a:xfrm>
          <a:noFill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ko-KR" altLang="en-US" sz="2400" b="1"/>
              <a:t>오버라이딩 된 함수의 호출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2100" b="1"/>
              <a:t>오버라이딩 된 함수의 호출이 필요한 이유</a:t>
            </a:r>
          </a:p>
          <a:p>
            <a:pPr lvl="2" eaLnBrk="1" hangingPunct="1">
              <a:lnSpc>
                <a:spcPct val="120000"/>
              </a:lnSpc>
              <a:buFontTx/>
              <a:buChar char="–"/>
            </a:pPr>
            <a:r>
              <a:rPr lang="ko-KR" altLang="en-US" sz="2200" b="1"/>
              <a:t>연습문제 </a:t>
            </a:r>
            <a:r>
              <a:rPr lang="en-US" altLang="ko-KR" sz="2200" b="1"/>
              <a:t>8-3 </a:t>
            </a:r>
            <a:r>
              <a:rPr lang="ko-KR" altLang="en-US" sz="2200" b="1"/>
              <a:t>관련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ko-KR" sz="2100" b="1"/>
              <a:t>Overriding5.cpp</a:t>
            </a:r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22272BCC-1871-4D44-A7D1-6D2E09FAFA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nn-NO" altLang="ko-KR"/>
              <a:t>8-4  Static Binding &amp; Dynamic Binding</a:t>
            </a:r>
            <a:endParaRPr lang="en-US" altLang="ko-KR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7048709-8BE0-4EB9-BCA3-82677323EE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38"/>
          <a:stretch/>
        </p:blipFill>
        <p:spPr>
          <a:xfrm>
            <a:off x="4584875" y="2193925"/>
            <a:ext cx="4310989" cy="447543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AED91D6-903C-4E6A-8766-6F58992A4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4884737"/>
            <a:ext cx="1371600" cy="155257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274B01-3581-4BA5-9309-E9B9E1739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96565-C13A-439C-9E14-F0D460F0AAF5}" type="slidenum">
              <a:rPr lang="en-US" altLang="ko-KR" smtClean="0"/>
              <a:pPr/>
              <a:t>21</a:t>
            </a:fld>
            <a:endParaRPr lang="en-US" altLang="ko-KR"/>
          </a:p>
        </p:txBody>
      </p:sp>
    </p:spTree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>
            <a:extLst>
              <a:ext uri="{FF2B5EF4-FFF2-40B4-BE49-F238E27FC236}">
                <a16:creationId xmlns:a16="http://schemas.microsoft.com/office/drawing/2014/main" id="{F0E54A81-CEDC-42A4-AC7F-38B44B0BF4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7442" y="1125487"/>
            <a:ext cx="5111750" cy="2111375"/>
          </a:xfrm>
          <a:noFill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lang="ko-KR" altLang="en-US" sz="2400" b="1"/>
              <a:t>활용해야 할 문법적 요소</a:t>
            </a:r>
          </a:p>
          <a:p>
            <a:pPr lvl="1" eaLnBrk="1" hangingPunct="1">
              <a:lnSpc>
                <a:spcPct val="110000"/>
              </a:lnSpc>
            </a:pPr>
            <a:r>
              <a:rPr lang="ko-KR" altLang="en-US" sz="2000" b="1"/>
              <a:t>함수 오버라이딩</a:t>
            </a:r>
          </a:p>
          <a:p>
            <a:pPr lvl="1" eaLnBrk="1" hangingPunct="1"/>
            <a:r>
              <a:rPr lang="en-US" altLang="ko-KR" sz="2000" b="1"/>
              <a:t>virtual </a:t>
            </a:r>
            <a:r>
              <a:rPr lang="ko-KR" altLang="en-US" sz="2000" b="1"/>
              <a:t>함수의 오버라이딩</a:t>
            </a:r>
          </a:p>
          <a:p>
            <a:pPr lvl="1" eaLnBrk="1" hangingPunct="1"/>
            <a:r>
              <a:rPr lang="ko-KR" altLang="en-US" sz="2000" b="1"/>
              <a:t>상속되어지는 </a:t>
            </a:r>
            <a:r>
              <a:rPr lang="en-US" altLang="ko-KR" sz="2000" b="1"/>
              <a:t>virtual </a:t>
            </a:r>
            <a:r>
              <a:rPr lang="ko-KR" altLang="en-US" sz="2000" b="1"/>
              <a:t>특성</a:t>
            </a:r>
          </a:p>
          <a:p>
            <a:pPr lvl="1" eaLnBrk="1" hangingPunct="1"/>
            <a:r>
              <a:rPr lang="ko-KR" altLang="en-US" sz="2000" b="1"/>
              <a:t>오버라이딩 된 함수의 호출</a:t>
            </a:r>
            <a:r>
              <a:rPr lang="ko-KR" altLang="ja-JP" sz="2000" b="1"/>
              <a:t> </a:t>
            </a:r>
            <a:r>
              <a:rPr lang="ko-KR" altLang="en-US" sz="2000" b="1"/>
              <a:t>방법</a:t>
            </a:r>
          </a:p>
        </p:txBody>
      </p:sp>
      <p:sp>
        <p:nvSpPr>
          <p:cNvPr id="25603" name="Rectangle 6">
            <a:extLst>
              <a:ext uri="{FF2B5EF4-FFF2-40B4-BE49-F238E27FC236}">
                <a16:creationId xmlns:a16="http://schemas.microsoft.com/office/drawing/2014/main" id="{E54268F3-C406-4002-A3C3-AEAA4E8EF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9337" y="6209052"/>
            <a:ext cx="982663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b="1"/>
              <a:t>그림 </a:t>
            </a:r>
            <a:r>
              <a:rPr lang="en-US" altLang="ko-KR" b="1"/>
              <a:t>8-</a:t>
            </a:r>
            <a:r>
              <a:rPr lang="en-US" altLang="ja-JP" b="1"/>
              <a:t>19</a:t>
            </a:r>
            <a:endParaRPr lang="en-US" altLang="ko-KR" b="1"/>
          </a:p>
        </p:txBody>
      </p:sp>
      <p:grpSp>
        <p:nvGrpSpPr>
          <p:cNvPr id="25604" name="Group 7">
            <a:extLst>
              <a:ext uri="{FF2B5EF4-FFF2-40B4-BE49-F238E27FC236}">
                <a16:creationId xmlns:a16="http://schemas.microsoft.com/office/drawing/2014/main" id="{1C3C10EF-4AF6-47F6-A164-29C7474A19D2}"/>
              </a:ext>
            </a:extLst>
          </p:cNvPr>
          <p:cNvGrpSpPr>
            <a:grpSpLocks/>
          </p:cNvGrpSpPr>
          <p:nvPr/>
        </p:nvGrpSpPr>
        <p:grpSpPr bwMode="auto">
          <a:xfrm>
            <a:off x="3095836" y="3168650"/>
            <a:ext cx="6248400" cy="3429000"/>
            <a:chOff x="816" y="816"/>
            <a:chExt cx="4416" cy="2688"/>
          </a:xfrm>
        </p:grpSpPr>
        <p:sp>
          <p:nvSpPr>
            <p:cNvPr id="14344" name="Rectangle 8">
              <a:extLst>
                <a:ext uri="{FF2B5EF4-FFF2-40B4-BE49-F238E27FC236}">
                  <a16:creationId xmlns:a16="http://schemas.microsoft.com/office/drawing/2014/main" id="{93C057D2-25E1-4A12-8C95-9CD25512E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865"/>
              <a:ext cx="479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altLang="ko-KR" sz="1000" b="1">
                  <a:sym typeface="Wingdings 2" pitchFamily="18" charset="2"/>
                </a:rPr>
                <a:t></a:t>
              </a:r>
              <a:endParaRPr lang="en-US" altLang="ko-KR" sz="1000" b="1"/>
            </a:p>
          </p:txBody>
        </p:sp>
        <p:sp>
          <p:nvSpPr>
            <p:cNvPr id="25607" name="Line 9">
              <a:extLst>
                <a:ext uri="{FF2B5EF4-FFF2-40B4-BE49-F238E27FC236}">
                  <a16:creationId xmlns:a16="http://schemas.microsoft.com/office/drawing/2014/main" id="{522208E5-DEA4-4CE4-9E46-6023BD5ADD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960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08" name="Rectangle 10">
              <a:extLst>
                <a:ext uri="{FF2B5EF4-FFF2-40B4-BE49-F238E27FC236}">
                  <a16:creationId xmlns:a16="http://schemas.microsoft.com/office/drawing/2014/main" id="{A4357FE9-0691-4416-95C8-0A1AADAA5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816"/>
              <a:ext cx="480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200" b="1"/>
                <a:t>empList[0]</a:t>
              </a:r>
            </a:p>
          </p:txBody>
        </p:sp>
        <p:sp>
          <p:nvSpPr>
            <p:cNvPr id="25609" name="Rectangle 11">
              <a:extLst>
                <a:ext uri="{FF2B5EF4-FFF2-40B4-BE49-F238E27FC236}">
                  <a16:creationId xmlns:a16="http://schemas.microsoft.com/office/drawing/2014/main" id="{DB45AC71-CF40-4D73-8867-316E93919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008"/>
              <a:ext cx="480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200" b="1"/>
                <a:t>empList[1]</a:t>
              </a:r>
            </a:p>
          </p:txBody>
        </p:sp>
        <p:sp>
          <p:nvSpPr>
            <p:cNvPr id="25610" name="Rectangle 12">
              <a:extLst>
                <a:ext uri="{FF2B5EF4-FFF2-40B4-BE49-F238E27FC236}">
                  <a16:creationId xmlns:a16="http://schemas.microsoft.com/office/drawing/2014/main" id="{BAB76C58-FAF5-4653-B861-7BE365EF4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200"/>
              <a:ext cx="480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200" b="1"/>
                <a:t>empList[2]</a:t>
              </a:r>
            </a:p>
          </p:txBody>
        </p:sp>
        <p:sp>
          <p:nvSpPr>
            <p:cNvPr id="25611" name="Rectangle 13">
              <a:extLst>
                <a:ext uri="{FF2B5EF4-FFF2-40B4-BE49-F238E27FC236}">
                  <a16:creationId xmlns:a16="http://schemas.microsoft.com/office/drawing/2014/main" id="{FDC0D41A-FBAB-4F03-9A39-FD5B768C4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160"/>
              <a:ext cx="67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200" b="1"/>
                <a:t>Employee </a:t>
              </a:r>
              <a:r>
                <a:rPr lang="ko-KR" altLang="en-US" sz="1200" b="1"/>
                <a:t>포인터 배열</a:t>
              </a:r>
            </a:p>
          </p:txBody>
        </p:sp>
        <p:sp>
          <p:nvSpPr>
            <p:cNvPr id="14350" name="Rectangle 14">
              <a:extLst>
                <a:ext uri="{FF2B5EF4-FFF2-40B4-BE49-F238E27FC236}">
                  <a16:creationId xmlns:a16="http://schemas.microsoft.com/office/drawing/2014/main" id="{D2BA1177-D172-4D8A-9272-3A1FA52A7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056"/>
              <a:ext cx="479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altLang="ko-KR" sz="1000" b="1">
                  <a:sym typeface="Wingdings 2" pitchFamily="18" charset="2"/>
                </a:rPr>
                <a:t></a:t>
              </a:r>
              <a:endParaRPr lang="en-US" altLang="ko-KR" sz="1000" b="1"/>
            </a:p>
          </p:txBody>
        </p:sp>
        <p:sp>
          <p:nvSpPr>
            <p:cNvPr id="14351" name="Rectangle 15">
              <a:extLst>
                <a:ext uri="{FF2B5EF4-FFF2-40B4-BE49-F238E27FC236}">
                  <a16:creationId xmlns:a16="http://schemas.microsoft.com/office/drawing/2014/main" id="{1B325A8A-6478-4FAA-BFB2-EA259AB0C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479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altLang="ko-KR" sz="1000" b="1">
                  <a:sym typeface="Wingdings 2" pitchFamily="18" charset="2"/>
                </a:rPr>
                <a:t></a:t>
              </a:r>
              <a:endParaRPr lang="en-US" altLang="ko-KR" sz="1000" b="1"/>
            </a:p>
          </p:txBody>
        </p:sp>
        <p:sp>
          <p:nvSpPr>
            <p:cNvPr id="25614" name="Line 16">
              <a:extLst>
                <a:ext uri="{FF2B5EF4-FFF2-40B4-BE49-F238E27FC236}">
                  <a16:creationId xmlns:a16="http://schemas.microsoft.com/office/drawing/2014/main" id="{CC57A883-CEBB-41C3-B4B2-A7D0860006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152"/>
              <a:ext cx="1536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3" name="Rectangle 17">
              <a:extLst>
                <a:ext uri="{FF2B5EF4-FFF2-40B4-BE49-F238E27FC236}">
                  <a16:creationId xmlns:a16="http://schemas.microsoft.com/office/drawing/2014/main" id="{BE9ECFAF-A21D-4598-B366-567414FE3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439"/>
              <a:ext cx="479" cy="72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altLang="ko-KR" sz="1600" b="1">
                  <a:sym typeface="Wingdings 2" pitchFamily="18" charset="2"/>
                </a:rPr>
                <a:t></a:t>
              </a:r>
            </a:p>
            <a:p>
              <a:pPr>
                <a:defRPr/>
              </a:pPr>
              <a:r>
                <a:rPr lang="en-US" altLang="ko-KR" sz="1600" b="1">
                  <a:sym typeface="Wingdings 2" pitchFamily="18" charset="2"/>
                </a:rPr>
                <a:t></a:t>
              </a:r>
            </a:p>
            <a:p>
              <a:pPr>
                <a:defRPr/>
              </a:pPr>
              <a:r>
                <a:rPr lang="en-US" altLang="ko-KR" sz="1600" b="1">
                  <a:sym typeface="Wingdings 2" pitchFamily="18" charset="2"/>
                </a:rPr>
                <a:t></a:t>
              </a:r>
            </a:p>
            <a:p>
              <a:pPr>
                <a:defRPr/>
              </a:pPr>
              <a:r>
                <a:rPr lang="en-US" altLang="ko-KR" sz="1600" b="1">
                  <a:sym typeface="Wingdings 2" pitchFamily="18" charset="2"/>
                </a:rPr>
                <a:t></a:t>
              </a:r>
            </a:p>
          </p:txBody>
        </p:sp>
        <p:sp>
          <p:nvSpPr>
            <p:cNvPr id="14354" name="Rectangle 18">
              <a:extLst>
                <a:ext uri="{FF2B5EF4-FFF2-40B4-BE49-F238E27FC236}">
                  <a16:creationId xmlns:a16="http://schemas.microsoft.com/office/drawing/2014/main" id="{2EBFC6C3-03B4-4264-8FAC-D57DA81747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865"/>
              <a:ext cx="1488" cy="192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altLang="ko-KR" sz="1200" b="1"/>
                <a:t>Permanent </a:t>
              </a:r>
              <a:r>
                <a:rPr lang="ko-KR" altLang="en-US" sz="1200" b="1"/>
                <a:t>객체</a:t>
              </a:r>
            </a:p>
          </p:txBody>
        </p:sp>
        <p:sp>
          <p:nvSpPr>
            <p:cNvPr id="14355" name="Rectangle 19">
              <a:extLst>
                <a:ext uri="{FF2B5EF4-FFF2-40B4-BE49-F238E27FC236}">
                  <a16:creationId xmlns:a16="http://schemas.microsoft.com/office/drawing/2014/main" id="{AA9EAA34-E47D-4F97-BAF1-E06DA681D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056"/>
              <a:ext cx="1488" cy="1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ko-KR" sz="2400"/>
            </a:p>
          </p:txBody>
        </p:sp>
        <p:sp>
          <p:nvSpPr>
            <p:cNvPr id="14356" name="Rectangle 20">
              <a:extLst>
                <a:ext uri="{FF2B5EF4-FFF2-40B4-BE49-F238E27FC236}">
                  <a16:creationId xmlns:a16="http://schemas.microsoft.com/office/drawing/2014/main" id="{67812B9F-F974-4BC4-AA91-EFFBAD8F6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488"/>
              <a:ext cx="13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l">
                <a:defRPr/>
              </a:pPr>
              <a:r>
                <a:rPr lang="en-US" altLang="ko-KR" sz="1100" b="1">
                  <a:latin typeface="바탕" pitchFamily="18" charset="-127"/>
                  <a:ea typeface="바탕" pitchFamily="18" charset="-127"/>
                </a:rPr>
                <a:t>int Permanent::GetPay(){...}</a:t>
              </a:r>
            </a:p>
          </p:txBody>
        </p:sp>
        <p:sp>
          <p:nvSpPr>
            <p:cNvPr id="14357" name="Rectangle 21">
              <a:extLst>
                <a:ext uri="{FF2B5EF4-FFF2-40B4-BE49-F238E27FC236}">
                  <a16:creationId xmlns:a16="http://schemas.microsoft.com/office/drawing/2014/main" id="{1F6253F1-4453-42B8-8BF3-519347F28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152"/>
              <a:ext cx="13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l">
                <a:defRPr/>
              </a:pPr>
              <a:r>
                <a:rPr lang="en-US" altLang="ko-KR" sz="1000" b="1">
                  <a:latin typeface="바탕" pitchFamily="18" charset="-127"/>
                  <a:ea typeface="바탕" pitchFamily="18" charset="-127"/>
                </a:rPr>
                <a:t>virtual</a:t>
              </a:r>
              <a:r>
                <a:rPr lang="en-US" altLang="ko-KR" sz="900">
                  <a:latin typeface="바탕" pitchFamily="18" charset="-127"/>
                  <a:ea typeface="바탕" pitchFamily="18" charset="-127"/>
                </a:rPr>
                <a:t> int Employee::GetPay(){...}</a:t>
              </a:r>
            </a:p>
          </p:txBody>
        </p:sp>
        <p:sp>
          <p:nvSpPr>
            <p:cNvPr id="25620" name="AutoShape 22">
              <a:extLst>
                <a:ext uri="{FF2B5EF4-FFF2-40B4-BE49-F238E27FC236}">
                  <a16:creationId xmlns:a16="http://schemas.microsoft.com/office/drawing/2014/main" id="{D0DB9B3B-3E0E-4C4D-AC96-FF420923B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152"/>
              <a:ext cx="240" cy="576"/>
            </a:xfrm>
            <a:prstGeom prst="curvedLeftArrow">
              <a:avLst>
                <a:gd name="adj1" fmla="val 48000"/>
                <a:gd name="adj2" fmla="val 96000"/>
                <a:gd name="adj3" fmla="val 33333"/>
              </a:avLst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5621" name="Rectangle 23">
              <a:extLst>
                <a:ext uri="{FF2B5EF4-FFF2-40B4-BE49-F238E27FC236}">
                  <a16:creationId xmlns:a16="http://schemas.microsoft.com/office/drawing/2014/main" id="{3FB4C8FE-F5B2-48F9-9F11-CE51085DF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536"/>
              <a:ext cx="4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sz="1400" b="1"/>
                <a:t>대신 호출</a:t>
              </a:r>
            </a:p>
          </p:txBody>
        </p:sp>
        <p:sp>
          <p:nvSpPr>
            <p:cNvPr id="25622" name="Rectangle 24">
              <a:extLst>
                <a:ext uri="{FF2B5EF4-FFF2-40B4-BE49-F238E27FC236}">
                  <a16:creationId xmlns:a16="http://schemas.microsoft.com/office/drawing/2014/main" id="{3188B758-8B32-4C56-960D-45725E8B9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824"/>
              <a:ext cx="67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2400"/>
                <a:t>.....</a:t>
              </a:r>
            </a:p>
          </p:txBody>
        </p:sp>
        <p:sp>
          <p:nvSpPr>
            <p:cNvPr id="14361" name="Rectangle 25">
              <a:extLst>
                <a:ext uri="{FF2B5EF4-FFF2-40B4-BE49-F238E27FC236}">
                  <a16:creationId xmlns:a16="http://schemas.microsoft.com/office/drawing/2014/main" id="{6122B7C3-1ACE-40E3-A943-FE77ECF1A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304"/>
              <a:ext cx="1488" cy="192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altLang="ko-KR" sz="1200" b="1"/>
                <a:t>Temporary </a:t>
              </a:r>
              <a:r>
                <a:rPr lang="ko-KR" altLang="en-US" sz="1200" b="1"/>
                <a:t>객체</a:t>
              </a:r>
            </a:p>
          </p:txBody>
        </p:sp>
        <p:sp>
          <p:nvSpPr>
            <p:cNvPr id="14362" name="Rectangle 26">
              <a:extLst>
                <a:ext uri="{FF2B5EF4-FFF2-40B4-BE49-F238E27FC236}">
                  <a16:creationId xmlns:a16="http://schemas.microsoft.com/office/drawing/2014/main" id="{E5A7613C-B6CB-41FE-9F98-2B61E5EC4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496"/>
              <a:ext cx="1488" cy="1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ko-KR" sz="2400"/>
            </a:p>
          </p:txBody>
        </p:sp>
        <p:sp>
          <p:nvSpPr>
            <p:cNvPr id="14363" name="Rectangle 27">
              <a:extLst>
                <a:ext uri="{FF2B5EF4-FFF2-40B4-BE49-F238E27FC236}">
                  <a16:creationId xmlns:a16="http://schemas.microsoft.com/office/drawing/2014/main" id="{9895413C-E576-4B58-AFD6-F1907CDAA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928"/>
              <a:ext cx="13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l">
                <a:defRPr/>
              </a:pPr>
              <a:r>
                <a:rPr lang="en-US" altLang="ko-KR" sz="1100" b="1">
                  <a:latin typeface="바탕" pitchFamily="18" charset="-127"/>
                  <a:ea typeface="바탕" pitchFamily="18" charset="-127"/>
                </a:rPr>
                <a:t>int Temporary::GetPay(){...}</a:t>
              </a:r>
            </a:p>
          </p:txBody>
        </p:sp>
        <p:sp>
          <p:nvSpPr>
            <p:cNvPr id="14364" name="Rectangle 28">
              <a:extLst>
                <a:ext uri="{FF2B5EF4-FFF2-40B4-BE49-F238E27FC236}">
                  <a16:creationId xmlns:a16="http://schemas.microsoft.com/office/drawing/2014/main" id="{B1319672-B63F-45B8-9171-DB17E30BA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592"/>
              <a:ext cx="13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l">
                <a:defRPr/>
              </a:pPr>
              <a:r>
                <a:rPr lang="en-US" altLang="ko-KR" sz="1000" b="1">
                  <a:latin typeface="바탕" pitchFamily="18" charset="-127"/>
                  <a:ea typeface="바탕" pitchFamily="18" charset="-127"/>
                </a:rPr>
                <a:t>virtual</a:t>
              </a:r>
              <a:r>
                <a:rPr lang="en-US" altLang="ko-KR" sz="900">
                  <a:latin typeface="바탕" pitchFamily="18" charset="-127"/>
                  <a:ea typeface="바탕" pitchFamily="18" charset="-127"/>
                </a:rPr>
                <a:t> int Employee::GetPay(){...}</a:t>
              </a:r>
            </a:p>
          </p:txBody>
        </p:sp>
        <p:sp>
          <p:nvSpPr>
            <p:cNvPr id="25627" name="AutoShape 29">
              <a:extLst>
                <a:ext uri="{FF2B5EF4-FFF2-40B4-BE49-F238E27FC236}">
                  <a16:creationId xmlns:a16="http://schemas.microsoft.com/office/drawing/2014/main" id="{B323A12E-D745-4ADE-87DB-B70AF050D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592"/>
              <a:ext cx="240" cy="576"/>
            </a:xfrm>
            <a:prstGeom prst="curvedLeftArrow">
              <a:avLst>
                <a:gd name="adj1" fmla="val 48000"/>
                <a:gd name="adj2" fmla="val 96000"/>
                <a:gd name="adj3" fmla="val 33333"/>
              </a:avLst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5628" name="Rectangle 30">
              <a:extLst>
                <a:ext uri="{FF2B5EF4-FFF2-40B4-BE49-F238E27FC236}">
                  <a16:creationId xmlns:a16="http://schemas.microsoft.com/office/drawing/2014/main" id="{0A83BD8F-B14D-46CD-98F4-DE9B084735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976"/>
              <a:ext cx="4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sz="1400" b="1"/>
                <a:t>대신 호출</a:t>
              </a:r>
            </a:p>
          </p:txBody>
        </p:sp>
        <p:sp>
          <p:nvSpPr>
            <p:cNvPr id="25629" name="Rectangle 31">
              <a:extLst>
                <a:ext uri="{FF2B5EF4-FFF2-40B4-BE49-F238E27FC236}">
                  <a16:creationId xmlns:a16="http://schemas.microsoft.com/office/drawing/2014/main" id="{C148B238-8149-4DFA-9E0D-28F99B62D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264"/>
              <a:ext cx="67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2400"/>
                <a:t>.....</a:t>
              </a:r>
            </a:p>
          </p:txBody>
        </p:sp>
        <p:sp>
          <p:nvSpPr>
            <p:cNvPr id="25630" name="Rectangle 32">
              <a:extLst>
                <a:ext uri="{FF2B5EF4-FFF2-40B4-BE49-F238E27FC236}">
                  <a16:creationId xmlns:a16="http://schemas.microsoft.com/office/drawing/2014/main" id="{48B722DB-6D9A-4E83-A2F9-DA402D438F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864"/>
              <a:ext cx="1056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100" b="1"/>
                <a:t>empList[0]-&gt;GetPay()</a:t>
              </a:r>
            </a:p>
          </p:txBody>
        </p:sp>
        <p:sp>
          <p:nvSpPr>
            <p:cNvPr id="25631" name="Rectangle 33">
              <a:extLst>
                <a:ext uri="{FF2B5EF4-FFF2-40B4-BE49-F238E27FC236}">
                  <a16:creationId xmlns:a16="http://schemas.microsoft.com/office/drawing/2014/main" id="{5E309D09-A169-47FC-B193-486CFC059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728"/>
              <a:ext cx="1056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sz="1100" b="1"/>
                <a:t>empList[1]-&gt; GetPay()</a:t>
              </a:r>
            </a:p>
          </p:txBody>
        </p:sp>
      </p:grpSp>
      <p:sp>
        <p:nvSpPr>
          <p:cNvPr id="14370" name="Rectangle 34">
            <a:extLst>
              <a:ext uri="{FF2B5EF4-FFF2-40B4-BE49-F238E27FC236}">
                <a16:creationId xmlns:a16="http://schemas.microsoft.com/office/drawing/2014/main" id="{25CA39E2-08CF-4EE3-ACA5-F3C2F5893C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8-5  "Employee Problem" </a:t>
            </a:r>
            <a:r>
              <a:rPr lang="ko-KR" altLang="en-US"/>
              <a:t>완전 해결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C39F50F-FD5C-4336-9E82-B1E54075A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96565-C13A-439C-9E14-F0D460F0AAF5}" type="slidenum">
              <a:rPr lang="en-US" altLang="ko-KR" smtClean="0"/>
              <a:pPr/>
              <a:t>22</a:t>
            </a:fld>
            <a:endParaRPr lang="en-US" altLang="ko-KR"/>
          </a:p>
        </p:txBody>
      </p:sp>
    </p:spTree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>
            <a:extLst>
              <a:ext uri="{FF2B5EF4-FFF2-40B4-BE49-F238E27FC236}">
                <a16:creationId xmlns:a16="http://schemas.microsoft.com/office/drawing/2014/main" id="{0633AB89-62DD-45CE-8D7E-46D1A0BB6C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1196975"/>
            <a:ext cx="6550025" cy="1901825"/>
          </a:xfrm>
          <a:noFill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ko-KR" altLang="en-US" sz="2400" b="1"/>
              <a:t>순수</a:t>
            </a:r>
            <a:r>
              <a:rPr lang="en-US" altLang="ko-KR" sz="2400" b="1"/>
              <a:t>(pure) </a:t>
            </a:r>
            <a:r>
              <a:rPr lang="ko-KR" altLang="en-US" sz="2400" b="1"/>
              <a:t>가상 함수와 추상 클래스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ko-KR" sz="2000" b="1"/>
              <a:t>Employee </a:t>
            </a:r>
            <a:r>
              <a:rPr lang="ko-KR" altLang="en-US" sz="2000" b="1"/>
              <a:t>클래스의 </a:t>
            </a:r>
            <a:r>
              <a:rPr lang="en-US" altLang="ko-KR" sz="2000" b="1"/>
              <a:t>GetPay </a:t>
            </a:r>
            <a:r>
              <a:rPr lang="ko-KR" altLang="en-US" sz="2000" b="1"/>
              <a:t>함수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2000" b="1"/>
              <a:t>추상 클래스</a:t>
            </a:r>
            <a:r>
              <a:rPr lang="en-US" altLang="ko-KR" sz="2000" b="1"/>
              <a:t>:</a:t>
            </a:r>
            <a:r>
              <a:rPr lang="en-US" altLang="ja-JP" sz="2000" b="1"/>
              <a:t> </a:t>
            </a:r>
            <a:r>
              <a:rPr lang="ko-KR" altLang="en-US" sz="2000" b="1"/>
              <a:t>순수 가상</a:t>
            </a:r>
            <a:r>
              <a:rPr lang="ko-KR" altLang="ja-JP" sz="2000" b="1"/>
              <a:t> </a:t>
            </a:r>
            <a:r>
              <a:rPr lang="ko-KR" altLang="en-US" sz="2000" b="1"/>
              <a:t>함수 지니는 클래스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2000" b="1"/>
              <a:t>추상 클래스는 객체화될 수 없다</a:t>
            </a:r>
            <a:r>
              <a:rPr lang="en-US" altLang="ko-KR" sz="2000" b="1"/>
              <a:t>.</a:t>
            </a:r>
            <a:endParaRPr lang="en-US" altLang="ko-KR" sz="2200" b="1"/>
          </a:p>
        </p:txBody>
      </p:sp>
      <p:sp>
        <p:nvSpPr>
          <p:cNvPr id="26627" name="Rectangle 4">
            <a:extLst>
              <a:ext uri="{FF2B5EF4-FFF2-40B4-BE49-F238E27FC236}">
                <a16:creationId xmlns:a16="http://schemas.microsoft.com/office/drawing/2014/main" id="{009EFDD7-1E89-446B-9EA1-A976961E1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3321050"/>
            <a:ext cx="6156325" cy="30305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306000" tIns="118800" bIns="190800" anchor="ctr"/>
          <a:lstStyle>
            <a:lvl1pPr defTabSz="3603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3603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3603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3603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3603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defTabSz="3603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defTabSz="3603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defTabSz="3603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defTabSz="3603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en-US" altLang="ko-KR" sz="1600" b="1">
                <a:cs typeface="Times New Roman" panose="02020603050405020304" pitchFamily="18" charset="0"/>
              </a:rPr>
              <a:t>class Employee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ko-KR" sz="1600" b="1">
                <a:cs typeface="Times New Roman" panose="02020603050405020304" pitchFamily="18" charset="0"/>
              </a:rPr>
              <a:t>{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ko-KR" sz="1600" b="1">
                <a:cs typeface="Times New Roman" panose="02020603050405020304" pitchFamily="18" charset="0"/>
              </a:rPr>
              <a:t>protected: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ko-KR" sz="1600" b="1">
                <a:cs typeface="Times New Roman" panose="02020603050405020304" pitchFamily="18" charset="0"/>
              </a:rPr>
              <a:t>    char name[20];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ko-KR" sz="1600" b="1">
                <a:cs typeface="Times New Roman" panose="02020603050405020304" pitchFamily="18" charset="0"/>
              </a:rPr>
              <a:t>public: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ko-KR" sz="1600" b="1">
                <a:cs typeface="Times New Roman" panose="02020603050405020304" pitchFamily="18" charset="0"/>
              </a:rPr>
              <a:t>    Employee(char* _name);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ko-KR" sz="1600" b="1">
                <a:cs typeface="Times New Roman" panose="02020603050405020304" pitchFamily="18" charset="0"/>
              </a:rPr>
              <a:t>    const char* GetName();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ko-KR" b="1">
                <a:cs typeface="Times New Roman" panose="02020603050405020304" pitchFamily="18" charset="0"/>
              </a:rPr>
              <a:t>    virtual int GetPay()=0;</a:t>
            </a:r>
            <a:r>
              <a:rPr lang="en-US" altLang="ja-JP" b="1">
                <a:cs typeface="Times New Roman" panose="02020603050405020304" pitchFamily="18" charset="0"/>
              </a:rPr>
              <a:t>		</a:t>
            </a:r>
            <a:r>
              <a:rPr lang="en-US" altLang="ko-KR" b="1">
                <a:cs typeface="Times New Roman" panose="02020603050405020304" pitchFamily="18" charset="0"/>
              </a:rPr>
              <a:t> // </a:t>
            </a:r>
            <a:r>
              <a:rPr lang="ko-KR" altLang="en-US" b="1">
                <a:cs typeface="Times New Roman" panose="02020603050405020304" pitchFamily="18" charset="0"/>
              </a:rPr>
              <a:t>순수 가상 함수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ko-KR" sz="1600" b="1"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10A81E99-A162-463B-88B4-6BED64DF67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8-5  "Employee Problem" </a:t>
            </a:r>
            <a:r>
              <a:rPr lang="ko-KR" altLang="en-US"/>
              <a:t>완전 해결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13757A4-5205-4302-9168-5D987A5F6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96565-C13A-439C-9E14-F0D460F0AAF5}" type="slidenum">
              <a:rPr lang="en-US" altLang="ko-KR" smtClean="0"/>
              <a:pPr/>
              <a:t>23</a:t>
            </a:fld>
            <a:endParaRPr lang="en-US" altLang="ko-KR"/>
          </a:p>
        </p:txBody>
      </p:sp>
    </p:spTree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>
            <a:extLst>
              <a:ext uri="{FF2B5EF4-FFF2-40B4-BE49-F238E27FC236}">
                <a16:creationId xmlns:a16="http://schemas.microsoft.com/office/drawing/2014/main" id="{11436905-A464-432E-A73B-5EEC6B4CB3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1196975"/>
            <a:ext cx="7772400" cy="987425"/>
          </a:xfrm>
          <a:noFill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ko-KR" altLang="en-US" sz="2400" b="1"/>
              <a:t>상속하고 있는 클래스 객체 소멸 문제점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ko-KR" sz="2000" b="1"/>
              <a:t>VirtualDest.cpp</a:t>
            </a:r>
          </a:p>
        </p:txBody>
      </p:sp>
      <p:pic>
        <p:nvPicPr>
          <p:cNvPr id="27651" name="Picture 5" descr="8-20">
            <a:extLst>
              <a:ext uri="{FF2B5EF4-FFF2-40B4-BE49-F238E27FC236}">
                <a16:creationId xmlns:a16="http://schemas.microsoft.com/office/drawing/2014/main" id="{46E67732-CA5C-4367-AB39-14035E005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88" y="2276475"/>
            <a:ext cx="5229225" cy="393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Rectangle 6">
            <a:extLst>
              <a:ext uri="{FF2B5EF4-FFF2-40B4-BE49-F238E27FC236}">
                <a16:creationId xmlns:a16="http://schemas.microsoft.com/office/drawing/2014/main" id="{34BC00C3-0A71-48EF-A43F-1649FB6BD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75" y="6345238"/>
            <a:ext cx="982663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b="1"/>
              <a:t>그림 </a:t>
            </a:r>
            <a:r>
              <a:rPr lang="en-US" altLang="ko-KR" b="1"/>
              <a:t>8-</a:t>
            </a:r>
            <a:r>
              <a:rPr lang="en-US" altLang="ja-JP" b="1"/>
              <a:t>20</a:t>
            </a:r>
            <a:endParaRPr lang="en-US" altLang="ko-KR" b="1"/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60C7F483-9C5D-4C21-8C82-16E9E3E4DD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8-6  vurtual </a:t>
            </a:r>
            <a:r>
              <a:rPr lang="ko-KR" altLang="en-US"/>
              <a:t>소멸자의 필요성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814F119-E5EC-4BD2-85CB-650FCC4ED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96565-C13A-439C-9E14-F0D460F0AAF5}" type="slidenum">
              <a:rPr lang="en-US" altLang="ko-KR" smtClean="0"/>
              <a:pPr/>
              <a:t>24</a:t>
            </a:fld>
            <a:endParaRPr lang="en-US" altLang="ko-KR"/>
          </a:p>
        </p:txBody>
      </p:sp>
    </p:spTree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8" name="Rectangle 10">
            <a:extLst>
              <a:ext uri="{FF2B5EF4-FFF2-40B4-BE49-F238E27FC236}">
                <a16:creationId xmlns:a16="http://schemas.microsoft.com/office/drawing/2014/main" id="{AACB45D7-B865-4817-BC6E-29EA96D322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8-6  vurtual </a:t>
            </a:r>
            <a:r>
              <a:rPr lang="ko-KR" altLang="en-US"/>
              <a:t>소멸자의 필요성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5C12E9C1-FC27-4C81-8B03-8106105B051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196975"/>
            <a:ext cx="3309938" cy="530225"/>
          </a:xfrm>
          <a:noFill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ko-KR" sz="2400" b="1"/>
              <a:t>virtual </a:t>
            </a:r>
            <a:r>
              <a:rPr lang="ko-KR" altLang="en-US" sz="2400" b="1"/>
              <a:t>소멸자</a:t>
            </a:r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33CD17CC-EA48-47B1-9241-153291AC5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3" y="1981200"/>
            <a:ext cx="4397375" cy="16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306000" tIns="118800" bIns="190800" anchor="ctr"/>
          <a:lstStyle>
            <a:lvl1pPr defTabSz="3603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3603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3603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3603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3603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defTabSz="3603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defTabSz="3603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defTabSz="3603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defTabSz="3603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en-US" altLang="ko-KR" b="1">
                <a:cs typeface="Times New Roman" panose="02020603050405020304" pitchFamily="18" charset="0"/>
              </a:rPr>
              <a:t>virtual</a:t>
            </a:r>
            <a:r>
              <a:rPr lang="en-US" altLang="ko-KR" sz="1600" b="1">
                <a:cs typeface="Times New Roman" panose="02020603050405020304" pitchFamily="18" charset="0"/>
              </a:rPr>
              <a:t> ~AAA(){			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ko-KR" sz="1600" b="1">
                <a:cs typeface="Times New Roman" panose="02020603050405020304" pitchFamily="18" charset="0"/>
              </a:rPr>
              <a:t>cout&lt;&lt;"~AAA() call!"&lt;&lt;endl;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ko-KR" sz="1600" b="1">
                <a:cs typeface="Times New Roman" panose="02020603050405020304" pitchFamily="18" charset="0"/>
              </a:rPr>
              <a:t>delete []str1;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ko-KR" sz="1600" b="1"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28677" name="Picture 8" descr="8-21">
            <a:extLst>
              <a:ext uri="{FF2B5EF4-FFF2-40B4-BE49-F238E27FC236}">
                <a16:creationId xmlns:a16="http://schemas.microsoft.com/office/drawing/2014/main" id="{69AE664E-E199-4FA4-8B10-E9A719481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3752850"/>
            <a:ext cx="5019675" cy="227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Rectangle 9">
            <a:extLst>
              <a:ext uri="{FF2B5EF4-FFF2-40B4-BE49-F238E27FC236}">
                <a16:creationId xmlns:a16="http://schemas.microsoft.com/office/drawing/2014/main" id="{155C4626-C05A-427E-8D2C-9B4047FB6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75" y="6129338"/>
            <a:ext cx="982663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b="1"/>
              <a:t>그림 </a:t>
            </a:r>
            <a:r>
              <a:rPr lang="en-US" altLang="ko-KR" b="1"/>
              <a:t>8-</a:t>
            </a:r>
            <a:r>
              <a:rPr lang="en-US" altLang="ja-JP" b="1"/>
              <a:t>21</a:t>
            </a:r>
            <a:endParaRPr lang="en-US" altLang="ko-KR" b="1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C31F619-DCCC-478B-8B4A-19126A8AC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3C860-0D7F-4D73-8C69-10EC9E7DB66E}" type="slidenum">
              <a:rPr lang="en-US" altLang="ko-KR" smtClean="0"/>
              <a:pPr/>
              <a:t>25</a:t>
            </a:fld>
            <a:endParaRPr lang="en-US" altLang="ko-KR"/>
          </a:p>
        </p:txBody>
      </p:sp>
    </p:spTree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>
            <a:extLst>
              <a:ext uri="{FF2B5EF4-FFF2-40B4-BE49-F238E27FC236}">
                <a16:creationId xmlns:a16="http://schemas.microsoft.com/office/drawing/2014/main" id="{25642C3E-551B-4BA2-997F-7E53C43945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Virtual </a:t>
            </a:r>
            <a:r>
              <a:rPr lang="ko-KR" altLang="en-US"/>
              <a:t>소멸자 필요한 예</a:t>
            </a:r>
            <a:endParaRPr lang="ko-KR" altLang="ko-KR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33ABDF7-51C9-42FA-80F6-86ECEA6D015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09377" y="80628"/>
            <a:ext cx="4038600" cy="3982508"/>
          </a:xfrm>
          <a:prstGeom prst="rect">
            <a:avLst/>
          </a:prstGeom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52D56F4-1CC5-4668-8CEC-181D496DAB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19A2798-F9BB-4C34-B6C1-92711F6C6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7301" y="1257120"/>
            <a:ext cx="4428492" cy="375641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AC9941D-575F-4A4B-A65B-744DF7B1DF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039" y="4082754"/>
            <a:ext cx="4038600" cy="26946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E62477D-CC45-4FF3-BC88-A8C36E055D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6255" y="5194507"/>
            <a:ext cx="1978371" cy="158115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052368-7CF8-490D-A543-2003C7D942D6}"/>
              </a:ext>
            </a:extLst>
          </p:cNvPr>
          <p:cNvCxnSpPr/>
          <p:nvPr/>
        </p:nvCxnSpPr>
        <p:spPr bwMode="auto">
          <a:xfrm>
            <a:off x="1475656" y="2672916"/>
            <a:ext cx="1008112" cy="0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D76613F-9A1E-476D-B8BA-8E2FC38F03F4}"/>
              </a:ext>
            </a:extLst>
          </p:cNvPr>
          <p:cNvSpPr txBox="1"/>
          <p:nvPr/>
        </p:nvSpPr>
        <p:spPr>
          <a:xfrm>
            <a:off x="1638767" y="2380025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C00000"/>
                </a:solidFill>
              </a:rPr>
              <a:t>변경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B8DB768-3E0A-407E-A76A-F68C799504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5663" y="5229855"/>
            <a:ext cx="2114801" cy="15104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8DC9966-C448-4E09-9F3E-CEFDE31AB711}"/>
              </a:ext>
            </a:extLst>
          </p:cNvPr>
          <p:cNvSpPr txBox="1"/>
          <p:nvPr/>
        </p:nvSpPr>
        <p:spPr>
          <a:xfrm>
            <a:off x="6876678" y="4818364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C00000"/>
                </a:solidFill>
              </a:rPr>
              <a:t>Virtual ~AAA()</a:t>
            </a:r>
            <a:r>
              <a:rPr lang="ko-KR" altLang="en-US">
                <a:solidFill>
                  <a:srgbClr val="C00000"/>
                </a:solidFill>
              </a:rPr>
              <a:t>결과</a:t>
            </a: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F2FFF629-0D6A-4E77-9574-CA019B3A7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7492-F695-4697-B8B6-87AD44B3EF26}" type="slidenum">
              <a:rPr lang="en-US" altLang="ko-KR" smtClean="0"/>
              <a:pPr/>
              <a:t>26</a:t>
            </a:fld>
            <a:endParaRPr lang="en-US" altLang="ko-KR"/>
          </a:p>
        </p:txBody>
      </p:sp>
    </p:spTree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D1BBF-3429-4F81-AE8E-E83E1D352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EmployeeManager3.cpp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80E03F-9CB3-478F-B4A8-FAA841098F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/>
              <a:t>부모 클래스의 </a:t>
            </a:r>
            <a:r>
              <a:rPr lang="en-US" altLang="ko-KR"/>
              <a:t>GetPay()</a:t>
            </a:r>
            <a:r>
              <a:rPr lang="ko-KR" altLang="en-US"/>
              <a:t>를 순수 가상 함수로 만들면 문제 해결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17C0BC-F257-40C6-B161-6A0BF3F664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1A30A0-6148-40BF-A724-0459B907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7492-F695-4697-B8B6-87AD44B3EF26}" type="slidenum">
              <a:rPr lang="en-US" altLang="ko-KR" smtClean="0"/>
              <a:pPr/>
              <a:t>27</a:t>
            </a:fld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AF6369-DB59-4FD1-A055-A22A93E6F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3176972"/>
            <a:ext cx="3981450" cy="28479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3BEA2B4-7C77-4497-9F2E-E03BA0905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268760"/>
            <a:ext cx="4614852" cy="23717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54554DC-CAC5-47D6-AA0B-E764DD7A1C47}"/>
              </a:ext>
            </a:extLst>
          </p:cNvPr>
          <p:cNvSpPr/>
          <p:nvPr/>
        </p:nvSpPr>
        <p:spPr bwMode="auto">
          <a:xfrm>
            <a:off x="1367644" y="5409220"/>
            <a:ext cx="3060340" cy="36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lIns="306000" tIns="72000" bIns="72000" rtlCol="0" anchor="ctr"/>
          <a:lstStyle/>
          <a:p>
            <a:pPr algn="l" eaLnBrk="1" hangingPunct="1"/>
            <a:endParaRPr lang="ko-KR" altLang="en-US" sz="1400" b="1">
              <a:cs typeface="Times New Roman" panose="02020603050405020304" pitchFamily="18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6500B3-D7EE-4985-A2B8-C63CD2223C30}"/>
              </a:ext>
            </a:extLst>
          </p:cNvPr>
          <p:cNvSpPr/>
          <p:nvPr/>
        </p:nvSpPr>
        <p:spPr bwMode="auto">
          <a:xfrm>
            <a:off x="5349094" y="2564904"/>
            <a:ext cx="3759981" cy="2520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306000" tIns="72000" rIns="9144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eaLnBrk="1" hangingPunct="1"/>
            <a:endParaRPr lang="ko-KR" altLang="en-US" sz="1400" b="1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455153"/>
      </p:ext>
    </p:extLst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>
            <a:extLst>
              <a:ext uri="{FF2B5EF4-FFF2-40B4-BE49-F238E27FC236}">
                <a16:creationId xmlns:a16="http://schemas.microsoft.com/office/drawing/2014/main" id="{9B0433F8-949D-45FE-B6BD-BCC485B8ED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ko-KR" sz="2400"/>
              <a:t>OOP </a:t>
            </a:r>
            <a:r>
              <a:rPr lang="ko-KR" altLang="en-US" sz="2400"/>
              <a:t>프로젝트 </a:t>
            </a:r>
            <a:r>
              <a:rPr lang="en-US" altLang="ko-KR" sz="2400"/>
              <a:t>5</a:t>
            </a:r>
            <a:r>
              <a:rPr lang="ko-KR" altLang="en-US" sz="2400"/>
              <a:t>단계</a:t>
            </a:r>
          </a:p>
          <a:p>
            <a:pPr lvl="1" eaLnBrk="1" hangingPunct="1"/>
            <a:r>
              <a:rPr lang="en-US" altLang="ko-KR" sz="2200"/>
              <a:t>7</a:t>
            </a:r>
            <a:r>
              <a:rPr lang="ko-KR" altLang="en-US" sz="2200"/>
              <a:t>장의 내용</a:t>
            </a:r>
          </a:p>
          <a:p>
            <a:pPr lvl="1" eaLnBrk="1" hangingPunct="1"/>
            <a:r>
              <a:rPr lang="ko-KR" altLang="en-US" sz="2200"/>
              <a:t>전역함수를 하나의 클래스로 묶는다</a:t>
            </a:r>
            <a:r>
              <a:rPr lang="en-US" altLang="ko-KR" sz="2200"/>
              <a:t>.</a:t>
            </a:r>
          </a:p>
          <a:p>
            <a:pPr lvl="1" eaLnBrk="1" hangingPunct="1"/>
            <a:endParaRPr lang="en-US" altLang="ko-KR" sz="2200"/>
          </a:p>
          <a:p>
            <a:pPr eaLnBrk="1" hangingPunct="1"/>
            <a:r>
              <a:rPr lang="en-US" altLang="ko-KR" sz="2400"/>
              <a:t>OOP </a:t>
            </a:r>
            <a:r>
              <a:rPr lang="ko-KR" altLang="en-US" sz="2400"/>
              <a:t>프로젝트 </a:t>
            </a:r>
            <a:r>
              <a:rPr lang="en-US" altLang="ko-KR" sz="2400"/>
              <a:t>6</a:t>
            </a:r>
            <a:r>
              <a:rPr lang="ko-KR" altLang="en-US" sz="2400"/>
              <a:t>단계</a:t>
            </a:r>
          </a:p>
          <a:p>
            <a:pPr lvl="1" eaLnBrk="1" hangingPunct="1"/>
            <a:r>
              <a:rPr lang="ko-KR" altLang="en-US" sz="2200"/>
              <a:t>신용 계좌</a:t>
            </a:r>
          </a:p>
          <a:p>
            <a:pPr lvl="2" eaLnBrk="1" hangingPunct="1"/>
            <a:r>
              <a:rPr lang="ko-KR" altLang="en-US" sz="2000"/>
              <a:t>입금 시 바로 </a:t>
            </a:r>
            <a:r>
              <a:rPr lang="en-US" altLang="ko-KR" sz="2000"/>
              <a:t>1%</a:t>
            </a:r>
            <a:r>
              <a:rPr lang="ko-KR" altLang="en-US" sz="2000"/>
              <a:t>의 이자가 추가로 더해짐</a:t>
            </a:r>
          </a:p>
          <a:p>
            <a:pPr lvl="1" eaLnBrk="1" hangingPunct="1"/>
            <a:r>
              <a:rPr lang="ko-KR" altLang="en-US" sz="2200"/>
              <a:t>기부 계좌</a:t>
            </a:r>
          </a:p>
          <a:p>
            <a:pPr lvl="2" eaLnBrk="1" hangingPunct="1"/>
            <a:r>
              <a:rPr lang="ko-KR" altLang="en-US" sz="2000"/>
              <a:t>입금 시 </a:t>
            </a:r>
            <a:r>
              <a:rPr lang="en-US" altLang="ko-KR" sz="2000"/>
              <a:t>1%</a:t>
            </a:r>
            <a:r>
              <a:rPr lang="ko-KR" altLang="en-US" sz="2000"/>
              <a:t>에 해당이 되는 금액이 사회에 기부 된다</a:t>
            </a:r>
            <a:r>
              <a:rPr lang="en-US" altLang="ko-KR" sz="2000"/>
              <a:t>.</a:t>
            </a:r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96F04048-5399-4FE1-8731-D87ED001E1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8-8.  OOP </a:t>
            </a:r>
            <a:r>
              <a:rPr lang="ko-KR" altLang="en-US"/>
              <a:t>프로젝트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B9E64DC-B813-4910-9000-DE58D723A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96565-C13A-439C-9E14-F0D460F0AAF5}" type="slidenum">
              <a:rPr lang="en-US" altLang="ko-KR" smtClean="0"/>
              <a:pPr/>
              <a:t>28</a:t>
            </a:fld>
            <a:endParaRPr lang="en-US" altLang="ko-KR"/>
          </a:p>
        </p:txBody>
      </p:sp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>
            <a:extLst>
              <a:ext uri="{FF2B5EF4-FFF2-40B4-BE49-F238E27FC236}">
                <a16:creationId xmlns:a16="http://schemas.microsoft.com/office/drawing/2014/main" id="{B0A029C3-7570-4E57-AB88-9C558CC4E9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1177925"/>
            <a:ext cx="6370638" cy="2454275"/>
          </a:xfrm>
          <a:noFill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ko-KR" sz="2400" b="1"/>
              <a:t>HAS-A(</a:t>
            </a:r>
            <a:r>
              <a:rPr lang="ko-KR" altLang="en-US" sz="2400" b="1"/>
              <a:t>소유</a:t>
            </a:r>
            <a:r>
              <a:rPr lang="en-US" altLang="ko-KR" sz="2400" b="1"/>
              <a:t>) </a:t>
            </a:r>
            <a:r>
              <a:rPr lang="ko-KR" altLang="en-US" sz="2400" b="1"/>
              <a:t>관계에 의한 상속</a:t>
            </a:r>
            <a:r>
              <a:rPr lang="en-US" altLang="ko-KR" sz="2400" b="1"/>
              <a:t>!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2100" b="1"/>
              <a:t>경찰은 몽둥이를 소유한다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ko-KR" sz="2100" b="1"/>
              <a:t>The Police have a cudgel.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ko-KR" sz="2100" b="1"/>
              <a:t>hasa1.cpp</a:t>
            </a:r>
          </a:p>
          <a:p>
            <a:pPr lvl="1" eaLnBrk="1" hangingPunct="1">
              <a:lnSpc>
                <a:spcPct val="120000"/>
              </a:lnSpc>
            </a:pPr>
            <a:endParaRPr lang="en-US" altLang="ko-KR" sz="2100" b="1"/>
          </a:p>
        </p:txBody>
      </p:sp>
      <p:pic>
        <p:nvPicPr>
          <p:cNvPr id="5123" name="Picture 8" descr="8-5">
            <a:extLst>
              <a:ext uri="{FF2B5EF4-FFF2-40B4-BE49-F238E27FC236}">
                <a16:creationId xmlns:a16="http://schemas.microsoft.com/office/drawing/2014/main" id="{EE0B5276-6DBF-4F6E-A0BD-C2527911D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632200"/>
            <a:ext cx="35814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9">
            <a:extLst>
              <a:ext uri="{FF2B5EF4-FFF2-40B4-BE49-F238E27FC236}">
                <a16:creationId xmlns:a16="http://schemas.microsoft.com/office/drawing/2014/main" id="{710B1E71-24FF-4B90-9D30-65B736A9A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964" y="5143500"/>
            <a:ext cx="982663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b="1"/>
              <a:t>그림 </a:t>
            </a:r>
            <a:r>
              <a:rPr lang="en-US" altLang="ko-KR" b="1"/>
              <a:t>8-5</a:t>
            </a:r>
          </a:p>
        </p:txBody>
      </p:sp>
      <p:sp>
        <p:nvSpPr>
          <p:cNvPr id="5130" name="Rectangle 10">
            <a:extLst>
              <a:ext uri="{FF2B5EF4-FFF2-40B4-BE49-F238E27FC236}">
                <a16:creationId xmlns:a16="http://schemas.microsoft.com/office/drawing/2014/main" id="{B40C1269-0D16-4057-9D28-7E998B221D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8-1  </a:t>
            </a:r>
            <a:r>
              <a:rPr lang="ko-KR" altLang="en-US"/>
              <a:t>상속의 조건</a:t>
            </a:r>
          </a:p>
        </p:txBody>
      </p:sp>
      <p:sp>
        <p:nvSpPr>
          <p:cNvPr id="5126" name="Rectangle 11">
            <a:extLst>
              <a:ext uri="{FF2B5EF4-FFF2-40B4-BE49-F238E27FC236}">
                <a16:creationId xmlns:a16="http://schemas.microsoft.com/office/drawing/2014/main" id="{F24C3D1A-93A1-4805-B76E-49F240125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1579" y="2528901"/>
            <a:ext cx="4704917" cy="42484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72000" tIns="180000" rIns="72000" bIns="72000" anchor="ctr"/>
          <a:lstStyle>
            <a:lvl1pPr defTabSz="3603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3603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3603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3603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3603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defTabSz="3603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defTabSz="3603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defTabSz="3603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defTabSz="3603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/*   hasa1.cpp */</a:t>
            </a:r>
          </a:p>
          <a:p>
            <a:pPr algn="l" eaLnBrk="1" hangingPunct="1"/>
            <a:r>
              <a:rPr lang="en-US" altLang="en-US" sz="1400" b="1"/>
              <a:t>#include &lt;iostream&gt;</a:t>
            </a:r>
          </a:p>
          <a:p>
            <a:pPr algn="l" eaLnBrk="1" hangingPunct="1"/>
            <a:r>
              <a:rPr lang="en-US" altLang="en-US" sz="1400" b="1"/>
              <a:t>using std::endl;using std::cout;</a:t>
            </a:r>
          </a:p>
          <a:p>
            <a:pPr algn="l" eaLnBrk="1" hangingPunct="1"/>
            <a:r>
              <a:rPr lang="en-US" altLang="en-US" sz="1400" b="1"/>
              <a:t>class Cudgel  {           //몽둥이</a:t>
            </a:r>
          </a:p>
          <a:p>
            <a:pPr algn="l" eaLnBrk="1" hangingPunct="1"/>
            <a:r>
              <a:rPr lang="en-US" altLang="en-US" sz="1400" b="1"/>
              <a:t>public:</a:t>
            </a:r>
          </a:p>
          <a:p>
            <a:pPr algn="l" eaLnBrk="1" hangingPunct="1"/>
            <a:r>
              <a:rPr lang="en-US" altLang="en-US" sz="1400" b="1"/>
              <a:t>void Swing(){ </a:t>
            </a:r>
            <a:endParaRPr lang="en-US" altLang="ko-KR" sz="1400" b="1"/>
          </a:p>
          <a:p>
            <a:pPr algn="l" eaLnBrk="1" hangingPunct="1"/>
            <a:r>
              <a:rPr lang="en-US" altLang="en-US" sz="1400" b="1"/>
              <a:t>cout&lt;&lt;"Swing a cudgel!"&lt;&lt;endl; }</a:t>
            </a:r>
          </a:p>
          <a:p>
            <a:pPr algn="l" eaLnBrk="1" hangingPunct="1"/>
            <a:r>
              <a:rPr lang="en-US" altLang="en-US" sz="1400" b="1"/>
              <a:t>};</a:t>
            </a:r>
          </a:p>
          <a:p>
            <a:pPr algn="l" eaLnBrk="1" hangingPunct="1"/>
            <a:endParaRPr lang="en-US" altLang="en-US" sz="1400" b="1"/>
          </a:p>
          <a:p>
            <a:pPr algn="l" eaLnBrk="1" hangingPunct="1"/>
            <a:r>
              <a:rPr lang="en-US" altLang="en-US" sz="1400" b="1"/>
              <a:t>class Police : public Cudgel { //몽둥이를 소</a:t>
            </a:r>
            <a:r>
              <a:rPr lang="ko-KR" altLang="en-US" sz="1400" b="1"/>
              <a:t>유하는 경찰</a:t>
            </a:r>
            <a:endParaRPr lang="en-US" altLang="en-US" sz="1400" b="1"/>
          </a:p>
          <a:p>
            <a:pPr algn="l" eaLnBrk="1" hangingPunct="1"/>
            <a:r>
              <a:rPr lang="en-US" altLang="en-US" sz="1400" b="1"/>
              <a:t>public:</a:t>
            </a:r>
          </a:p>
          <a:p>
            <a:pPr algn="l" eaLnBrk="1" hangingPunct="1"/>
            <a:r>
              <a:rPr lang="en-US" altLang="en-US" sz="1400" b="1"/>
              <a:t>void UseWeapon(){ Swing(); }</a:t>
            </a:r>
          </a:p>
          <a:p>
            <a:pPr algn="l" eaLnBrk="1" hangingPunct="1"/>
            <a:r>
              <a:rPr lang="en-US" altLang="en-US" sz="1400" b="1"/>
              <a:t>};</a:t>
            </a:r>
          </a:p>
          <a:p>
            <a:pPr algn="l" eaLnBrk="1" hangingPunct="1"/>
            <a:r>
              <a:rPr lang="en-US" altLang="en-US" sz="1400" b="1"/>
              <a:t>int main()</a:t>
            </a:r>
          </a:p>
          <a:p>
            <a:pPr algn="l" eaLnBrk="1" hangingPunct="1"/>
            <a:r>
              <a:rPr lang="en-US" altLang="en-US" sz="1400" b="1"/>
              <a:t>{</a:t>
            </a:r>
          </a:p>
          <a:p>
            <a:pPr algn="l" eaLnBrk="1" hangingPunct="1"/>
            <a:r>
              <a:rPr lang="en-US" altLang="ko-KR" sz="1400" b="1"/>
              <a:t>	</a:t>
            </a:r>
            <a:r>
              <a:rPr lang="en-US" altLang="en-US" sz="1400" b="1"/>
              <a:t>Police pol;</a:t>
            </a:r>
          </a:p>
          <a:p>
            <a:pPr algn="l" eaLnBrk="1" hangingPunct="1"/>
            <a:r>
              <a:rPr lang="en-US" altLang="en-US" sz="1400" b="1"/>
              <a:t>	pol.UseWeapon();</a:t>
            </a:r>
          </a:p>
          <a:p>
            <a:pPr algn="l" eaLnBrk="1" hangingPunct="1"/>
            <a:r>
              <a:rPr lang="en-US" altLang="en-US" sz="1400" b="1"/>
              <a:t>	return 0;</a:t>
            </a:r>
          </a:p>
          <a:p>
            <a:pPr algn="l" eaLnBrk="1" hangingPunct="1"/>
            <a:r>
              <a:rPr lang="en-US" altLang="en-US" sz="1400" b="1"/>
              <a:t>}</a:t>
            </a:r>
            <a:endParaRPr lang="en-US" altLang="ko-KR" sz="1400" b="1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87CCE0B-3DA1-4D83-AC39-7C2C80D57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96565-C13A-439C-9E14-F0D460F0AAF5}" type="slidenum">
              <a:rPr lang="en-US" altLang="ko-KR" smtClean="0"/>
              <a:pPr/>
              <a:t>3</a:t>
            </a:fld>
            <a:endParaRPr lang="en-US" altLang="ko-KR"/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>
            <a:extLst>
              <a:ext uri="{FF2B5EF4-FFF2-40B4-BE49-F238E27FC236}">
                <a16:creationId xmlns:a16="http://schemas.microsoft.com/office/drawing/2014/main" id="{D0031179-0FBF-4A38-8B76-190057D443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1160463"/>
            <a:ext cx="7772400" cy="2454275"/>
          </a:xfrm>
          <a:noFill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ko-KR" sz="2400" b="1"/>
              <a:t>HAS-A</a:t>
            </a:r>
            <a:r>
              <a:rPr lang="ko-KR" altLang="en-US" sz="2400" b="1"/>
              <a:t>에 의한 상속 그리고 대안</a:t>
            </a:r>
            <a:r>
              <a:rPr lang="en-US" altLang="ko-KR" sz="2400" b="1"/>
              <a:t>!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2100" b="1"/>
              <a:t>포함 관계를 통해서 소유 관계를 표현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2100" b="1"/>
              <a:t>객체 멤버에 의한 포함 관계의 형성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2100" b="1"/>
              <a:t>객체 포인터 멤버에 의한 포함 관계의 형성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ko-KR" sz="2100" b="1"/>
              <a:t>hasa2.cpp, hasa3.cpp</a:t>
            </a:r>
          </a:p>
        </p:txBody>
      </p:sp>
      <p:pic>
        <p:nvPicPr>
          <p:cNvPr id="6147" name="Picture 7" descr="8-8">
            <a:extLst>
              <a:ext uri="{FF2B5EF4-FFF2-40B4-BE49-F238E27FC236}">
                <a16:creationId xmlns:a16="http://schemas.microsoft.com/office/drawing/2014/main" id="{BA5F2B22-384F-4F18-8616-1FA0E2FD5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3937000"/>
            <a:ext cx="4857750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Rectangle 8">
            <a:extLst>
              <a:ext uri="{FF2B5EF4-FFF2-40B4-BE49-F238E27FC236}">
                <a16:creationId xmlns:a16="http://schemas.microsoft.com/office/drawing/2014/main" id="{189404A4-EB3F-474C-9027-48F05F394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75" y="6129338"/>
            <a:ext cx="982663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b="1"/>
              <a:t>그림 </a:t>
            </a:r>
            <a:r>
              <a:rPr lang="en-US" altLang="ko-KR" b="1"/>
              <a:t>8-8</a:t>
            </a:r>
          </a:p>
        </p:txBody>
      </p:sp>
      <p:sp>
        <p:nvSpPr>
          <p:cNvPr id="6153" name="Rectangle 9">
            <a:extLst>
              <a:ext uri="{FF2B5EF4-FFF2-40B4-BE49-F238E27FC236}">
                <a16:creationId xmlns:a16="http://schemas.microsoft.com/office/drawing/2014/main" id="{4DD394D8-09DE-4A0E-8BE7-888EA77C43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8-1  </a:t>
            </a:r>
            <a:r>
              <a:rPr lang="ko-KR" altLang="en-US"/>
              <a:t>상속의 조건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10323B2-A54C-4CF9-8823-CA0358BB2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96565-C13A-439C-9E14-F0D460F0AAF5}" type="slidenum">
              <a:rPr lang="en-US" altLang="ko-KR" smtClean="0"/>
              <a:pPr/>
              <a:t>4</a:t>
            </a:fld>
            <a:endParaRPr lang="en-US" altLang="ko-KR"/>
          </a:p>
        </p:txBody>
      </p: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5">
            <a:extLst>
              <a:ext uri="{FF2B5EF4-FFF2-40B4-BE49-F238E27FC236}">
                <a16:creationId xmlns:a16="http://schemas.microsoft.com/office/drawing/2014/main" id="{B00FE412-D826-4766-AFF5-02E82DA36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08" y="1268760"/>
            <a:ext cx="4642284" cy="5105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90000" tIns="118800" bIns="190800" anchor="ctr"/>
          <a:lstStyle>
            <a:lvl1pPr defTabSz="3603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3603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3603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3603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3603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defTabSz="3603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defTabSz="3603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defTabSz="3603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defTabSz="3603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/*   hasa2.cpp */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class Cudgel  //</a:t>
            </a:r>
            <a:r>
              <a:rPr lang="ko-KR" altLang="en-US" sz="1400" b="1">
                <a:cs typeface="Times New Roman" panose="02020603050405020304" pitchFamily="18" charset="0"/>
              </a:rPr>
              <a:t>몽둥이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{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public: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	void Swing(){ cout&lt;&lt;"Swing a cudgel!"&lt;&lt;endl; }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};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class Police //</a:t>
            </a:r>
            <a:r>
              <a:rPr lang="ko-KR" altLang="en-US" sz="1400" b="1">
                <a:cs typeface="Times New Roman" panose="02020603050405020304" pitchFamily="18" charset="0"/>
              </a:rPr>
              <a:t>몽둥이를 소유하는 경찰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{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	Cudgel cud;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public: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	void UseWeapon(){ cud.Swing(); }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};</a:t>
            </a:r>
          </a:p>
          <a:p>
            <a:pPr algn="l" eaLnBrk="1" hangingPunct="1">
              <a:lnSpc>
                <a:spcPct val="120000"/>
              </a:lnSpc>
            </a:pPr>
            <a:endParaRPr lang="en-US" altLang="ko-KR" sz="1400" b="1"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int main()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{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	Police pol;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	pol.UseWeapon();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	return 0;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9463" name="Rectangle 7">
            <a:extLst>
              <a:ext uri="{FF2B5EF4-FFF2-40B4-BE49-F238E27FC236}">
                <a16:creationId xmlns:a16="http://schemas.microsoft.com/office/drawing/2014/main" id="{646EFDEF-1F85-42E3-9272-4E3FDDA8BB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8-1  </a:t>
            </a:r>
            <a:r>
              <a:rPr lang="ko-KR" altLang="en-US"/>
              <a:t>상속의 조건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E383D2-6ADF-4B0E-BA81-15A7E87D3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9808" y="1268760"/>
            <a:ext cx="4070684" cy="5105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90000" tIns="118800" bIns="190800" anchor="ctr"/>
          <a:lstStyle>
            <a:lvl1pPr defTabSz="3603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3603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3603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3603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3603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defTabSz="3603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defTabSz="3603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defTabSz="3603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defTabSz="3603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/*   hasa3.cpp */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class Cudgel    {//</a:t>
            </a:r>
            <a:r>
              <a:rPr lang="ko-KR" altLang="en-US" sz="1400" b="1">
                <a:cs typeface="Times New Roman" panose="02020603050405020304" pitchFamily="18" charset="0"/>
              </a:rPr>
              <a:t>몽둥이</a:t>
            </a:r>
            <a:endParaRPr lang="en-US" altLang="ko-KR" sz="1400" b="1"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public: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	void Swing(){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		cout&lt;&lt;"Swing a cudgel!"&lt;&lt;endl; }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};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class Police{ //</a:t>
            </a:r>
            <a:r>
              <a:rPr lang="ko-KR" altLang="en-US" sz="1400" b="1">
                <a:cs typeface="Times New Roman" panose="02020603050405020304" pitchFamily="18" charset="0"/>
              </a:rPr>
              <a:t>몽둥이를 소유하는 경찰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	Cudgel* cud;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public: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	Police(){ cud=new Cudgel; }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	~Police(){ delete cud; }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	void UseWeapon(){ cud-&gt;Swing(); }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};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int main()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{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	Police pol;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	pol.UseWeapon();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	return 0;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DE9B80A-7F68-46AB-98C9-F07CD1A21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96565-C13A-439C-9E14-F0D460F0AAF5}" type="slidenum">
              <a:rPr lang="en-US" altLang="ko-KR" smtClean="0"/>
              <a:pPr/>
              <a:t>5</a:t>
            </a:fld>
            <a:endParaRPr lang="en-US" altLang="ko-KR"/>
          </a:p>
        </p:txBody>
      </p:sp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>
            <a:extLst>
              <a:ext uri="{FF2B5EF4-FFF2-40B4-BE49-F238E27FC236}">
                <a16:creationId xmlns:a16="http://schemas.microsoft.com/office/drawing/2014/main" id="{0226A0BE-2BFA-4284-BCCE-4D98DA222F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1196975"/>
            <a:ext cx="7772400" cy="2276475"/>
          </a:xfrm>
          <a:noFill/>
        </p:spPr>
        <p:txBody>
          <a:bodyPr>
            <a:spAutoFit/>
          </a:bodyPr>
          <a:lstStyle/>
          <a:p>
            <a:pPr eaLnBrk="1" hangingPunct="1">
              <a:lnSpc>
                <a:spcPct val="115000"/>
              </a:lnSpc>
            </a:pPr>
            <a:r>
              <a:rPr lang="ko-KR" altLang="en-US" sz="2400" b="1"/>
              <a:t>객체 포인터</a:t>
            </a:r>
          </a:p>
          <a:p>
            <a:pPr lvl="1" eaLnBrk="1" hangingPunct="1">
              <a:lnSpc>
                <a:spcPct val="115000"/>
              </a:lnSpc>
            </a:pPr>
            <a:r>
              <a:rPr lang="ko-KR" altLang="en-US" sz="2100" b="1"/>
              <a:t>객체의 주소 값을 저장할 수 있는 포인터</a:t>
            </a:r>
          </a:p>
          <a:p>
            <a:pPr lvl="1" eaLnBrk="1" hangingPunct="1">
              <a:lnSpc>
                <a:spcPct val="115000"/>
              </a:lnSpc>
            </a:pPr>
            <a:r>
              <a:rPr lang="en-US" altLang="ko-KR" sz="2100" b="1"/>
              <a:t>AAA </a:t>
            </a:r>
            <a:r>
              <a:rPr lang="ko-KR" altLang="en-US" sz="2100" b="1"/>
              <a:t>클래스의 포인터는 </a:t>
            </a:r>
            <a:r>
              <a:rPr lang="en-US" altLang="ko-KR" sz="2100" b="1"/>
              <a:t>AAA </a:t>
            </a:r>
            <a:r>
              <a:rPr lang="ko-KR" altLang="en-US" sz="2100" b="1"/>
              <a:t>객체 뿐만 아니라</a:t>
            </a:r>
            <a:r>
              <a:rPr lang="en-US" altLang="ko-KR" sz="2100" b="1"/>
              <a:t>, AAA </a:t>
            </a:r>
            <a:r>
              <a:rPr lang="ko-KR" altLang="en-US" sz="2100" b="1"/>
              <a:t>클래스를 상속하는 </a:t>
            </a:r>
            <a:r>
              <a:rPr lang="en-US" altLang="ko-KR" sz="2100" b="1"/>
              <a:t>Derived </a:t>
            </a:r>
            <a:r>
              <a:rPr lang="ko-KR" altLang="en-US" sz="2100" b="1"/>
              <a:t>클래스 객체의 주소 값도 저장 가능</a:t>
            </a:r>
          </a:p>
          <a:p>
            <a:pPr lvl="1" eaLnBrk="1" hangingPunct="1">
              <a:lnSpc>
                <a:spcPct val="115000"/>
              </a:lnSpc>
            </a:pPr>
            <a:r>
              <a:rPr lang="en-US" altLang="ko-KR" sz="2100" b="1"/>
              <a:t>CPointer1.cpp</a:t>
            </a:r>
          </a:p>
        </p:txBody>
      </p:sp>
      <p:pic>
        <p:nvPicPr>
          <p:cNvPr id="9219" name="Picture 5" descr="8-9">
            <a:extLst>
              <a:ext uri="{FF2B5EF4-FFF2-40B4-BE49-F238E27FC236}">
                <a16:creationId xmlns:a16="http://schemas.microsoft.com/office/drawing/2014/main" id="{DD4BCBEC-FA4F-4C30-9294-1F4D4C1D9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4076700"/>
            <a:ext cx="5303837" cy="190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Rectangle 6">
            <a:extLst>
              <a:ext uri="{FF2B5EF4-FFF2-40B4-BE49-F238E27FC236}">
                <a16:creationId xmlns:a16="http://schemas.microsoft.com/office/drawing/2014/main" id="{BADEE42D-20A6-4262-B8DC-3926B0462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75" y="6237288"/>
            <a:ext cx="982663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b="1"/>
              <a:t>그림 </a:t>
            </a:r>
            <a:r>
              <a:rPr lang="en-US" altLang="ko-KR" b="1"/>
              <a:t>8-9</a:t>
            </a:r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06AF74EF-9079-4496-ABC3-22A638F86D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8-2  </a:t>
            </a:r>
            <a:r>
              <a:rPr lang="ko-KR" altLang="en-US"/>
              <a:t>상속된 객체와 포인터 관계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3EE948C-4045-4411-AE6E-FFFAAEF0A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96565-C13A-439C-9E14-F0D460F0AAF5}" type="slidenum">
              <a:rPr lang="en-US" altLang="ko-KR" smtClean="0"/>
              <a:pPr/>
              <a:t>6</a:t>
            </a:fld>
            <a:endParaRPr lang="en-US" altLang="ko-KR"/>
          </a:p>
        </p:txBody>
      </p:sp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E034A70E-7C54-492C-866D-9135EB2BF1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8-2  </a:t>
            </a:r>
            <a:r>
              <a:rPr lang="ko-KR" altLang="en-US"/>
              <a:t>상속된 객체와 포인터 관계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584F469-99C3-427C-A51C-9052ED12F2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ko-KR" altLang="ko-KR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1713DA8-586C-4298-BCC0-6D5785845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341438"/>
            <a:ext cx="5004556" cy="54726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8EC42B-CF88-4217-986C-56869E76ED94}"/>
              </a:ext>
            </a:extLst>
          </p:cNvPr>
          <p:cNvSpPr txBox="1"/>
          <p:nvPr/>
        </p:nvSpPr>
        <p:spPr>
          <a:xfrm>
            <a:off x="4994275" y="4836460"/>
            <a:ext cx="44284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/>
              <a:t>PartTimeStd </a:t>
            </a:r>
            <a:r>
              <a:rPr lang="ko-KR" altLang="en-US" sz="1600"/>
              <a:t>객체를 생성했지만 </a:t>
            </a:r>
            <a:endParaRPr lang="en-US" altLang="ko-KR" sz="1600"/>
          </a:p>
          <a:p>
            <a:pPr algn="l"/>
            <a:r>
              <a:rPr lang="en-US" altLang="ko-KR" sz="1600"/>
              <a:t>Person</a:t>
            </a:r>
            <a:r>
              <a:rPr lang="ko-KR" altLang="en-US" sz="1600"/>
              <a:t>의 </a:t>
            </a:r>
            <a:r>
              <a:rPr lang="en-US" altLang="ko-KR" sz="1600"/>
              <a:t>pointer </a:t>
            </a:r>
            <a:r>
              <a:rPr lang="ko-KR" altLang="en-US" sz="1600"/>
              <a:t>변수에 객체 저장하면 </a:t>
            </a:r>
            <a:r>
              <a:rPr lang="en-US" altLang="ko-KR" sz="1600"/>
              <a:t>Person</a:t>
            </a:r>
            <a:r>
              <a:rPr lang="ko-KR" altLang="en-US" sz="1600"/>
              <a:t> 객체로 인식하지 </a:t>
            </a:r>
            <a:endParaRPr lang="en-US" altLang="ko-KR" sz="1600"/>
          </a:p>
          <a:p>
            <a:pPr algn="l"/>
            <a:r>
              <a:rPr lang="en-US" altLang="ko-KR" sz="1600"/>
              <a:t>PartTimeStd</a:t>
            </a:r>
            <a:r>
              <a:rPr lang="ko-KR" altLang="en-US" sz="1600"/>
              <a:t>객체가 아님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2CB6CE-3357-463C-801A-41D3044F6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96565-C13A-439C-9E14-F0D460F0AAF5}" type="slidenum">
              <a:rPr lang="en-US" altLang="ko-KR" smtClean="0"/>
              <a:pPr/>
              <a:t>7</a:t>
            </a:fld>
            <a:endParaRPr lang="en-US" altLang="ko-KR"/>
          </a:p>
        </p:txBody>
      </p:sp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>
            <a:extLst>
              <a:ext uri="{FF2B5EF4-FFF2-40B4-BE49-F238E27FC236}">
                <a16:creationId xmlns:a16="http://schemas.microsoft.com/office/drawing/2014/main" id="{5E2AED21-1FBF-4B3B-A5CD-F3C5FBB10A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8-2  </a:t>
            </a:r>
            <a:r>
              <a:rPr lang="ko-KR" altLang="en-US"/>
              <a:t>상속된 객체와 포인터 관계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781DA89B-DE43-4C42-94B5-C3DF04235C2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41438"/>
            <a:ext cx="4114800" cy="3573158"/>
          </a:xfr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ko-KR" altLang="en-US" sz="2000" b="1"/>
              <a:t>객체 포인터의 권한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1900" b="1"/>
              <a:t>포인터를 통해서 접근할 수 있는 객체 멤버의 영역</a:t>
            </a:r>
            <a:r>
              <a:rPr lang="en-US" altLang="ko-KR" sz="1900" b="1"/>
              <a:t>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ko-KR" sz="1900" b="1"/>
              <a:t>AAA </a:t>
            </a:r>
            <a:r>
              <a:rPr lang="ko-KR" altLang="en-US" sz="1900" b="1"/>
              <a:t>클래스의 객체 포인터는 가리키는 대상에 상관없이 </a:t>
            </a:r>
            <a:r>
              <a:rPr lang="en-US" altLang="ko-KR" sz="1900" b="1"/>
              <a:t>AAA </a:t>
            </a:r>
            <a:r>
              <a:rPr lang="ko-KR" altLang="en-US" sz="1900" b="1"/>
              <a:t>클래스 내에 선언된 멤버에만 접근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ko-KR" sz="1900" b="1"/>
              <a:t>CPointer2.cpp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ko-KR" sz="1900" b="1"/>
              <a:t>CPointer1.cpp</a:t>
            </a:r>
            <a:r>
              <a:rPr lang="ko-KR" altLang="en-US" sz="1900" b="1"/>
              <a:t> </a:t>
            </a:r>
            <a:r>
              <a:rPr lang="en-US" altLang="ko-KR" sz="1900" b="1"/>
              <a:t>main</a:t>
            </a:r>
            <a:r>
              <a:rPr lang="ko-KR" altLang="en-US" sz="1900" b="1"/>
              <a:t>만 수정</a:t>
            </a:r>
            <a:endParaRPr lang="en-US" altLang="ko-KR" sz="1900" b="1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04C1C69-9F50-441A-B54D-C987E930BB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2320290"/>
            <a:ext cx="4038600" cy="282702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4D5283-3BFE-4B75-A4F0-121AB2730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7492-F695-4697-B8B6-87AD44B3EF26}" type="slidenum">
              <a:rPr lang="en-US" altLang="ko-KR" smtClean="0"/>
              <a:pPr/>
              <a:t>8</a:t>
            </a:fld>
            <a:endParaRPr lang="en-US" altLang="ko-K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2FE41D-8973-465A-994F-F7DCD5C74811}"/>
              </a:ext>
            </a:extLst>
          </p:cNvPr>
          <p:cNvSpPr txBox="1"/>
          <p:nvPr/>
        </p:nvSpPr>
        <p:spPr>
          <a:xfrm>
            <a:off x="4648200" y="1844824"/>
            <a:ext cx="4217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C00000"/>
                </a:solidFill>
              </a:rPr>
              <a:t>CPointer1</a:t>
            </a:r>
            <a:r>
              <a:rPr lang="ko-KR" altLang="en-US">
                <a:solidFill>
                  <a:srgbClr val="C00000"/>
                </a:solidFill>
              </a:rPr>
              <a:t>의 </a:t>
            </a:r>
            <a:r>
              <a:rPr lang="en-US" altLang="ko-KR">
                <a:solidFill>
                  <a:srgbClr val="C00000"/>
                </a:solidFill>
              </a:rPr>
              <a:t>main</a:t>
            </a:r>
            <a:r>
              <a:rPr lang="ko-KR" altLang="en-US">
                <a:solidFill>
                  <a:srgbClr val="C00000"/>
                </a:solidFill>
              </a:rPr>
              <a:t>만 변경</a:t>
            </a:r>
            <a:r>
              <a:rPr lang="en-US" altLang="ko-KR">
                <a:solidFill>
                  <a:srgbClr val="C00000"/>
                </a:solidFill>
                <a:sym typeface="Wingdings" panose="05000000000000000000" pitchFamily="2" charset="2"/>
              </a:rPr>
              <a:t>CPointer2</a:t>
            </a:r>
            <a:r>
              <a:rPr lang="ko-KR" altLang="en-US">
                <a:solidFill>
                  <a:srgbClr val="C00000"/>
                </a:solidFill>
              </a:rPr>
              <a:t> </a:t>
            </a:r>
          </a:p>
        </p:txBody>
      </p:sp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9E782DB4-B84D-405D-AEEF-FE03D45C25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8-2  </a:t>
            </a:r>
            <a:r>
              <a:rPr lang="ko-KR" altLang="en-US"/>
              <a:t>상속된 객체와 포인터 관계 예</a:t>
            </a:r>
            <a:endParaRPr lang="ko-KR" altLang="ko-KR"/>
          </a:p>
        </p:txBody>
      </p:sp>
      <p:sp>
        <p:nvSpPr>
          <p:cNvPr id="12291" name="Rectangle 4">
            <a:extLst>
              <a:ext uri="{FF2B5EF4-FFF2-40B4-BE49-F238E27FC236}">
                <a16:creationId xmlns:a16="http://schemas.microsoft.com/office/drawing/2014/main" id="{2E8AFE1A-D5A8-4D90-9974-6A567A461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124744"/>
            <a:ext cx="3671640" cy="5652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306000" tIns="118800" bIns="72000" anchor="ctr"/>
          <a:lstStyle>
            <a:lvl1pPr defTabSz="3603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3603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3603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3603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3603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defTabSz="3603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defTabSz="3603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defTabSz="3603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defTabSz="3603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ObjectPointer.cpp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#include &lt;iostream&gt;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using std::cout; using std::endl;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class A{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public: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	void a(){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		cout &lt;&lt; "a()" &lt;&lt; endl;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		}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};</a:t>
            </a:r>
          </a:p>
          <a:p>
            <a:pPr algn="l" eaLnBrk="1" hangingPunct="1">
              <a:lnSpc>
                <a:spcPct val="120000"/>
              </a:lnSpc>
            </a:pPr>
            <a:endParaRPr lang="en-US" altLang="ko-KR" sz="1400" b="1"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class B:public A{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public: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	void b(){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		cout &lt;&lt; "b()" &lt;&lt; endl;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		}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};</a:t>
            </a:r>
          </a:p>
          <a:p>
            <a:pPr algn="l" eaLnBrk="1" hangingPunct="1">
              <a:lnSpc>
                <a:spcPct val="120000"/>
              </a:lnSpc>
            </a:pPr>
            <a:endParaRPr lang="en-US" altLang="ko-KR" sz="1400" b="1"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class C:public B{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public: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	void c(){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		cout &lt;&lt; "c()" &lt;&lt; endl;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		}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};</a:t>
            </a:r>
          </a:p>
          <a:p>
            <a:pPr algn="l" eaLnBrk="1" hangingPunct="1">
              <a:lnSpc>
                <a:spcPct val="120000"/>
              </a:lnSpc>
            </a:pPr>
            <a:endParaRPr lang="en-US" altLang="ko-KR" sz="1400" b="1"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C7F7BE-06E3-4D31-B195-6C62EFC01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3988" y="1198572"/>
            <a:ext cx="3816424" cy="5652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306000" tIns="118800" bIns="72000" anchor="ctr"/>
          <a:lstStyle>
            <a:lvl1pPr defTabSz="3603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3603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3603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3603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3603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defTabSz="3603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defTabSz="3603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defTabSz="3603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defTabSz="3603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int main(){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	C* c= new C;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	c-&gt;a();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	c-&gt;b();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	c-&gt;c();</a:t>
            </a:r>
          </a:p>
          <a:p>
            <a:pPr algn="l" eaLnBrk="1" hangingPunct="1">
              <a:lnSpc>
                <a:spcPct val="120000"/>
              </a:lnSpc>
            </a:pPr>
            <a:endParaRPr lang="en-US" altLang="ko-KR" sz="1400" b="1"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	B* b=c;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	A* a=b;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	cout &lt;&lt; c&lt;&lt; endl; // </a:t>
            </a:r>
            <a:r>
              <a:rPr lang="ko-KR" altLang="en-US" sz="1400" b="1">
                <a:cs typeface="Times New Roman" panose="02020603050405020304" pitchFamily="18" charset="0"/>
              </a:rPr>
              <a:t>주소 출력</a:t>
            </a:r>
            <a:endParaRPr lang="en-US" altLang="ko-KR" sz="1400" b="1"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	cout &lt;&lt; b&lt;&lt; endl;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	cout &lt;&lt; a&lt;&lt; endl;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	b-&gt;a();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	b-&gt;b();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//	b-&gt;c(); // b</a:t>
            </a:r>
            <a:r>
              <a:rPr lang="ko-KR" altLang="en-US" sz="1400" b="1">
                <a:cs typeface="Times New Roman" panose="02020603050405020304" pitchFamily="18" charset="0"/>
              </a:rPr>
              <a:t>객체인지 </a:t>
            </a:r>
            <a:r>
              <a:rPr lang="en-US" altLang="ko-KR" sz="1400" b="1">
                <a:cs typeface="Times New Roman" panose="02020603050405020304" pitchFamily="18" charset="0"/>
              </a:rPr>
              <a:t>c</a:t>
            </a:r>
            <a:r>
              <a:rPr lang="ko-KR" altLang="en-US" sz="1400" b="1">
                <a:cs typeface="Times New Roman" panose="02020603050405020304" pitchFamily="18" charset="0"/>
              </a:rPr>
              <a:t>객체인자 </a:t>
            </a:r>
            <a:r>
              <a:rPr lang="en-US" altLang="ko-KR" sz="1400" b="1">
                <a:cs typeface="Times New Roman" panose="02020603050405020304" pitchFamily="18" charset="0"/>
              </a:rPr>
              <a:t>run time</a:t>
            </a:r>
            <a:r>
              <a:rPr lang="ko-KR" altLang="en-US" sz="1400" b="1">
                <a:cs typeface="Times New Roman" panose="02020603050405020304" pitchFamily="18" charset="0"/>
              </a:rPr>
              <a:t>에 가야 알수 있음</a:t>
            </a:r>
            <a:r>
              <a:rPr lang="en-US" altLang="ko-KR" sz="1400" b="1">
                <a:cs typeface="Times New Roman" panose="02020603050405020304" pitchFamily="18" charset="0"/>
              </a:rPr>
              <a:t>.</a:t>
            </a:r>
            <a:r>
              <a:rPr lang="ko-KR" altLang="en-US" sz="1400" b="1">
                <a:cs typeface="Times New Roman" panose="02020603050405020304" pitchFamily="18" charset="0"/>
              </a:rPr>
              <a:t>그러므로 </a:t>
            </a:r>
            <a:r>
              <a:rPr lang="en-US" altLang="ko-KR" sz="1400" b="1">
                <a:cs typeface="Times New Roman" panose="02020603050405020304" pitchFamily="18" charset="0"/>
              </a:rPr>
              <a:t>==&gt;error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	a-&gt;a();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//	a-&gt;b(); //error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//	a-&gt;c(); //error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ko-KR" sz="1400" b="1"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AA74C3C-F818-4083-BCFA-F9FFC0956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96565-C13A-439C-9E14-F0D460F0AAF5}" type="slidenum">
              <a:rPr lang="en-US" altLang="ko-KR" smtClean="0"/>
              <a:pPr/>
              <a:t>9</a:t>
            </a:fld>
            <a:endParaRPr lang="en-US" altLang="ko-KR"/>
          </a:p>
        </p:txBody>
      </p:sp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Kim_lecture_new">
  <a:themeElements>
    <a:clrScheme name="Kim_lecture_new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im_lecture_new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FF0000"/>
          </a:solidFill>
        </a:ln>
      </a:spPr>
      <a:bodyPr lIns="306000" tIns="72000" bIns="72000" rtlCol="0" anchor="ctr"/>
      <a:lstStyle>
        <a:defPPr algn="l" eaLnBrk="1" hangingPunct="1">
          <a:defRPr sz="1400" b="1" smtClean="0">
            <a:cs typeface="Times New Roman" panose="02020603050405020304" pitchFamily="18" charset="0"/>
          </a:defRPr>
        </a:defPPr>
      </a:lstStyle>
    </a:spDef>
    <a:lnDef>
      <a:spPr bwMode="auto">
        <a:noFill/>
        <a:ln w="9525" cap="flat" cmpd="sng" algn="ctr">
          <a:solidFill>
            <a:srgbClr val="C00000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Kim_lecture_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im_lecture_ne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im_lecture_ne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im_lecture_ne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im_lecture_ne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im_lecture_ne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im_lecture_ne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im_lecture_ne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im_lecture_ne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im_lecture_ne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im_lecture_ne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im_lecture_ne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Kim_lecture_new</Template>
  <TotalTime>1122</TotalTime>
  <Words>1318</Words>
  <Application>Microsoft Office PowerPoint</Application>
  <PresentationFormat>화면 슬라이드 쇼(4:3)</PresentationFormat>
  <Paragraphs>588</Paragraphs>
  <Slides>28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7" baseType="lpstr">
      <vt:lpstr>HY헤드라인M</vt:lpstr>
      <vt:lpstr>굴림</vt:lpstr>
      <vt:lpstr>맑은 고딕</vt:lpstr>
      <vt:lpstr>바탕</vt:lpstr>
      <vt:lpstr>Arial</vt:lpstr>
      <vt:lpstr>Times New Roman</vt:lpstr>
      <vt:lpstr>Wingdings</vt:lpstr>
      <vt:lpstr>Wingdings 2</vt:lpstr>
      <vt:lpstr>Kim_lecture_new</vt:lpstr>
      <vt:lpstr>8장.  상속과 다형성</vt:lpstr>
      <vt:lpstr>8-1  상속의 조건</vt:lpstr>
      <vt:lpstr>8-1  상속의 조건</vt:lpstr>
      <vt:lpstr>8-1  상속의 조건</vt:lpstr>
      <vt:lpstr>8-1  상속의 조건</vt:lpstr>
      <vt:lpstr>8-2  상속된 객체와 포인터 관계</vt:lpstr>
      <vt:lpstr>8-2  상속된 객체와 포인터 관계</vt:lpstr>
      <vt:lpstr>8-2  상속된 객체와 포인터 관계</vt:lpstr>
      <vt:lpstr>8-2  상속된 객체와 포인터 관계 예</vt:lpstr>
      <vt:lpstr>8-2  상속된 객체와 포인터 관계</vt:lpstr>
      <vt:lpstr>"Employee Problem" 해결 첫 번째 단계</vt:lpstr>
      <vt:lpstr>PowerPoint 프레젠테이션</vt:lpstr>
      <vt:lpstr>8-3  상속된 객체와 참조 관계</vt:lpstr>
      <vt:lpstr>PowerPoint 프레젠테이션</vt:lpstr>
      <vt:lpstr>8-4  Static Binding &amp; Dynamic Binding</vt:lpstr>
      <vt:lpstr>PowerPoint 프레젠테이션</vt:lpstr>
      <vt:lpstr>PowerPoint 프레젠테이션</vt:lpstr>
      <vt:lpstr>8-4  Static Binding &amp; Dynamic Binding</vt:lpstr>
      <vt:lpstr>PowerPoint 프레젠테이션</vt:lpstr>
      <vt:lpstr>PowerPoint 프레젠테이션</vt:lpstr>
      <vt:lpstr>8-4  Static Binding &amp; Dynamic Binding</vt:lpstr>
      <vt:lpstr>8-5  "Employee Problem" 완전 해결</vt:lpstr>
      <vt:lpstr>8-5  "Employee Problem" 완전 해결</vt:lpstr>
      <vt:lpstr>8-6  vurtual 소멸자의 필요성</vt:lpstr>
      <vt:lpstr>8-6  vurtual 소멸자의 필요성</vt:lpstr>
      <vt:lpstr>Virtual 소멸자 필요한 예</vt:lpstr>
      <vt:lpstr>EmployeeManager3.cpp</vt:lpstr>
      <vt:lpstr>8-8.  OOP 프로젝트</vt:lpstr>
    </vt:vector>
  </TitlesOfParts>
  <Company>yoon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8장. 상속과 다형성</dc:title>
  <dc:creator>yoon</dc:creator>
  <cp:lastModifiedBy>Windows 사용자</cp:lastModifiedBy>
  <cp:revision>55</cp:revision>
  <dcterms:created xsi:type="dcterms:W3CDTF">2004-04-30T12:15:15Z</dcterms:created>
  <dcterms:modified xsi:type="dcterms:W3CDTF">2020-01-04T08:53:07Z</dcterms:modified>
</cp:coreProperties>
</file>