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0" r:id="rId4"/>
    <p:sldId id="261" r:id="rId5"/>
    <p:sldId id="262" r:id="rId6"/>
    <p:sldId id="263" r:id="rId7"/>
    <p:sldId id="264" r:id="rId8"/>
    <p:sldId id="265" r:id="rId9"/>
    <p:sldId id="258" r:id="rId10"/>
    <p:sldId id="259"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A8944D-100D-4D2F-939D-4C166D70348F}" type="datetimeFigureOut">
              <a:rPr lang="en-US" smtClean="0"/>
              <a:pPr/>
              <a:t>6/8/2020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7ACEE13-821B-4B56-8885-B49DFEFCDA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A8944D-100D-4D2F-939D-4C166D70348F}"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CEE13-821B-4B56-8885-B49DFEFCDA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A8944D-100D-4D2F-939D-4C166D70348F}"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CEE13-821B-4B56-8885-B49DFEFCDA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A8944D-100D-4D2F-939D-4C166D70348F}"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CEE13-821B-4B56-8885-B49DFEFCDA9D}"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EA8944D-100D-4D2F-939D-4C166D70348F}"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CEE13-821B-4B56-8885-B49DFEFCDA9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EA8944D-100D-4D2F-939D-4C166D70348F}"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CEE13-821B-4B56-8885-B49DFEFCDA9D}"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EA8944D-100D-4D2F-939D-4C166D70348F}" type="datetimeFigureOut">
              <a:rPr lang="en-US" smtClean="0"/>
              <a:pPr/>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CEE13-821B-4B56-8885-B49DFEFCDA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A8944D-100D-4D2F-939D-4C166D70348F}" type="datetimeFigureOut">
              <a:rPr lang="en-US" smtClean="0"/>
              <a:pPr/>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CEE13-821B-4B56-8885-B49DFEFCDA9D}"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8944D-100D-4D2F-939D-4C166D70348F}" type="datetimeFigureOut">
              <a:rPr lang="en-US" smtClean="0"/>
              <a:pPr/>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CEE13-821B-4B56-8885-B49DFEFCDA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EA8944D-100D-4D2F-939D-4C166D70348F}"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CEE13-821B-4B56-8885-B49DFEFCDA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EA8944D-100D-4D2F-939D-4C166D70348F}" type="datetimeFigureOut">
              <a:rPr lang="en-US" smtClean="0"/>
              <a:pPr/>
              <a:t>6/8/2020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7ACEE13-821B-4B56-8885-B49DFEFCDA9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EA8944D-100D-4D2F-939D-4C166D70348F}" type="datetimeFigureOut">
              <a:rPr lang="en-US" smtClean="0"/>
              <a:pPr/>
              <a:t>6/8/2020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ACEE13-821B-4B56-8885-B49DFEFCDA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90599"/>
          </a:xfrm>
        </p:spPr>
        <p:txBody>
          <a:bodyPr/>
          <a:lstStyle/>
          <a:p>
            <a:endParaRPr lang="en-US" dirty="0"/>
          </a:p>
        </p:txBody>
      </p:sp>
      <p:sp>
        <p:nvSpPr>
          <p:cNvPr id="3" name="Subtitle 2"/>
          <p:cNvSpPr>
            <a:spLocks noGrp="1"/>
          </p:cNvSpPr>
          <p:nvPr>
            <p:ph type="subTitle" idx="1"/>
          </p:nvPr>
        </p:nvSpPr>
        <p:spPr>
          <a:xfrm>
            <a:off x="685800" y="1447800"/>
            <a:ext cx="7772400" cy="4419600"/>
          </a:xfrm>
        </p:spPr>
        <p:txBody>
          <a:bodyPr/>
          <a:lstStyle/>
          <a:p>
            <a:pPr algn="ctr"/>
            <a:endParaRPr lang="en-US" dirty="0"/>
          </a:p>
          <a:p>
            <a:pPr algn="ctr"/>
            <a:endParaRPr lang="en-US"/>
          </a:p>
          <a:p>
            <a:pPr algn="ctr"/>
            <a:r>
              <a:rPr lang="en-US"/>
              <a:t>SCHOOL </a:t>
            </a:r>
            <a:r>
              <a:rPr lang="en-US" dirty="0"/>
              <a:t>AND COMMUNITY</a:t>
            </a:r>
          </a:p>
          <a:p>
            <a:endParaRPr lang="en-US" dirty="0"/>
          </a:p>
          <a:p>
            <a:pPr algn="ctr"/>
            <a:r>
              <a:rPr lang="en-US" dirty="0"/>
              <a:t>BY DR. BIRONGA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a:t>Where two co-exist there is bound to be conflicts. Therefore areas that can bring conflicts are ;</a:t>
            </a:r>
          </a:p>
          <a:p>
            <a:pPr lvl="0"/>
            <a:r>
              <a:rPr lang="en-US" dirty="0"/>
              <a:t>Insecurity – community may show hostility to the school due to bullying, arson and destruction of school property.</a:t>
            </a:r>
          </a:p>
          <a:p>
            <a:pPr lvl="0"/>
            <a:r>
              <a:rPr lang="en-US" dirty="0"/>
              <a:t>Unrealistic parental expectations- demands by parents to excel in national exams, good services yet fee is low.</a:t>
            </a:r>
          </a:p>
          <a:p>
            <a:endParaRPr lang="en-US" dirty="0"/>
          </a:p>
        </p:txBody>
      </p:sp>
      <p:sp>
        <p:nvSpPr>
          <p:cNvPr id="3" name="Title 2"/>
          <p:cNvSpPr>
            <a:spLocks noGrp="1"/>
          </p:cNvSpPr>
          <p:nvPr>
            <p:ph type="title"/>
          </p:nvPr>
        </p:nvSpPr>
        <p:spPr/>
        <p:txBody>
          <a:bodyPr>
            <a:normAutofit fontScale="90000"/>
          </a:bodyPr>
          <a:lstStyle/>
          <a:p>
            <a:br>
              <a:rPr lang="en-US" dirty="0"/>
            </a:br>
            <a:br>
              <a:rPr lang="en-US" dirty="0"/>
            </a:br>
            <a:r>
              <a:rPr lang="en-US" sz="3600" dirty="0"/>
              <a:t>Factors That May Strain Relationship Between School and Community</a:t>
            </a:r>
            <a:br>
              <a:rPr lang="en-US" dirty="0"/>
            </a:b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Discipline </a:t>
            </a:r>
          </a:p>
          <a:p>
            <a:pPr lvl="0"/>
            <a:r>
              <a:rPr lang="en-US" dirty="0"/>
              <a:t>P.T.A/B.O.M- the two groups may not always agree.</a:t>
            </a:r>
          </a:p>
          <a:p>
            <a:pPr lvl="0"/>
            <a:r>
              <a:rPr lang="en-US" dirty="0"/>
              <a:t>Professional misconduct- sexual abuse, unhealthy relationships, excessive punishment</a:t>
            </a:r>
          </a:p>
          <a:p>
            <a:pPr lvl="0"/>
            <a:r>
              <a:rPr lang="en-US" dirty="0"/>
              <a:t>Continuous failure in exams- leads to students’ unrest and parental dissatisfaction.</a:t>
            </a:r>
          </a:p>
          <a:p>
            <a:pPr lvl="0"/>
            <a:r>
              <a:rPr lang="en-US" dirty="0"/>
              <a:t>Embezzlement of funds –dubious procurement methods etc</a:t>
            </a:r>
          </a:p>
          <a:p>
            <a:endParaRPr lang="en-US" dirty="0"/>
          </a:p>
        </p:txBody>
      </p:sp>
      <p:sp>
        <p:nvSpPr>
          <p:cNvPr id="3" name="Title 2"/>
          <p:cNvSpPr>
            <a:spLocks noGrp="1"/>
          </p:cNvSpPr>
          <p:nvPr>
            <p:ph type="title"/>
          </p:nvPr>
        </p:nvSpPr>
        <p:spPr/>
        <p:txBody>
          <a:bodyPr>
            <a:normAutofit fontScale="90000"/>
          </a:bodyPr>
          <a:lstStyle/>
          <a:p>
            <a:br>
              <a:rPr lang="en-US" sz="3600" dirty="0"/>
            </a:br>
            <a:r>
              <a:rPr lang="en-US" sz="3600" dirty="0"/>
              <a:t>Factors That May Strain Relationship Between School and Community</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pPr>
              <a:buNone/>
            </a:pPr>
            <a:endParaRPr lang="en-US" dirty="0"/>
          </a:p>
          <a:p>
            <a:pPr>
              <a:buNone/>
            </a:pPr>
            <a:endParaRPr lang="en-US" dirty="0"/>
          </a:p>
          <a:p>
            <a:pPr>
              <a:buNone/>
            </a:pPr>
            <a:r>
              <a:rPr lang="en-US" dirty="0"/>
              <a:t>                  THANK YOU</a:t>
            </a:r>
          </a:p>
          <a:p>
            <a:pPr>
              <a:buNone/>
            </a:pPr>
            <a:r>
              <a:rPr lang="en-US"/>
              <a:t>			  ??????????????</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Community: comprises of individuals living together sharing particular interests and basic conditions of a common life.</a:t>
            </a:r>
          </a:p>
          <a:p>
            <a:pPr>
              <a:buNone/>
            </a:pPr>
            <a:endParaRPr lang="en-US" dirty="0"/>
          </a:p>
        </p:txBody>
      </p:sp>
      <p:sp>
        <p:nvSpPr>
          <p:cNvPr id="3" name="Title 2"/>
          <p:cNvSpPr>
            <a:spLocks noGrp="1"/>
          </p:cNvSpPr>
          <p:nvPr>
            <p:ph type="title"/>
          </p:nvPr>
        </p:nvSpPr>
        <p:spPr/>
        <p:txBody>
          <a:bodyPr>
            <a:normAutofit fontScale="90000"/>
          </a:bodyPr>
          <a:lstStyle/>
          <a:p>
            <a:r>
              <a:rPr lang="en-US" dirty="0"/>
              <a:t>Definition of the Term Community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community occupies a specific locality or a geographical location</a:t>
            </a:r>
          </a:p>
          <a:p>
            <a:r>
              <a:rPr lang="en-US" dirty="0"/>
              <a:t>It exists and transcends the lifespan of its members</a:t>
            </a:r>
          </a:p>
          <a:p>
            <a:r>
              <a:rPr lang="en-US" dirty="0"/>
              <a:t>Members of a community usually share a collective sentiment or feelings. The spirit of “we” rather than “I” prevails. </a:t>
            </a:r>
            <a:r>
              <a:rPr lang="en-US" dirty="0" err="1"/>
              <a:t>e.g</a:t>
            </a:r>
            <a:r>
              <a:rPr lang="en-US" dirty="0"/>
              <a:t> a school stands as one.</a:t>
            </a:r>
          </a:p>
          <a:p>
            <a:endParaRPr lang="en-US" dirty="0"/>
          </a:p>
        </p:txBody>
      </p:sp>
      <p:sp>
        <p:nvSpPr>
          <p:cNvPr id="3" name="Title 2"/>
          <p:cNvSpPr>
            <a:spLocks noGrp="1"/>
          </p:cNvSpPr>
          <p:nvPr>
            <p:ph type="title"/>
          </p:nvPr>
        </p:nvSpPr>
        <p:spPr/>
        <p:txBody>
          <a:bodyPr>
            <a:normAutofit fontScale="90000"/>
          </a:bodyPr>
          <a:lstStyle/>
          <a:p>
            <a:br>
              <a:rPr lang="en-US" dirty="0"/>
            </a:br>
            <a:r>
              <a:rPr lang="en-US" dirty="0"/>
              <a:t>The concept of community implies the following characteristics;-</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It has its geographical location within the larger community</a:t>
            </a:r>
          </a:p>
          <a:p>
            <a:pPr lvl="0"/>
            <a:r>
              <a:rPr lang="en-US" dirty="0"/>
              <a:t>Members of the school may also be members of the community</a:t>
            </a:r>
          </a:p>
          <a:p>
            <a:pPr lvl="0"/>
            <a:r>
              <a:rPr lang="en-US" dirty="0"/>
              <a:t>The school has its own sentiments and pursues specific goals designed to meet the needs of the larger society.</a:t>
            </a:r>
          </a:p>
          <a:p>
            <a:endParaRPr lang="en-US" dirty="0"/>
          </a:p>
        </p:txBody>
      </p:sp>
      <p:sp>
        <p:nvSpPr>
          <p:cNvPr id="3" name="Title 2"/>
          <p:cNvSpPr>
            <a:spLocks noGrp="1"/>
          </p:cNvSpPr>
          <p:nvPr>
            <p:ph type="title"/>
          </p:nvPr>
        </p:nvSpPr>
        <p:spPr/>
        <p:txBody>
          <a:bodyPr>
            <a:normAutofit fontScale="90000"/>
          </a:bodyPr>
          <a:lstStyle/>
          <a:p>
            <a:br>
              <a:rPr lang="en-US" dirty="0"/>
            </a:br>
            <a:r>
              <a:rPr lang="en-US" dirty="0"/>
              <a:t>Reasons Why School is Taken as a Community</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school is a constituted community in the larger natural community and therefore the two units of the society will have influence on one another and each may depend on each other for progress and survival. </a:t>
            </a:r>
            <a:r>
              <a:rPr lang="en-US" dirty="0" err="1"/>
              <a:t>E.g</a:t>
            </a:r>
            <a:endParaRPr lang="en-US" dirty="0"/>
          </a:p>
          <a:p>
            <a:r>
              <a:rPr lang="en-US" dirty="0"/>
              <a:t>The school is usually established by the community to serve it in the following ways;</a:t>
            </a:r>
          </a:p>
          <a:p>
            <a:pPr marL="109728" lvl="0" indent="0">
              <a:buNone/>
            </a:pPr>
            <a:r>
              <a:rPr lang="en-US" dirty="0"/>
              <a:t>  </a:t>
            </a:r>
          </a:p>
        </p:txBody>
      </p:sp>
      <p:sp>
        <p:nvSpPr>
          <p:cNvPr id="3" name="Title 2"/>
          <p:cNvSpPr>
            <a:spLocks noGrp="1"/>
          </p:cNvSpPr>
          <p:nvPr>
            <p:ph type="title"/>
          </p:nvPr>
        </p:nvSpPr>
        <p:spPr/>
        <p:txBody>
          <a:bodyPr>
            <a:normAutofit fontScale="90000"/>
          </a:bodyPr>
          <a:lstStyle/>
          <a:p>
            <a:br>
              <a:rPr lang="en-US" dirty="0"/>
            </a:br>
            <a:r>
              <a:rPr lang="en-US" dirty="0"/>
              <a:t>Relationship of the School and the Community</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community relies on the school to teach its values to the learners who form the backbone of the community</a:t>
            </a:r>
          </a:p>
          <a:p>
            <a:pPr lvl="0"/>
            <a:r>
              <a:rPr lang="en-US" dirty="0"/>
              <a:t>The school imparts skills, knowledge and information that eventually affect the community.</a:t>
            </a:r>
          </a:p>
          <a:p>
            <a:r>
              <a:rPr lang="en-US" dirty="0"/>
              <a:t>On the other hand, the school looks upon the community;</a:t>
            </a:r>
          </a:p>
          <a:p>
            <a:pPr lvl="0"/>
            <a:r>
              <a:rPr lang="en-US" dirty="0"/>
              <a:t>For support when rights of students or teachers are violated</a:t>
            </a:r>
          </a:p>
          <a:p>
            <a:endParaRPr lang="en-US" dirty="0"/>
          </a:p>
        </p:txBody>
      </p:sp>
      <p:sp>
        <p:nvSpPr>
          <p:cNvPr id="3" name="Title 2"/>
          <p:cNvSpPr>
            <a:spLocks noGrp="1"/>
          </p:cNvSpPr>
          <p:nvPr>
            <p:ph type="title"/>
          </p:nvPr>
        </p:nvSpPr>
        <p:spPr/>
        <p:txBody>
          <a:bodyPr>
            <a:normAutofit fontScale="90000"/>
          </a:bodyPr>
          <a:lstStyle/>
          <a:p>
            <a:r>
              <a:rPr lang="en-US" dirty="0"/>
              <a:t>Relationship of the School and the Community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For provision of cheap </a:t>
            </a:r>
            <a:r>
              <a:rPr lang="en-US" dirty="0" err="1"/>
              <a:t>labour</a:t>
            </a:r>
            <a:endParaRPr lang="en-US" dirty="0"/>
          </a:p>
          <a:p>
            <a:pPr lvl="0"/>
            <a:r>
              <a:rPr lang="en-US" dirty="0"/>
              <a:t>Enforcing discipline among students</a:t>
            </a:r>
          </a:p>
          <a:p>
            <a:pPr lvl="0"/>
            <a:r>
              <a:rPr lang="en-US" dirty="0"/>
              <a:t>Responsible parenting</a:t>
            </a:r>
          </a:p>
          <a:p>
            <a:pPr lvl="0"/>
            <a:r>
              <a:rPr lang="en-US" dirty="0"/>
              <a:t>Provision of land for expansion</a:t>
            </a:r>
          </a:p>
          <a:p>
            <a:pPr lvl="0">
              <a:buNone/>
            </a:pPr>
            <a:r>
              <a:rPr lang="en-US" dirty="0"/>
              <a:t>This means the school cannot achieve its goals alone because the community provides the learners. This means the two co-exist and are interdependent. What happens in one will directly or indirectly affect the other.</a:t>
            </a:r>
          </a:p>
          <a:p>
            <a:endParaRPr lang="en-US" dirty="0"/>
          </a:p>
        </p:txBody>
      </p:sp>
      <p:sp>
        <p:nvSpPr>
          <p:cNvPr id="3" name="Title 2"/>
          <p:cNvSpPr>
            <a:spLocks noGrp="1"/>
          </p:cNvSpPr>
          <p:nvPr>
            <p:ph type="title"/>
          </p:nvPr>
        </p:nvSpPr>
        <p:spPr/>
        <p:txBody>
          <a:bodyPr>
            <a:normAutofit fontScale="90000"/>
          </a:bodyPr>
          <a:lstStyle/>
          <a:p>
            <a:r>
              <a:rPr lang="en-US" dirty="0"/>
              <a:t>Relationship of the School and the Community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a:t>Family influence – families have a natural interest in the education of their children. Parents are interested in how their children are doing at school </a:t>
            </a:r>
            <a:r>
              <a:rPr lang="en-US" dirty="0" err="1"/>
              <a:t>i.e</a:t>
            </a:r>
            <a:r>
              <a:rPr lang="en-US" dirty="0"/>
              <a:t> who, what and how they are taught. In case of dissatisfaction they voice their concerns. The family will have a positive influence on the school when they help and guide their children in their homework or facilitate them to do , provide other necessities.</a:t>
            </a:r>
          </a:p>
          <a:p>
            <a:pPr lvl="0"/>
            <a:r>
              <a:rPr lang="en-US" dirty="0"/>
              <a:t>Religious influence- helps impart values such as moral values and also instill discipline and consequently lead to a conducive learning environment.</a:t>
            </a:r>
          </a:p>
          <a:p>
            <a:endParaRPr lang="en-US" dirty="0"/>
          </a:p>
        </p:txBody>
      </p:sp>
      <p:sp>
        <p:nvSpPr>
          <p:cNvPr id="3" name="Title 2"/>
          <p:cNvSpPr>
            <a:spLocks noGrp="1"/>
          </p:cNvSpPr>
          <p:nvPr>
            <p:ph type="title"/>
          </p:nvPr>
        </p:nvSpPr>
        <p:spPr/>
        <p:txBody>
          <a:bodyPr>
            <a:normAutofit fontScale="90000"/>
          </a:bodyPr>
          <a:lstStyle/>
          <a:p>
            <a:br>
              <a:rPr lang="en-US" dirty="0"/>
            </a:br>
            <a:r>
              <a:rPr lang="en-US" dirty="0"/>
              <a:t>Areas in Which Community Influences the School</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Peer-group influence- may be both positive and negative.</a:t>
            </a:r>
          </a:p>
          <a:p>
            <a:pPr lvl="0"/>
            <a:r>
              <a:rPr lang="en-US" dirty="0"/>
              <a:t>Political influence- political climate, initiating development projects, bursaries etc.</a:t>
            </a:r>
          </a:p>
          <a:p>
            <a:pPr lvl="0"/>
            <a:r>
              <a:rPr lang="en-US" dirty="0"/>
              <a:t>Professional and nongovernmental groups – conducting research that may help solve problems affecting students and schools.</a:t>
            </a:r>
          </a:p>
          <a:p>
            <a:pPr lvl="0"/>
            <a:r>
              <a:rPr lang="en-US" dirty="0"/>
              <a:t>Mass media- transmission of knowledge and information</a:t>
            </a:r>
          </a:p>
          <a:p>
            <a:pPr lvl="0"/>
            <a:r>
              <a:rPr lang="en-US" dirty="0"/>
              <a:t>Ethnic/ racial influence- when there is co-existence and cooperates in the development of schools.</a:t>
            </a:r>
          </a:p>
          <a:p>
            <a:pPr lvl="0"/>
            <a:r>
              <a:rPr lang="en-US" dirty="0"/>
              <a:t>Wealth of the surrounding community-has effect on the projects of the schools.</a:t>
            </a:r>
          </a:p>
          <a:p>
            <a:pPr lvl="0"/>
            <a:r>
              <a:rPr lang="en-US" dirty="0"/>
              <a:t>Cultural rites and attitudes- these may affect enrolment, attendance etc</a:t>
            </a:r>
          </a:p>
          <a:p>
            <a:endParaRPr lang="en-US" dirty="0"/>
          </a:p>
        </p:txBody>
      </p:sp>
      <p:sp>
        <p:nvSpPr>
          <p:cNvPr id="3" name="Title 2"/>
          <p:cNvSpPr>
            <a:spLocks noGrp="1"/>
          </p:cNvSpPr>
          <p:nvPr>
            <p:ph type="title"/>
          </p:nvPr>
        </p:nvSpPr>
        <p:spPr/>
        <p:txBody>
          <a:bodyPr>
            <a:normAutofit fontScale="90000"/>
          </a:bodyPr>
          <a:lstStyle/>
          <a:p>
            <a:r>
              <a:rPr lang="en-US" dirty="0"/>
              <a:t>Areas in which community influences the school</a:t>
            </a: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674</Words>
  <Application>Microsoft Office PowerPoint</Application>
  <PresentationFormat>On-screen Show (4:3)</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Lucida Sans Unicode</vt:lpstr>
      <vt:lpstr>Verdana</vt:lpstr>
      <vt:lpstr>Wingdings 2</vt:lpstr>
      <vt:lpstr>Wingdings 3</vt:lpstr>
      <vt:lpstr>Concourse</vt:lpstr>
      <vt:lpstr>PowerPoint Presentation</vt:lpstr>
      <vt:lpstr>Definition of the Term Community</vt:lpstr>
      <vt:lpstr> The concept of community implies the following characteristics;- </vt:lpstr>
      <vt:lpstr> Reasons Why School is Taken as a Community </vt:lpstr>
      <vt:lpstr> Relationship of the School and the Community </vt:lpstr>
      <vt:lpstr>Relationship of the School and the Community</vt:lpstr>
      <vt:lpstr>Relationship of the School and the Community</vt:lpstr>
      <vt:lpstr> Areas in Which Community Influences the School </vt:lpstr>
      <vt:lpstr>Areas in which community influences the school </vt:lpstr>
      <vt:lpstr>  Factors That May Strain Relationship Between School and Community  </vt:lpstr>
      <vt:lpstr> Factors That May Strain Relationship Between School and Community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Sophia M. Bironga</cp:lastModifiedBy>
  <cp:revision>7</cp:revision>
  <dcterms:created xsi:type="dcterms:W3CDTF">2019-02-10T18:34:56Z</dcterms:created>
  <dcterms:modified xsi:type="dcterms:W3CDTF">2020-06-08T12:04:24Z</dcterms:modified>
</cp:coreProperties>
</file>