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9CBE40-A944-4C65-88CF-14B83B6F8491}"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320446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9CBE40-A944-4C65-88CF-14B83B6F8491}"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289349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9CBE40-A944-4C65-88CF-14B83B6F8491}"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207293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9CBE40-A944-4C65-88CF-14B83B6F8491}"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351658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9CBE40-A944-4C65-88CF-14B83B6F8491}"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145021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9CBE40-A944-4C65-88CF-14B83B6F8491}"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13260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9CBE40-A944-4C65-88CF-14B83B6F8491}" type="datetimeFigureOut">
              <a:rPr lang="en-GB" smtClean="0"/>
              <a:t>02/11/2022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244719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9CBE40-A944-4C65-88CF-14B83B6F8491}" type="datetimeFigureOut">
              <a:rPr lang="en-GB" smtClean="0"/>
              <a:t>02/11/2022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162548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CBE40-A944-4C65-88CF-14B83B6F8491}" type="datetimeFigureOut">
              <a:rPr lang="en-GB" smtClean="0"/>
              <a:t>02/11/2022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366218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9CBE40-A944-4C65-88CF-14B83B6F8491}"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347658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9CBE40-A944-4C65-88CF-14B83B6F8491}"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FB8CAA-968F-4F02-90DF-446A57EC30CD}" type="slidenum">
              <a:rPr lang="en-GB" smtClean="0"/>
              <a:t>‹#›</a:t>
            </a:fld>
            <a:endParaRPr lang="en-GB"/>
          </a:p>
        </p:txBody>
      </p:sp>
    </p:spTree>
    <p:extLst>
      <p:ext uri="{BB962C8B-B14F-4D97-AF65-F5344CB8AC3E}">
        <p14:creationId xmlns:p14="http://schemas.microsoft.com/office/powerpoint/2010/main" val="404899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CBE40-A944-4C65-88CF-14B83B6F8491}" type="datetimeFigureOut">
              <a:rPr lang="en-GB" smtClean="0"/>
              <a:t>02/11/2022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B8CAA-968F-4F02-90DF-446A57EC30CD}" type="slidenum">
              <a:rPr lang="en-GB" smtClean="0"/>
              <a:t>‹#›</a:t>
            </a:fld>
            <a:endParaRPr lang="en-GB"/>
          </a:p>
        </p:txBody>
      </p:sp>
    </p:spTree>
    <p:extLst>
      <p:ext uri="{BB962C8B-B14F-4D97-AF65-F5344CB8AC3E}">
        <p14:creationId xmlns:p14="http://schemas.microsoft.com/office/powerpoint/2010/main" val="95963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ZA" dirty="0"/>
              <a:t>Models for selection and use of educational resources </a:t>
            </a:r>
            <a:r>
              <a:rPr lang="en-GB" dirty="0"/>
              <a:t/>
            </a:r>
            <a:br>
              <a:rPr lang="en-GB" dirty="0"/>
            </a:br>
            <a:endParaRPr lang="en-GB" dirty="0"/>
          </a:p>
        </p:txBody>
      </p:sp>
      <p:sp>
        <p:nvSpPr>
          <p:cNvPr id="3" name="Subtitle 2"/>
          <p:cNvSpPr>
            <a:spLocks noGrp="1"/>
          </p:cNvSpPr>
          <p:nvPr>
            <p:ph type="subTitle" idx="1"/>
          </p:nvPr>
        </p:nvSpPr>
        <p:spPr/>
        <p:txBody>
          <a:bodyPr/>
          <a:lstStyle/>
          <a:p>
            <a:r>
              <a:rPr lang="en-GB" dirty="0" smtClean="0"/>
              <a:t>ASSURE</a:t>
            </a:r>
          </a:p>
          <a:p>
            <a:r>
              <a:rPr lang="en-GB" dirty="0" smtClean="0"/>
              <a:t>Model</a:t>
            </a:r>
            <a:endParaRPr lang="en-GB" dirty="0"/>
          </a:p>
        </p:txBody>
      </p:sp>
    </p:spTree>
    <p:extLst>
      <p:ext uri="{BB962C8B-B14F-4D97-AF65-F5344CB8AC3E}">
        <p14:creationId xmlns:p14="http://schemas.microsoft.com/office/powerpoint/2010/main" val="200775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An </a:t>
            </a:r>
            <a:r>
              <a:rPr lang="en-GB" dirty="0"/>
              <a:t>instructional design model that has the goal of producing more effective teaching and learning. “ASSURE” is an acronym that stands for the various steps in the model</a:t>
            </a:r>
          </a:p>
        </p:txBody>
      </p:sp>
    </p:spTree>
    <p:extLst>
      <p:ext uri="{BB962C8B-B14F-4D97-AF65-F5344CB8AC3E}">
        <p14:creationId xmlns:p14="http://schemas.microsoft.com/office/powerpoint/2010/main" val="277090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 </a:t>
            </a:r>
            <a:r>
              <a:rPr lang="en-GB" b="1" dirty="0" smtClean="0"/>
              <a:t>Analyse </a:t>
            </a:r>
            <a:r>
              <a:rPr lang="en-GB" b="1" dirty="0"/>
              <a:t>Learners</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Analyse </a:t>
            </a:r>
            <a:r>
              <a:rPr lang="en-GB" dirty="0"/>
              <a:t>the attributes of </a:t>
            </a:r>
            <a:r>
              <a:rPr lang="en-GB" dirty="0" smtClean="0"/>
              <a:t> learners. Analysis helps to choose specific </a:t>
            </a:r>
            <a:r>
              <a:rPr lang="en-GB" dirty="0"/>
              <a:t>strategies and resources to aid the learning process.</a:t>
            </a:r>
          </a:p>
          <a:p>
            <a:pPr marL="0" indent="0">
              <a:buNone/>
            </a:pPr>
            <a:r>
              <a:rPr lang="en-GB" dirty="0"/>
              <a:t>The analysis of your learners should include:</a:t>
            </a:r>
          </a:p>
          <a:p>
            <a:pPr lvl="3"/>
            <a:r>
              <a:rPr lang="en-GB" sz="2800" dirty="0"/>
              <a:t>The general attributes of your learners, such as age, academic abilities, gender, interests, etc.</a:t>
            </a:r>
          </a:p>
          <a:p>
            <a:pPr lvl="3"/>
            <a:r>
              <a:rPr lang="en-GB" sz="2800" dirty="0"/>
              <a:t>Prior competencies</a:t>
            </a:r>
          </a:p>
          <a:p>
            <a:pPr lvl="3"/>
            <a:r>
              <a:rPr lang="en-GB" sz="2800" dirty="0"/>
              <a:t>Learning styles, such as auditory, visual, and tactile</a:t>
            </a:r>
          </a:p>
          <a:p>
            <a:endParaRPr lang="en-GB" dirty="0"/>
          </a:p>
        </p:txBody>
      </p:sp>
    </p:spTree>
    <p:extLst>
      <p:ext uri="{BB962C8B-B14F-4D97-AF65-F5344CB8AC3E}">
        <p14:creationId xmlns:p14="http://schemas.microsoft.com/office/powerpoint/2010/main" val="220847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 – State Standards and Objectives</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dirty="0"/>
              <a:t>This statement consists of a specification of what the learners will be able </a:t>
            </a:r>
            <a:r>
              <a:rPr lang="en-GB" dirty="0" smtClean="0"/>
              <a:t>to </a:t>
            </a:r>
            <a:r>
              <a:rPr lang="en-GB" dirty="0"/>
              <a:t>do as a result of the </a:t>
            </a:r>
            <a:r>
              <a:rPr lang="en-GB" dirty="0" smtClean="0"/>
              <a:t>instruction</a:t>
            </a:r>
          </a:p>
          <a:p>
            <a:pPr marL="0" indent="0">
              <a:buNone/>
            </a:pPr>
            <a:r>
              <a:rPr lang="en-GB" dirty="0"/>
              <a:t>The mark of a good set of learning objectives is conformity to the ABCDs of well-stated learning objectives. They are as follows:</a:t>
            </a:r>
          </a:p>
          <a:p>
            <a:pPr lvl="1"/>
            <a:r>
              <a:rPr lang="en-GB" dirty="0"/>
              <a:t>Audience – For whom is the objective intended</a:t>
            </a:r>
            <a:r>
              <a:rPr lang="en-GB" dirty="0" smtClean="0"/>
              <a:t>?</a:t>
            </a:r>
            <a:endParaRPr lang="en-GB" dirty="0"/>
          </a:p>
          <a:p>
            <a:pPr lvl="1"/>
            <a:r>
              <a:rPr lang="en-GB" dirty="0" err="1"/>
              <a:t>Behavior</a:t>
            </a:r>
            <a:r>
              <a:rPr lang="en-GB" dirty="0"/>
              <a:t> – What is the </a:t>
            </a:r>
            <a:r>
              <a:rPr lang="en-GB" dirty="0" err="1"/>
              <a:t>behavior</a:t>
            </a:r>
            <a:r>
              <a:rPr lang="en-GB" dirty="0"/>
              <a:t> or performance to be demonstrated?</a:t>
            </a:r>
          </a:p>
          <a:p>
            <a:pPr lvl="1"/>
            <a:r>
              <a:rPr lang="en-GB" dirty="0"/>
              <a:t>Conditions – What are the conditions under which the </a:t>
            </a:r>
            <a:r>
              <a:rPr lang="en-GB" dirty="0" err="1"/>
              <a:t>behavior</a:t>
            </a:r>
            <a:r>
              <a:rPr lang="en-GB" dirty="0"/>
              <a:t> or performance will be observed?</a:t>
            </a:r>
          </a:p>
          <a:p>
            <a:pPr lvl="1"/>
            <a:r>
              <a:rPr lang="en-GB" dirty="0"/>
              <a:t>Degree – To what degree will the knowledge or skill be mastered?</a:t>
            </a:r>
          </a:p>
          <a:p>
            <a:pPr marL="0" indent="0">
              <a:buNone/>
            </a:pPr>
            <a:endParaRPr lang="en-GB" dirty="0"/>
          </a:p>
        </p:txBody>
      </p:sp>
    </p:spTree>
    <p:extLst>
      <p:ext uri="{BB962C8B-B14F-4D97-AF65-F5344CB8AC3E}">
        <p14:creationId xmlns:p14="http://schemas.microsoft.com/office/powerpoint/2010/main" val="27302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 – Select Strategies, Technology, Media, and Materials</a:t>
            </a:r>
            <a:r>
              <a:rPr lang="en-GB" dirty="0"/>
              <a:t/>
            </a:r>
            <a:br>
              <a:rPr lang="en-GB" dirty="0"/>
            </a:br>
            <a:endParaRPr lang="en-GB" dirty="0"/>
          </a:p>
        </p:txBody>
      </p:sp>
      <p:sp>
        <p:nvSpPr>
          <p:cNvPr id="3" name="Content Placeholder 2"/>
          <p:cNvSpPr>
            <a:spLocks noGrp="1"/>
          </p:cNvSpPr>
          <p:nvPr>
            <p:ph idx="1"/>
          </p:nvPr>
        </p:nvSpPr>
        <p:spPr/>
        <p:txBody>
          <a:bodyPr/>
          <a:lstStyle/>
          <a:p>
            <a:r>
              <a:rPr lang="en-GB" dirty="0"/>
              <a:t>Given </a:t>
            </a:r>
            <a:r>
              <a:rPr lang="en-GB" dirty="0" smtClean="0"/>
              <a:t>the learning objectives,  </a:t>
            </a:r>
            <a:r>
              <a:rPr lang="en-GB" dirty="0"/>
              <a:t>it’s necessary to pick instructional strategies, technology, and media that will bring about the results </a:t>
            </a:r>
            <a:r>
              <a:rPr lang="en-GB" dirty="0" smtClean="0"/>
              <a:t>intended</a:t>
            </a:r>
          </a:p>
          <a:p>
            <a:r>
              <a:rPr lang="en-GB" dirty="0" smtClean="0"/>
              <a:t>Decide which </a:t>
            </a:r>
            <a:r>
              <a:rPr lang="en-GB" dirty="0"/>
              <a:t>delivery method will be best for your </a:t>
            </a:r>
            <a:r>
              <a:rPr lang="en-GB" dirty="0" smtClean="0"/>
              <a:t>instruction</a:t>
            </a:r>
          </a:p>
          <a:p>
            <a:r>
              <a:rPr lang="en-GB" dirty="0" smtClean="0"/>
              <a:t>Decide which </a:t>
            </a:r>
            <a:r>
              <a:rPr lang="en-GB" dirty="0"/>
              <a:t>technology, media, and materials best support the method of teaching </a:t>
            </a:r>
            <a:r>
              <a:rPr lang="en-GB" dirty="0" smtClean="0"/>
              <a:t>selected. </a:t>
            </a:r>
            <a:r>
              <a:rPr lang="en-GB" dirty="0"/>
              <a:t>This ranges from simple tools such as chalk and blackboard to more sophisticated ones such as power-point </a:t>
            </a:r>
            <a:endParaRPr lang="en-GB" dirty="0" smtClean="0"/>
          </a:p>
          <a:p>
            <a:endParaRPr lang="en-GB" dirty="0" smtClean="0"/>
          </a:p>
          <a:p>
            <a:endParaRPr lang="en-GB" dirty="0"/>
          </a:p>
        </p:txBody>
      </p:sp>
    </p:spTree>
    <p:extLst>
      <p:ext uri="{BB962C8B-B14F-4D97-AF65-F5344CB8AC3E}">
        <p14:creationId xmlns:p14="http://schemas.microsoft.com/office/powerpoint/2010/main" val="21489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 – Utilize Technology, Media, and Materials</a:t>
            </a:r>
            <a:r>
              <a:rPr lang="en-GB" dirty="0"/>
              <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smtClean="0"/>
              <a:t>Follow the standard utilization process:</a:t>
            </a:r>
          </a:p>
          <a:p>
            <a:pPr marL="514350" indent="-514350">
              <a:buAutoNum type="arabicPeriod"/>
            </a:pPr>
            <a:r>
              <a:rPr lang="en-GB" i="1" dirty="0" smtClean="0"/>
              <a:t>Preview </a:t>
            </a:r>
            <a:r>
              <a:rPr lang="en-GB" i="1" dirty="0"/>
              <a:t>the Technology, Media, and </a:t>
            </a:r>
            <a:r>
              <a:rPr lang="en-GB" i="1" dirty="0" smtClean="0"/>
              <a:t>Materials</a:t>
            </a:r>
          </a:p>
          <a:p>
            <a:pPr marL="514350" indent="-514350">
              <a:buFont typeface="Arial" panose="020B0604020202020204" pitchFamily="34" charset="0"/>
              <a:buAutoNum type="arabicPeriod"/>
            </a:pPr>
            <a:r>
              <a:rPr lang="en-GB" i="1" dirty="0"/>
              <a:t>Prepare the Technology, Media, and </a:t>
            </a:r>
            <a:r>
              <a:rPr lang="en-GB" i="1" dirty="0" smtClean="0"/>
              <a:t>Materials - </a:t>
            </a:r>
            <a:r>
              <a:rPr lang="en-GB" dirty="0" smtClean="0"/>
              <a:t> </a:t>
            </a:r>
            <a:r>
              <a:rPr lang="en-GB" dirty="0"/>
              <a:t>gather together all </a:t>
            </a:r>
            <a:r>
              <a:rPr lang="en-GB" dirty="0" smtClean="0"/>
              <a:t> </a:t>
            </a:r>
            <a:r>
              <a:rPr lang="en-GB" dirty="0"/>
              <a:t>the things that you will need to teach your lesson. They must be working </a:t>
            </a:r>
            <a:r>
              <a:rPr lang="en-GB" dirty="0" smtClean="0"/>
              <a:t>properly</a:t>
            </a:r>
          </a:p>
          <a:p>
            <a:pPr marL="514350" indent="-514350">
              <a:buFont typeface="Arial" panose="020B0604020202020204" pitchFamily="34" charset="0"/>
              <a:buAutoNum type="arabicPeriod"/>
            </a:pPr>
            <a:r>
              <a:rPr lang="en-GB" i="1" dirty="0"/>
              <a:t>Prepare the </a:t>
            </a:r>
            <a:r>
              <a:rPr lang="en-GB" i="1" dirty="0" smtClean="0"/>
              <a:t>Environment – Includes sitting arrangement, safety and control of distractions</a:t>
            </a:r>
          </a:p>
          <a:p>
            <a:pPr marL="514350" indent="-514350">
              <a:buFont typeface="Arial" panose="020B0604020202020204" pitchFamily="34" charset="0"/>
              <a:buAutoNum type="arabicPeriod"/>
            </a:pPr>
            <a:endParaRPr lang="en-GB" dirty="0"/>
          </a:p>
          <a:p>
            <a:pPr marL="514350" indent="-514350">
              <a:buFont typeface="Arial" panose="020B0604020202020204" pitchFamily="34" charset="0"/>
              <a:buAutoNum type="arabicPeriod"/>
            </a:pPr>
            <a:endParaRPr lang="en-GB" dirty="0"/>
          </a:p>
          <a:p>
            <a:pPr marL="514350" indent="-514350">
              <a:buAutoNum type="arabicPeriod"/>
            </a:pPr>
            <a:endParaRPr lang="en-GB" dirty="0"/>
          </a:p>
          <a:p>
            <a:pPr marL="0" indent="0">
              <a:buNone/>
            </a:pPr>
            <a:endParaRPr lang="en-GB" dirty="0"/>
          </a:p>
        </p:txBody>
      </p:sp>
    </p:spTree>
    <p:extLst>
      <p:ext uri="{BB962C8B-B14F-4D97-AF65-F5344CB8AC3E}">
        <p14:creationId xmlns:p14="http://schemas.microsoft.com/office/powerpoint/2010/main" val="302512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514350" indent="-514350">
              <a:buAutoNum type="arabicPeriod" startAt="3"/>
            </a:pPr>
            <a:r>
              <a:rPr lang="en-GB" i="1" dirty="0" smtClean="0"/>
              <a:t>Prepare </a:t>
            </a:r>
            <a:r>
              <a:rPr lang="en-GB" i="1" dirty="0"/>
              <a:t>the </a:t>
            </a:r>
            <a:r>
              <a:rPr lang="en-GB" i="1" dirty="0" smtClean="0"/>
              <a:t>Learners - </a:t>
            </a:r>
            <a:r>
              <a:rPr lang="en-GB" dirty="0" smtClean="0"/>
              <a:t>inform </a:t>
            </a:r>
            <a:r>
              <a:rPr lang="en-GB" dirty="0"/>
              <a:t>the learners as to what the learning objectives are. This will help the learners create a mental map of what they need to absorb. </a:t>
            </a:r>
            <a:r>
              <a:rPr lang="en-GB" dirty="0" smtClean="0"/>
              <a:t>Let the learners know if there will be an assessment and how they will </a:t>
            </a:r>
            <a:r>
              <a:rPr lang="en-GB" dirty="0"/>
              <a:t>be assessed. You need to tell them what their assignments will be, how they will be graded, if there are tests, etc. Also, you should explain to the students what the benefits of learning the material are</a:t>
            </a:r>
            <a:r>
              <a:rPr lang="en-GB" dirty="0" smtClean="0"/>
              <a:t>.</a:t>
            </a:r>
          </a:p>
          <a:p>
            <a:pPr marL="514350" indent="-514350">
              <a:buFont typeface="Arial" panose="020B0604020202020204" pitchFamily="34" charset="0"/>
              <a:buAutoNum type="arabicPeriod" startAt="3"/>
            </a:pPr>
            <a:r>
              <a:rPr lang="en-GB" i="1" dirty="0"/>
              <a:t>Provide the Learning Experience</a:t>
            </a:r>
            <a:endParaRPr lang="en-GB" dirty="0"/>
          </a:p>
          <a:p>
            <a:pPr marL="514350" indent="-514350">
              <a:buAutoNum type="arabicPeriod" startAt="3"/>
            </a:pPr>
            <a:endParaRPr lang="en-GB" dirty="0" smtClean="0"/>
          </a:p>
          <a:p>
            <a:pPr marL="514350" indent="-514350">
              <a:buAutoNum type="arabicPeriod" startAt="3"/>
            </a:pPr>
            <a:endParaRPr lang="en-GB" dirty="0" smtClean="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21554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 – Require Learner Participation</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Plan </a:t>
            </a:r>
            <a:r>
              <a:rPr lang="en-GB" dirty="0"/>
              <a:t>how </a:t>
            </a:r>
            <a:r>
              <a:rPr lang="en-GB" dirty="0" smtClean="0"/>
              <a:t>learners will be actively engaged as individuals and at class level.</a:t>
            </a:r>
            <a:endParaRPr lang="en-GB" dirty="0"/>
          </a:p>
          <a:p>
            <a:endParaRPr lang="en-GB" dirty="0"/>
          </a:p>
        </p:txBody>
      </p:sp>
    </p:spTree>
    <p:extLst>
      <p:ext uri="{BB962C8B-B14F-4D97-AF65-F5344CB8AC3E}">
        <p14:creationId xmlns:p14="http://schemas.microsoft.com/office/powerpoint/2010/main" val="411110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 – Evaluate and Revise</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Determine the impact </a:t>
            </a:r>
            <a:r>
              <a:rPr lang="en-GB" dirty="0"/>
              <a:t>of </a:t>
            </a:r>
            <a:r>
              <a:rPr lang="en-GB" dirty="0" smtClean="0"/>
              <a:t> </a:t>
            </a:r>
            <a:r>
              <a:rPr lang="en-GB" dirty="0"/>
              <a:t>teaching on student </a:t>
            </a:r>
            <a:r>
              <a:rPr lang="en-GB" dirty="0" smtClean="0"/>
              <a:t>learning</a:t>
            </a:r>
          </a:p>
          <a:p>
            <a:pPr marL="0" indent="0">
              <a:buNone/>
            </a:pPr>
            <a:r>
              <a:rPr lang="en-GB" dirty="0"/>
              <a:t>This includes an evaluation of </a:t>
            </a:r>
            <a:r>
              <a:rPr lang="en-GB" dirty="0" smtClean="0"/>
              <a:t>teaching </a:t>
            </a:r>
            <a:r>
              <a:rPr lang="en-GB" dirty="0"/>
              <a:t>strategies and the technology, media, and materials </a:t>
            </a:r>
            <a:r>
              <a:rPr lang="en-GB" dirty="0" smtClean="0"/>
              <a:t>used</a:t>
            </a:r>
            <a:r>
              <a:rPr lang="en-GB" dirty="0"/>
              <a:t>. The following questions are useful to ask during this evaluation</a:t>
            </a:r>
            <a:r>
              <a:rPr lang="en-GB" dirty="0" smtClean="0"/>
              <a:t>:</a:t>
            </a:r>
          </a:p>
          <a:p>
            <a:pPr lvl="0"/>
            <a:r>
              <a:rPr lang="en-GB" dirty="0"/>
              <a:t>Did your lesson meet the learning objectives that you planned? </a:t>
            </a:r>
            <a:endParaRPr lang="en-GB" dirty="0" smtClean="0"/>
          </a:p>
          <a:p>
            <a:pPr lvl="0"/>
            <a:r>
              <a:rPr lang="en-GB" dirty="0" smtClean="0"/>
              <a:t>Can </a:t>
            </a:r>
            <a:r>
              <a:rPr lang="en-GB" dirty="0"/>
              <a:t>this lesson be improved? How? </a:t>
            </a:r>
          </a:p>
          <a:p>
            <a:pPr lvl="0"/>
            <a:r>
              <a:rPr lang="en-GB" dirty="0"/>
              <a:t>Was your choice of media and materials a good one? </a:t>
            </a:r>
          </a:p>
          <a:p>
            <a:pPr lvl="0"/>
            <a:r>
              <a:rPr lang="en-GB" dirty="0"/>
              <a:t>Is it possible that other technologies, media, and materials would have done a better job?</a:t>
            </a:r>
          </a:p>
          <a:p>
            <a:pPr lvl="0"/>
            <a:r>
              <a:rPr lang="en-GB" dirty="0" smtClean="0"/>
              <a:t>Were leaners’ experiences </a:t>
            </a:r>
            <a:r>
              <a:rPr lang="en-GB" dirty="0"/>
              <a:t>positive </a:t>
            </a:r>
            <a:r>
              <a:rPr lang="en-GB" dirty="0" smtClean="0"/>
              <a:t>overall?</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030308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563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Models for selection and use of educational resources  </vt:lpstr>
      <vt:lpstr>PowerPoint Presentation</vt:lpstr>
      <vt:lpstr>A – Analyse Learners </vt:lpstr>
      <vt:lpstr>S – State Standards and Objectives </vt:lpstr>
      <vt:lpstr>S – Select Strategies, Technology, Media, and Materials </vt:lpstr>
      <vt:lpstr>U – Utilize Technology, Media, and Materials </vt:lpstr>
      <vt:lpstr>PowerPoint Presentation</vt:lpstr>
      <vt:lpstr>R – Require Learner Participation </vt:lpstr>
      <vt:lpstr>E – Evaluate and Revise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for selection and use of educational resources</dc:title>
  <dc:creator>Dr. Mwancha</dc:creator>
  <cp:lastModifiedBy>Dr. Mwancha</cp:lastModifiedBy>
  <cp:revision>5</cp:revision>
  <dcterms:created xsi:type="dcterms:W3CDTF">2021-03-14T19:23:51Z</dcterms:created>
  <dcterms:modified xsi:type="dcterms:W3CDTF">2022-11-02T10:43:58Z</dcterms:modified>
</cp:coreProperties>
</file>