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  <p:embeddedFont>
      <p:font typeface="Atkinson Hyperlegible" charset="1" panose="00000000000000000000"/>
      <p:regular r:id="rId22"/>
    </p:embeddedFont>
    <p:embeddedFont>
      <p:font typeface="Atkinson Hyperlegible Bold" charset="1" panose="00000000000000000000"/>
      <p:regular r:id="rId23"/>
    </p:embeddedFont>
    <p:embeddedFont>
      <p:font typeface="Atkinson Hyperlegible Italics" charset="1" panose="00000000000000000000"/>
      <p:regular r:id="rId24"/>
    </p:embeddedFont>
    <p:embeddedFont>
      <p:font typeface="Atkinson Hyperlegible 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0.jpe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5333">
            <a:off x="12349559" y="8014465"/>
            <a:ext cx="2201560" cy="3015836"/>
          </a:xfrm>
          <a:custGeom>
            <a:avLst/>
            <a:gdLst/>
            <a:ahLst/>
            <a:cxnLst/>
            <a:rect r="r" b="b" t="t" l="l"/>
            <a:pathLst>
              <a:path h="3015836" w="2201560">
                <a:moveTo>
                  <a:pt x="0" y="0"/>
                </a:moveTo>
                <a:lnTo>
                  <a:pt x="2201561" y="0"/>
                </a:lnTo>
                <a:lnTo>
                  <a:pt x="2201561" y="3015836"/>
                </a:lnTo>
                <a:lnTo>
                  <a:pt x="0" y="3015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9686">
            <a:off x="-1215487" y="4214770"/>
            <a:ext cx="3002208" cy="2716998"/>
          </a:xfrm>
          <a:custGeom>
            <a:avLst/>
            <a:gdLst/>
            <a:ahLst/>
            <a:cxnLst/>
            <a:rect r="r" b="b" t="t" l="l"/>
            <a:pathLst>
              <a:path h="2716998" w="3002208">
                <a:moveTo>
                  <a:pt x="0" y="0"/>
                </a:moveTo>
                <a:lnTo>
                  <a:pt x="3002209" y="0"/>
                </a:lnTo>
                <a:lnTo>
                  <a:pt x="3002209" y="2716998"/>
                </a:lnTo>
                <a:lnTo>
                  <a:pt x="0" y="2716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413918" y="2748037"/>
            <a:ext cx="5460163" cy="862231"/>
            <a:chOff x="0" y="0"/>
            <a:chExt cx="7280218" cy="11496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9641" cy="1149641"/>
            </a:xfrm>
            <a:custGeom>
              <a:avLst/>
              <a:gdLst/>
              <a:ahLst/>
              <a:cxnLst/>
              <a:rect r="r" b="b" t="t" l="l"/>
              <a:pathLst>
                <a:path h="1149641" w="1149641">
                  <a:moveTo>
                    <a:pt x="0" y="0"/>
                  </a:moveTo>
                  <a:lnTo>
                    <a:pt x="1149641" y="0"/>
                  </a:lnTo>
                  <a:lnTo>
                    <a:pt x="1149641" y="1149641"/>
                  </a:lnTo>
                  <a:lnTo>
                    <a:pt x="0" y="11496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1676749" y="330600"/>
              <a:ext cx="5603469" cy="507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4"/>
                </a:lnSpc>
              </a:pPr>
              <a:r>
                <a:rPr lang="en-US" sz="2594">
                  <a:solidFill>
                    <a:srgbClr val="386456"/>
                  </a:solidFill>
                  <a:latin typeface="Atkinson Hyperlegible Bold"/>
                </a:rPr>
                <a:t>Tecnológico de Monterrey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163221">
            <a:off x="-67175" y="8360071"/>
            <a:ext cx="2837086" cy="2681047"/>
          </a:xfrm>
          <a:custGeom>
            <a:avLst/>
            <a:gdLst/>
            <a:ahLst/>
            <a:cxnLst/>
            <a:rect r="r" b="b" t="t" l="l"/>
            <a:pathLst>
              <a:path h="2681047" w="2837086">
                <a:moveTo>
                  <a:pt x="0" y="0"/>
                </a:moveTo>
                <a:lnTo>
                  <a:pt x="2837086" y="0"/>
                </a:lnTo>
                <a:lnTo>
                  <a:pt x="2837086" y="2681046"/>
                </a:lnTo>
                <a:lnTo>
                  <a:pt x="0" y="26810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149121">
            <a:off x="16276041" y="7224885"/>
            <a:ext cx="3121492" cy="3121492"/>
          </a:xfrm>
          <a:custGeom>
            <a:avLst/>
            <a:gdLst/>
            <a:ahLst/>
            <a:cxnLst/>
            <a:rect r="r" b="b" t="t" l="l"/>
            <a:pathLst>
              <a:path h="3121492" w="3121492">
                <a:moveTo>
                  <a:pt x="0" y="0"/>
                </a:moveTo>
                <a:lnTo>
                  <a:pt x="3121492" y="0"/>
                </a:lnTo>
                <a:lnTo>
                  <a:pt x="3121492" y="3121493"/>
                </a:lnTo>
                <a:lnTo>
                  <a:pt x="0" y="31214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06273" y="8022384"/>
            <a:ext cx="2917498" cy="2999998"/>
          </a:xfrm>
          <a:custGeom>
            <a:avLst/>
            <a:gdLst/>
            <a:ahLst/>
            <a:cxnLst/>
            <a:rect r="r" b="b" t="t" l="l"/>
            <a:pathLst>
              <a:path h="2999998" w="2917498">
                <a:moveTo>
                  <a:pt x="0" y="0"/>
                </a:moveTo>
                <a:lnTo>
                  <a:pt x="2917498" y="0"/>
                </a:lnTo>
                <a:lnTo>
                  <a:pt x="2917498" y="2999998"/>
                </a:lnTo>
                <a:lnTo>
                  <a:pt x="0" y="29999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425566">
            <a:off x="16837549" y="3908804"/>
            <a:ext cx="2900901" cy="2469392"/>
          </a:xfrm>
          <a:custGeom>
            <a:avLst/>
            <a:gdLst/>
            <a:ahLst/>
            <a:cxnLst/>
            <a:rect r="r" b="b" t="t" l="l"/>
            <a:pathLst>
              <a:path h="2469392" w="2900901">
                <a:moveTo>
                  <a:pt x="0" y="0"/>
                </a:moveTo>
                <a:lnTo>
                  <a:pt x="2900902" y="0"/>
                </a:lnTo>
                <a:lnTo>
                  <a:pt x="2900902" y="2469392"/>
                </a:lnTo>
                <a:lnTo>
                  <a:pt x="0" y="24693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383945">
            <a:off x="-270793" y="29710"/>
            <a:ext cx="2598987" cy="2750251"/>
          </a:xfrm>
          <a:custGeom>
            <a:avLst/>
            <a:gdLst/>
            <a:ahLst/>
            <a:cxnLst/>
            <a:rect r="r" b="b" t="t" l="l"/>
            <a:pathLst>
              <a:path h="2750251" w="2598987">
                <a:moveTo>
                  <a:pt x="0" y="0"/>
                </a:moveTo>
                <a:lnTo>
                  <a:pt x="2598986" y="0"/>
                </a:lnTo>
                <a:lnTo>
                  <a:pt x="2598986" y="2750251"/>
                </a:lnTo>
                <a:lnTo>
                  <a:pt x="0" y="27502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31698">
            <a:off x="8623194" y="8381419"/>
            <a:ext cx="1503466" cy="2485067"/>
          </a:xfrm>
          <a:custGeom>
            <a:avLst/>
            <a:gdLst/>
            <a:ahLst/>
            <a:cxnLst/>
            <a:rect r="r" b="b" t="t" l="l"/>
            <a:pathLst>
              <a:path h="2485067" w="1503466">
                <a:moveTo>
                  <a:pt x="0" y="0"/>
                </a:moveTo>
                <a:lnTo>
                  <a:pt x="1503466" y="0"/>
                </a:lnTo>
                <a:lnTo>
                  <a:pt x="1503466" y="2485068"/>
                </a:lnTo>
                <a:lnTo>
                  <a:pt x="0" y="248506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953550">
            <a:off x="15915961" y="-446344"/>
            <a:ext cx="2537314" cy="2518284"/>
          </a:xfrm>
          <a:custGeom>
            <a:avLst/>
            <a:gdLst/>
            <a:ahLst/>
            <a:cxnLst/>
            <a:rect r="r" b="b" t="t" l="l"/>
            <a:pathLst>
              <a:path h="2518284" w="2537314">
                <a:moveTo>
                  <a:pt x="0" y="0"/>
                </a:moveTo>
                <a:lnTo>
                  <a:pt x="2537314" y="0"/>
                </a:lnTo>
                <a:lnTo>
                  <a:pt x="2537314" y="2518284"/>
                </a:lnTo>
                <a:lnTo>
                  <a:pt x="0" y="251828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806273" y="-874484"/>
            <a:ext cx="2772291" cy="2463873"/>
          </a:xfrm>
          <a:custGeom>
            <a:avLst/>
            <a:gdLst/>
            <a:ahLst/>
            <a:cxnLst/>
            <a:rect r="r" b="b" t="t" l="l"/>
            <a:pathLst>
              <a:path h="2463873" w="2772291">
                <a:moveTo>
                  <a:pt x="0" y="0"/>
                </a:moveTo>
                <a:lnTo>
                  <a:pt x="2772291" y="0"/>
                </a:lnTo>
                <a:lnTo>
                  <a:pt x="2772291" y="2463874"/>
                </a:lnTo>
                <a:lnTo>
                  <a:pt x="0" y="246387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067395">
            <a:off x="8534930" y="-399179"/>
            <a:ext cx="1312860" cy="2147829"/>
          </a:xfrm>
          <a:custGeom>
            <a:avLst/>
            <a:gdLst/>
            <a:ahLst/>
            <a:cxnLst/>
            <a:rect r="r" b="b" t="t" l="l"/>
            <a:pathLst>
              <a:path h="2147829" w="1312860">
                <a:moveTo>
                  <a:pt x="0" y="0"/>
                </a:moveTo>
                <a:lnTo>
                  <a:pt x="1312860" y="0"/>
                </a:lnTo>
                <a:lnTo>
                  <a:pt x="1312860" y="2147829"/>
                </a:lnTo>
                <a:lnTo>
                  <a:pt x="0" y="214782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658403">
            <a:off x="11955510" y="-401584"/>
            <a:ext cx="2887017" cy="2562227"/>
          </a:xfrm>
          <a:custGeom>
            <a:avLst/>
            <a:gdLst/>
            <a:ahLst/>
            <a:cxnLst/>
            <a:rect r="r" b="b" t="t" l="l"/>
            <a:pathLst>
              <a:path h="2562227" w="2887017">
                <a:moveTo>
                  <a:pt x="0" y="0"/>
                </a:moveTo>
                <a:lnTo>
                  <a:pt x="2887017" y="0"/>
                </a:lnTo>
                <a:lnTo>
                  <a:pt x="2887017" y="2562228"/>
                </a:lnTo>
                <a:lnTo>
                  <a:pt x="0" y="256222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158299" y="4110044"/>
            <a:ext cx="13971403" cy="2895425"/>
            <a:chOff x="0" y="0"/>
            <a:chExt cx="18628537" cy="386056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38125"/>
              <a:ext cx="18628537" cy="267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800"/>
                </a:lnSpc>
                <a:spcBef>
                  <a:spcPct val="0"/>
                </a:spcBef>
              </a:pPr>
              <a:r>
                <a:rPr lang="en-US" sz="12000">
                  <a:solidFill>
                    <a:srgbClr val="000000"/>
                  </a:solidFill>
                  <a:latin typeface="Atkinson Hyperlegible Bold"/>
                </a:rPr>
                <a:t>EVIDENCIA 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818420"/>
              <a:ext cx="18628537" cy="1042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>
                  <a:solidFill>
                    <a:srgbClr val="000000"/>
                  </a:solidFill>
                  <a:latin typeface="Anonymous Pro"/>
                </a:rPr>
                <a:t>Juan Enrique Ayala Zapata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91797">
            <a:off x="17304727" y="3861944"/>
            <a:ext cx="8377226" cy="8543240"/>
            <a:chOff x="0" y="0"/>
            <a:chExt cx="2206348" cy="22500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6348" cy="2250072"/>
            </a:xfrm>
            <a:custGeom>
              <a:avLst/>
              <a:gdLst/>
              <a:ahLst/>
              <a:cxnLst/>
              <a:rect r="r" b="b" t="t" l="l"/>
              <a:pathLst>
                <a:path h="2250072" w="2206348">
                  <a:moveTo>
                    <a:pt x="47132" y="0"/>
                  </a:moveTo>
                  <a:lnTo>
                    <a:pt x="2159215" y="0"/>
                  </a:lnTo>
                  <a:cubicBezTo>
                    <a:pt x="2185246" y="0"/>
                    <a:pt x="2206348" y="21102"/>
                    <a:pt x="2206348" y="47132"/>
                  </a:cubicBezTo>
                  <a:lnTo>
                    <a:pt x="2206348" y="2202939"/>
                  </a:lnTo>
                  <a:cubicBezTo>
                    <a:pt x="2206348" y="2228970"/>
                    <a:pt x="2185246" y="2250072"/>
                    <a:pt x="2159215" y="2250072"/>
                  </a:cubicBezTo>
                  <a:lnTo>
                    <a:pt x="47132" y="2250072"/>
                  </a:lnTo>
                  <a:cubicBezTo>
                    <a:pt x="21102" y="2250072"/>
                    <a:pt x="0" y="2228970"/>
                    <a:pt x="0" y="2202939"/>
                  </a:cubicBezTo>
                  <a:lnTo>
                    <a:pt x="0" y="47132"/>
                  </a:lnTo>
                  <a:cubicBezTo>
                    <a:pt x="0" y="21102"/>
                    <a:pt x="21102" y="0"/>
                    <a:pt x="47132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206348" cy="229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91797">
            <a:off x="-7392792" y="-2910798"/>
            <a:ext cx="8377226" cy="8543240"/>
            <a:chOff x="0" y="0"/>
            <a:chExt cx="2206348" cy="22500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06348" cy="2250072"/>
            </a:xfrm>
            <a:custGeom>
              <a:avLst/>
              <a:gdLst/>
              <a:ahLst/>
              <a:cxnLst/>
              <a:rect r="r" b="b" t="t" l="l"/>
              <a:pathLst>
                <a:path h="2250072" w="2206348">
                  <a:moveTo>
                    <a:pt x="47132" y="0"/>
                  </a:moveTo>
                  <a:lnTo>
                    <a:pt x="2159215" y="0"/>
                  </a:lnTo>
                  <a:cubicBezTo>
                    <a:pt x="2185246" y="0"/>
                    <a:pt x="2206348" y="21102"/>
                    <a:pt x="2206348" y="47132"/>
                  </a:cubicBezTo>
                  <a:lnTo>
                    <a:pt x="2206348" y="2202939"/>
                  </a:lnTo>
                  <a:cubicBezTo>
                    <a:pt x="2206348" y="2228970"/>
                    <a:pt x="2185246" y="2250072"/>
                    <a:pt x="2159215" y="2250072"/>
                  </a:cubicBezTo>
                  <a:lnTo>
                    <a:pt x="47132" y="2250072"/>
                  </a:lnTo>
                  <a:cubicBezTo>
                    <a:pt x="21102" y="2250072"/>
                    <a:pt x="0" y="2228970"/>
                    <a:pt x="0" y="2202939"/>
                  </a:cubicBezTo>
                  <a:lnTo>
                    <a:pt x="0" y="47132"/>
                  </a:lnTo>
                  <a:cubicBezTo>
                    <a:pt x="0" y="21102"/>
                    <a:pt x="21102" y="0"/>
                    <a:pt x="47132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206348" cy="229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002145" y="4302714"/>
            <a:ext cx="12283710" cy="4489680"/>
            <a:chOff x="0" y="0"/>
            <a:chExt cx="16378279" cy="598624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012537"/>
              <a:ext cx="16378279" cy="39737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32"/>
                </a:lnSpc>
              </a:pPr>
              <a:r>
                <a:rPr lang="en-US" sz="2400" spc="9">
                  <a:solidFill>
                    <a:srgbClr val="000000"/>
                  </a:solidFill>
                  <a:latin typeface="Anonymous Pro"/>
                </a:rPr>
                <a:t>La enfermedad conocida como Covid-19, es una infección respiratoria aguda causada por el virus SARS-CoV-2.</a:t>
              </a:r>
            </a:p>
            <a:p>
              <a:pPr algn="ctr">
                <a:lnSpc>
                  <a:spcPts val="3432"/>
                </a:lnSpc>
              </a:pPr>
              <a:r>
                <a:rPr lang="en-US" sz="2400" spc="9">
                  <a:solidFill>
                    <a:srgbClr val="000000"/>
                  </a:solidFill>
                  <a:latin typeface="Anonymous Pro"/>
                </a:rPr>
                <a:t>Los primeros casos de Covid conocidos como “Novel Coronavirus (nCoV)” fueron detectados en 2019 en la provincia de Wuhan, China.</a:t>
              </a:r>
            </a:p>
            <a:p>
              <a:pPr algn="ctr">
                <a:lnSpc>
                  <a:spcPts val="3432"/>
                </a:lnSpc>
              </a:pPr>
              <a:r>
                <a:rPr lang="en-US" sz="2400" spc="9">
                  <a:solidFill>
                    <a:srgbClr val="000000"/>
                  </a:solidFill>
                  <a:latin typeface="Anonymous Pro"/>
                </a:rPr>
                <a:t>En Enero de 2020, esto llevó a la OMS a declarar una “Emergencia de Salud Pública de Importancia Internacional” y en marzo de 2020 fue declarada como Pandemia.   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71450"/>
              <a:ext cx="16378279" cy="1448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76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Atkinson Hyperlegible Bold"/>
                </a:rPr>
                <a:t>Antecedentes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971128" y="1048472"/>
            <a:ext cx="2345743" cy="2546261"/>
          </a:xfrm>
          <a:custGeom>
            <a:avLst/>
            <a:gdLst/>
            <a:ahLst/>
            <a:cxnLst/>
            <a:rect r="r" b="b" t="t" l="l"/>
            <a:pathLst>
              <a:path h="2546261" w="2345743">
                <a:moveTo>
                  <a:pt x="0" y="0"/>
                </a:moveTo>
                <a:lnTo>
                  <a:pt x="2345744" y="0"/>
                </a:lnTo>
                <a:lnTo>
                  <a:pt x="2345744" y="2546261"/>
                </a:lnTo>
                <a:lnTo>
                  <a:pt x="0" y="2546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47053" y="3320751"/>
            <a:ext cx="3035775" cy="5526603"/>
          </a:xfrm>
          <a:custGeom>
            <a:avLst/>
            <a:gdLst/>
            <a:ahLst/>
            <a:cxnLst/>
            <a:rect r="r" b="b" t="t" l="l"/>
            <a:pathLst>
              <a:path h="5526603" w="3035775">
                <a:moveTo>
                  <a:pt x="0" y="0"/>
                </a:moveTo>
                <a:lnTo>
                  <a:pt x="3035775" y="0"/>
                </a:lnTo>
                <a:lnTo>
                  <a:pt x="3035775" y="5526604"/>
                </a:lnTo>
                <a:lnTo>
                  <a:pt x="0" y="5526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366" t="0" r="-713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732361"/>
            <a:ext cx="3035775" cy="5114842"/>
          </a:xfrm>
          <a:custGeom>
            <a:avLst/>
            <a:gdLst/>
            <a:ahLst/>
            <a:cxnLst/>
            <a:rect r="r" b="b" t="t" l="l"/>
            <a:pathLst>
              <a:path h="5114842" w="3035775">
                <a:moveTo>
                  <a:pt x="0" y="0"/>
                </a:moveTo>
                <a:lnTo>
                  <a:pt x="3035775" y="0"/>
                </a:lnTo>
                <a:lnTo>
                  <a:pt x="3035775" y="5114842"/>
                </a:lnTo>
                <a:lnTo>
                  <a:pt x="0" y="5114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896" t="0" r="-111105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05428" y="4615466"/>
            <a:ext cx="9053872" cy="3365799"/>
            <a:chOff x="0" y="0"/>
            <a:chExt cx="12071829" cy="448773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12071829" cy="644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56"/>
                </a:lnSpc>
              </a:pPr>
              <a:r>
                <a:rPr lang="en-US" sz="3600" spc="64">
                  <a:solidFill>
                    <a:srgbClr val="000000"/>
                  </a:solidFill>
                  <a:latin typeface="Atkinson Hyperlegible"/>
                </a:rPr>
                <a:t>ISLAM ET AL. (2021)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85529"/>
              <a:ext cx="12071829" cy="340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2"/>
                </a:lnSpc>
              </a:pPr>
              <a:r>
                <a:rPr lang="en-US" sz="2400" spc="9">
                  <a:solidFill>
                    <a:srgbClr val="000000"/>
                  </a:solidFill>
                  <a:latin typeface="Anonymous Pro"/>
                </a:rPr>
                <a:t>Los Coronavirus se convirtieron en una amenaza a la salud pública durante la emergencia de SARS en 2002-2003. Un virus tipo CoV fue detectado en China con una identidad genética 98% igual que la de SARS. Una serie de investigaciones han revelado que RaTG13 (China) y BANAL (Laos) CoVs son los más cercanos al SARS-CoV-2.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205428" y="1200150"/>
            <a:ext cx="9053872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tkinson Hyperlegible Bold"/>
              </a:rPr>
              <a:t>Virus similares al SARS-CoV-2</a:t>
            </a:r>
          </a:p>
        </p:txBody>
      </p:sp>
      <p:grpSp>
        <p:nvGrpSpPr>
          <p:cNvPr name="Group 8" id="8"/>
          <p:cNvGrpSpPr/>
          <p:nvPr/>
        </p:nvGrpSpPr>
        <p:grpSpPr>
          <a:xfrm rot="2810608">
            <a:off x="-1586795" y="153321"/>
            <a:ext cx="3018875" cy="2965513"/>
            <a:chOff x="0" y="0"/>
            <a:chExt cx="1803906" cy="17720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3906" cy="1772020"/>
            </a:xfrm>
            <a:custGeom>
              <a:avLst/>
              <a:gdLst/>
              <a:ahLst/>
              <a:cxnLst/>
              <a:rect r="r" b="b" t="t" l="l"/>
              <a:pathLst>
                <a:path h="1772020" w="1803906">
                  <a:moveTo>
                    <a:pt x="130790" y="0"/>
                  </a:moveTo>
                  <a:lnTo>
                    <a:pt x="1673116" y="0"/>
                  </a:lnTo>
                  <a:cubicBezTo>
                    <a:pt x="1707804" y="0"/>
                    <a:pt x="1741070" y="13780"/>
                    <a:pt x="1765598" y="38307"/>
                  </a:cubicBezTo>
                  <a:cubicBezTo>
                    <a:pt x="1790126" y="62835"/>
                    <a:pt x="1803906" y="96102"/>
                    <a:pt x="1803906" y="130790"/>
                  </a:cubicBezTo>
                  <a:lnTo>
                    <a:pt x="1803906" y="1641230"/>
                  </a:lnTo>
                  <a:cubicBezTo>
                    <a:pt x="1803906" y="1713463"/>
                    <a:pt x="1745349" y="1772020"/>
                    <a:pt x="1673116" y="1772020"/>
                  </a:cubicBezTo>
                  <a:lnTo>
                    <a:pt x="130790" y="1772020"/>
                  </a:lnTo>
                  <a:cubicBezTo>
                    <a:pt x="96102" y="1772020"/>
                    <a:pt x="62835" y="1758240"/>
                    <a:pt x="38307" y="1733712"/>
                  </a:cubicBezTo>
                  <a:cubicBezTo>
                    <a:pt x="13780" y="1709184"/>
                    <a:pt x="0" y="1675917"/>
                    <a:pt x="0" y="1641230"/>
                  </a:cubicBezTo>
                  <a:lnTo>
                    <a:pt x="0" y="130790"/>
                  </a:lnTo>
                  <a:cubicBezTo>
                    <a:pt x="0" y="96102"/>
                    <a:pt x="13780" y="62835"/>
                    <a:pt x="38307" y="38307"/>
                  </a:cubicBezTo>
                  <a:cubicBezTo>
                    <a:pt x="62835" y="13780"/>
                    <a:pt x="96102" y="0"/>
                    <a:pt x="130790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803906" cy="1819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028700"/>
            <a:ext cx="2953046" cy="1967467"/>
          </a:xfrm>
          <a:custGeom>
            <a:avLst/>
            <a:gdLst/>
            <a:ahLst/>
            <a:cxnLst/>
            <a:rect r="r" b="b" t="t" l="l"/>
            <a:pathLst>
              <a:path h="1967467" w="2953046">
                <a:moveTo>
                  <a:pt x="0" y="0"/>
                </a:moveTo>
                <a:lnTo>
                  <a:pt x="2953046" y="0"/>
                </a:lnTo>
                <a:lnTo>
                  <a:pt x="2953046" y="1967467"/>
                </a:lnTo>
                <a:lnTo>
                  <a:pt x="0" y="1967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40323" y="1871281"/>
            <a:ext cx="1518974" cy="15189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40323" y="3620583"/>
            <a:ext cx="1518974" cy="15189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40323" y="5411883"/>
            <a:ext cx="1518974" cy="15189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40323" y="7250809"/>
            <a:ext cx="1518974" cy="151897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504282">
            <a:off x="-3002435" y="1718751"/>
            <a:ext cx="3824757" cy="3674358"/>
            <a:chOff x="0" y="0"/>
            <a:chExt cx="2285454" cy="21955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85454" cy="2195584"/>
            </a:xfrm>
            <a:custGeom>
              <a:avLst/>
              <a:gdLst/>
              <a:ahLst/>
              <a:cxnLst/>
              <a:rect r="r" b="b" t="t" l="l"/>
              <a:pathLst>
                <a:path h="2195584" w="2285454">
                  <a:moveTo>
                    <a:pt x="103232" y="0"/>
                  </a:moveTo>
                  <a:lnTo>
                    <a:pt x="2182222" y="0"/>
                  </a:lnTo>
                  <a:cubicBezTo>
                    <a:pt x="2209601" y="0"/>
                    <a:pt x="2235858" y="10876"/>
                    <a:pt x="2255218" y="30236"/>
                  </a:cubicBezTo>
                  <a:cubicBezTo>
                    <a:pt x="2274578" y="49596"/>
                    <a:pt x="2285454" y="75853"/>
                    <a:pt x="2285454" y="103232"/>
                  </a:cubicBezTo>
                  <a:lnTo>
                    <a:pt x="2285454" y="2092352"/>
                  </a:lnTo>
                  <a:cubicBezTo>
                    <a:pt x="2285454" y="2119731"/>
                    <a:pt x="2274578" y="2145988"/>
                    <a:pt x="2255218" y="2165348"/>
                  </a:cubicBezTo>
                  <a:cubicBezTo>
                    <a:pt x="2235858" y="2184708"/>
                    <a:pt x="2209601" y="2195584"/>
                    <a:pt x="2182222" y="2195584"/>
                  </a:cubicBezTo>
                  <a:lnTo>
                    <a:pt x="103232" y="2195584"/>
                  </a:lnTo>
                  <a:cubicBezTo>
                    <a:pt x="75853" y="2195584"/>
                    <a:pt x="49596" y="2184708"/>
                    <a:pt x="30236" y="2165348"/>
                  </a:cubicBezTo>
                  <a:cubicBezTo>
                    <a:pt x="10876" y="2145988"/>
                    <a:pt x="0" y="2119731"/>
                    <a:pt x="0" y="2092352"/>
                  </a:cubicBezTo>
                  <a:lnTo>
                    <a:pt x="0" y="103232"/>
                  </a:lnTo>
                  <a:cubicBezTo>
                    <a:pt x="0" y="75853"/>
                    <a:pt x="10876" y="49596"/>
                    <a:pt x="30236" y="30236"/>
                  </a:cubicBezTo>
                  <a:cubicBezTo>
                    <a:pt x="49596" y="10876"/>
                    <a:pt x="75853" y="0"/>
                    <a:pt x="103232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285454" cy="2243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1437528">
            <a:off x="17037382" y="3338424"/>
            <a:ext cx="3824757" cy="7184867"/>
            <a:chOff x="0" y="0"/>
            <a:chExt cx="2285454" cy="42932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85454" cy="4293262"/>
            </a:xfrm>
            <a:custGeom>
              <a:avLst/>
              <a:gdLst/>
              <a:ahLst/>
              <a:cxnLst/>
              <a:rect r="r" b="b" t="t" l="l"/>
              <a:pathLst>
                <a:path h="4293262" w="2285454">
                  <a:moveTo>
                    <a:pt x="103232" y="0"/>
                  </a:moveTo>
                  <a:lnTo>
                    <a:pt x="2182222" y="0"/>
                  </a:lnTo>
                  <a:cubicBezTo>
                    <a:pt x="2209601" y="0"/>
                    <a:pt x="2235858" y="10876"/>
                    <a:pt x="2255218" y="30236"/>
                  </a:cubicBezTo>
                  <a:cubicBezTo>
                    <a:pt x="2274578" y="49596"/>
                    <a:pt x="2285454" y="75853"/>
                    <a:pt x="2285454" y="103232"/>
                  </a:cubicBezTo>
                  <a:lnTo>
                    <a:pt x="2285454" y="4190030"/>
                  </a:lnTo>
                  <a:cubicBezTo>
                    <a:pt x="2285454" y="4217409"/>
                    <a:pt x="2274578" y="4243667"/>
                    <a:pt x="2255218" y="4263026"/>
                  </a:cubicBezTo>
                  <a:cubicBezTo>
                    <a:pt x="2235858" y="4282386"/>
                    <a:pt x="2209601" y="4293262"/>
                    <a:pt x="2182222" y="4293262"/>
                  </a:cubicBezTo>
                  <a:lnTo>
                    <a:pt x="103232" y="4293262"/>
                  </a:lnTo>
                  <a:cubicBezTo>
                    <a:pt x="75853" y="4293262"/>
                    <a:pt x="49596" y="4282386"/>
                    <a:pt x="30236" y="4263026"/>
                  </a:cubicBezTo>
                  <a:cubicBezTo>
                    <a:pt x="10876" y="4243667"/>
                    <a:pt x="0" y="4217409"/>
                    <a:pt x="0" y="4190030"/>
                  </a:cubicBezTo>
                  <a:lnTo>
                    <a:pt x="0" y="103232"/>
                  </a:lnTo>
                  <a:cubicBezTo>
                    <a:pt x="0" y="75853"/>
                    <a:pt x="10876" y="49596"/>
                    <a:pt x="30236" y="30236"/>
                  </a:cubicBezTo>
                  <a:cubicBezTo>
                    <a:pt x="49596" y="10876"/>
                    <a:pt x="75853" y="0"/>
                    <a:pt x="103232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285454" cy="4340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8567053">
            <a:off x="8668352" y="2264599"/>
            <a:ext cx="862916" cy="858602"/>
          </a:xfrm>
          <a:custGeom>
            <a:avLst/>
            <a:gdLst/>
            <a:ahLst/>
            <a:cxnLst/>
            <a:rect r="r" b="b" t="t" l="l"/>
            <a:pathLst>
              <a:path h="858602" w="862916">
                <a:moveTo>
                  <a:pt x="0" y="0"/>
                </a:moveTo>
                <a:lnTo>
                  <a:pt x="862916" y="0"/>
                </a:lnTo>
                <a:lnTo>
                  <a:pt x="862916" y="858602"/>
                </a:lnTo>
                <a:lnTo>
                  <a:pt x="0" y="858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629652" y="4030820"/>
            <a:ext cx="940316" cy="740499"/>
          </a:xfrm>
          <a:custGeom>
            <a:avLst/>
            <a:gdLst/>
            <a:ahLst/>
            <a:cxnLst/>
            <a:rect r="r" b="b" t="t" l="l"/>
            <a:pathLst>
              <a:path h="740499" w="940316">
                <a:moveTo>
                  <a:pt x="0" y="0"/>
                </a:moveTo>
                <a:lnTo>
                  <a:pt x="940316" y="0"/>
                </a:lnTo>
                <a:lnTo>
                  <a:pt x="940316" y="740499"/>
                </a:lnTo>
                <a:lnTo>
                  <a:pt x="0" y="740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810244" y="7528689"/>
            <a:ext cx="579132" cy="963213"/>
          </a:xfrm>
          <a:custGeom>
            <a:avLst/>
            <a:gdLst/>
            <a:ahLst/>
            <a:cxnLst/>
            <a:rect r="r" b="b" t="t" l="l"/>
            <a:pathLst>
              <a:path h="963213" w="579132">
                <a:moveTo>
                  <a:pt x="0" y="0"/>
                </a:moveTo>
                <a:lnTo>
                  <a:pt x="579132" y="0"/>
                </a:lnTo>
                <a:lnTo>
                  <a:pt x="579132" y="963214"/>
                </a:lnTo>
                <a:lnTo>
                  <a:pt x="0" y="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583751" y="5650577"/>
            <a:ext cx="1032119" cy="1041588"/>
          </a:xfrm>
          <a:custGeom>
            <a:avLst/>
            <a:gdLst/>
            <a:ahLst/>
            <a:cxnLst/>
            <a:rect r="r" b="b" t="t" l="l"/>
            <a:pathLst>
              <a:path h="1041588" w="1032119">
                <a:moveTo>
                  <a:pt x="0" y="0"/>
                </a:moveTo>
                <a:lnTo>
                  <a:pt x="1032119" y="0"/>
                </a:lnTo>
                <a:lnTo>
                  <a:pt x="1032119" y="1041588"/>
                </a:lnTo>
                <a:lnTo>
                  <a:pt x="0" y="10415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4" id="24"/>
          <p:cNvSpPr/>
          <p:nvPr/>
        </p:nvSpPr>
        <p:spPr>
          <a:xfrm>
            <a:off x="7756632" y="4395270"/>
            <a:ext cx="873020" cy="3769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9640708" y="2695068"/>
            <a:ext cx="813420" cy="1758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9859297" y="6171371"/>
            <a:ext cx="563620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7954982" y="7998897"/>
            <a:ext cx="385378" cy="383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7517033" y="4182089"/>
            <a:ext cx="437960" cy="43796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235210" y="2474920"/>
            <a:ext cx="437960" cy="437960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235210" y="5952391"/>
            <a:ext cx="437960" cy="437960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517033" y="7777737"/>
            <a:ext cx="437960" cy="437960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226760" y="3167498"/>
            <a:ext cx="4794972" cy="2456813"/>
            <a:chOff x="0" y="0"/>
            <a:chExt cx="6393297" cy="3275751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0" y="57150"/>
              <a:ext cx="6393297" cy="467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95"/>
                </a:lnSpc>
              </a:pPr>
              <a:r>
                <a:rPr lang="en-US" sz="2599" spc="46">
                  <a:solidFill>
                    <a:srgbClr val="000000"/>
                  </a:solidFill>
                  <a:latin typeface="Atkinson Hyperlegible Bold"/>
                </a:rPr>
                <a:t>BANAL-COVS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700783"/>
              <a:ext cx="6393297" cy="2574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145"/>
                </a:lnSpc>
              </a:pPr>
              <a:r>
                <a:rPr lang="en-US" sz="2199" spc="8">
                  <a:solidFill>
                    <a:srgbClr val="000000"/>
                  </a:solidFill>
                  <a:latin typeface="Anonymous Pro"/>
                </a:rPr>
                <a:t>Virus CoV transmitidos por murciélagos que, gracias al uso de la ensima ACE2 pueden infectar receptores de células humanas. (98% de similitudes)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163808" y="1465559"/>
            <a:ext cx="4897431" cy="2066288"/>
            <a:chOff x="0" y="0"/>
            <a:chExt cx="6529909" cy="2755051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0" y="57150"/>
              <a:ext cx="6529909" cy="467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495"/>
                </a:lnSpc>
                <a:spcBef>
                  <a:spcPct val="0"/>
                </a:spcBef>
              </a:pPr>
              <a:r>
                <a:rPr lang="en-US" sz="2599" spc="46">
                  <a:solidFill>
                    <a:srgbClr val="000000"/>
                  </a:solidFill>
                  <a:latin typeface="Atkinson Hyperlegible Bold"/>
                </a:rPr>
                <a:t>RATG13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0" y="700783"/>
              <a:ext cx="6529909" cy="20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45"/>
                </a:lnSpc>
                <a:spcBef>
                  <a:spcPct val="0"/>
                </a:spcBef>
              </a:pPr>
              <a:r>
                <a:rPr lang="en-US" sz="2199" spc="8">
                  <a:solidFill>
                    <a:srgbClr val="000000"/>
                  </a:solidFill>
                  <a:latin typeface="Anonymous Pro"/>
                </a:rPr>
                <a:t>Tipo de coronavirus que infecta al murciélago Rhinolophus affinis, en China.(98% de similitudes) 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2226760" y="6801619"/>
            <a:ext cx="4794972" cy="2066288"/>
            <a:chOff x="0" y="0"/>
            <a:chExt cx="6393297" cy="2755051"/>
          </a:xfrm>
        </p:grpSpPr>
        <p:sp>
          <p:nvSpPr>
            <p:cNvPr name="TextBox 47" id="47"/>
            <p:cNvSpPr txBox="true"/>
            <p:nvPr/>
          </p:nvSpPr>
          <p:spPr>
            <a:xfrm rot="0">
              <a:off x="0" y="57150"/>
              <a:ext cx="6393297" cy="467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495"/>
                </a:lnSpc>
                <a:spcBef>
                  <a:spcPct val="0"/>
                </a:spcBef>
              </a:pPr>
              <a:r>
                <a:rPr lang="en-US" sz="2599" spc="46">
                  <a:solidFill>
                    <a:srgbClr val="000000"/>
                  </a:solidFill>
                  <a:latin typeface="Atkinson Hyperlegible Bold"/>
                </a:rPr>
                <a:t>BETACORONAVIRUS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700783"/>
              <a:ext cx="6393297" cy="20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145"/>
                </a:lnSpc>
                <a:spcBef>
                  <a:spcPct val="0"/>
                </a:spcBef>
              </a:pPr>
              <a:r>
                <a:rPr lang="en-US" sz="2199" spc="8">
                  <a:solidFill>
                    <a:srgbClr val="000000"/>
                  </a:solidFill>
                  <a:latin typeface="Anonymous Pro"/>
                </a:rPr>
                <a:t>Forman parte de la familia Coronaviridae, siendo este  base para los 3 CoV del siglo XXI.  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1163808" y="4943030"/>
            <a:ext cx="4897431" cy="3628388"/>
            <a:chOff x="0" y="0"/>
            <a:chExt cx="6529909" cy="4837851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57150"/>
              <a:ext cx="6529909" cy="467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495"/>
                </a:lnSpc>
                <a:spcBef>
                  <a:spcPct val="0"/>
                </a:spcBef>
              </a:pPr>
              <a:r>
                <a:rPr lang="en-US" sz="2599" spc="46">
                  <a:solidFill>
                    <a:srgbClr val="000000"/>
                  </a:solidFill>
                  <a:latin typeface="Atkinson Hyperlegible Bold"/>
                </a:rPr>
                <a:t>SARS-COV-1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700783"/>
              <a:ext cx="6529909" cy="4137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45"/>
                </a:lnSpc>
                <a:spcBef>
                  <a:spcPct val="0"/>
                </a:spcBef>
              </a:pPr>
              <a:r>
                <a:rPr lang="en-US" sz="2199" spc="8">
                  <a:solidFill>
                    <a:srgbClr val="000000"/>
                  </a:solidFill>
                  <a:latin typeface="Anonymous Pro"/>
                </a:rPr>
                <a:t>estudios revelan que el SARS-CoV-2 es muy similar en estructura y patogenicidad con el SARS-CoV, pero la proteína estructural más importante,la proteína de espiga (S), es ligeramente diferente en estos virus.</a:t>
              </a: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028700" y="1162050"/>
            <a:ext cx="5497242" cy="76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23"/>
              </a:lnSpc>
              <a:spcBef>
                <a:spcPct val="0"/>
              </a:spcBef>
            </a:pPr>
            <a:r>
              <a:rPr lang="en-US" sz="5900">
                <a:solidFill>
                  <a:srgbClr val="000000"/>
                </a:solidFill>
                <a:latin typeface="Atkinson Hyperlegible Bold"/>
              </a:rPr>
              <a:t>Virus similares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61874" y="1857833"/>
            <a:ext cx="8564253" cy="8328736"/>
          </a:xfrm>
          <a:custGeom>
            <a:avLst/>
            <a:gdLst/>
            <a:ahLst/>
            <a:cxnLst/>
            <a:rect r="r" b="b" t="t" l="l"/>
            <a:pathLst>
              <a:path h="8328736" w="8564253">
                <a:moveTo>
                  <a:pt x="0" y="0"/>
                </a:moveTo>
                <a:lnTo>
                  <a:pt x="8564252" y="0"/>
                </a:lnTo>
                <a:lnTo>
                  <a:pt x="8564252" y="8328735"/>
                </a:lnTo>
                <a:lnTo>
                  <a:pt x="0" y="8328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76476"/>
            <a:ext cx="16230600" cy="83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08"/>
              </a:lnSpc>
              <a:spcBef>
                <a:spcPct val="0"/>
              </a:spcBef>
            </a:pPr>
            <a:r>
              <a:rPr lang="en-US" sz="6400">
                <a:solidFill>
                  <a:srgbClr val="000000"/>
                </a:solidFill>
                <a:latin typeface="Atkinson Hyperlegible Bold"/>
              </a:rPr>
              <a:t>Coronavirus reportados en otras especies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50470" y="9853828"/>
            <a:ext cx="250254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nonymous Pro"/>
              </a:rPr>
              <a:t>Islam et al. (2021)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90321" y="1949621"/>
            <a:ext cx="12907357" cy="6707094"/>
            <a:chOff x="0" y="0"/>
            <a:chExt cx="3399469" cy="17664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9468" cy="1766477"/>
            </a:xfrm>
            <a:custGeom>
              <a:avLst/>
              <a:gdLst/>
              <a:ahLst/>
              <a:cxnLst/>
              <a:rect r="r" b="b" t="t" l="l"/>
              <a:pathLst>
                <a:path h="1766477" w="3399468">
                  <a:moveTo>
                    <a:pt x="30590" y="0"/>
                  </a:moveTo>
                  <a:lnTo>
                    <a:pt x="3368878" y="0"/>
                  </a:lnTo>
                  <a:cubicBezTo>
                    <a:pt x="3376991" y="0"/>
                    <a:pt x="3384772" y="3223"/>
                    <a:pt x="3390509" y="8960"/>
                  </a:cubicBezTo>
                  <a:cubicBezTo>
                    <a:pt x="3396245" y="14696"/>
                    <a:pt x="3399468" y="22477"/>
                    <a:pt x="3399468" y="30590"/>
                  </a:cubicBezTo>
                  <a:lnTo>
                    <a:pt x="3399468" y="1735887"/>
                  </a:lnTo>
                  <a:cubicBezTo>
                    <a:pt x="3399468" y="1752782"/>
                    <a:pt x="3385773" y="1766477"/>
                    <a:pt x="3368878" y="1766477"/>
                  </a:cubicBezTo>
                  <a:lnTo>
                    <a:pt x="30590" y="1766477"/>
                  </a:lnTo>
                  <a:cubicBezTo>
                    <a:pt x="22477" y="1766477"/>
                    <a:pt x="14696" y="1763255"/>
                    <a:pt x="8960" y="1757518"/>
                  </a:cubicBezTo>
                  <a:cubicBezTo>
                    <a:pt x="3223" y="1751781"/>
                    <a:pt x="0" y="1744000"/>
                    <a:pt x="0" y="1735887"/>
                  </a:cubicBezTo>
                  <a:lnTo>
                    <a:pt x="0" y="30590"/>
                  </a:lnTo>
                  <a:cubicBezTo>
                    <a:pt x="0" y="13696"/>
                    <a:pt x="13696" y="0"/>
                    <a:pt x="30590" y="0"/>
                  </a:cubicBezTo>
                  <a:close/>
                </a:path>
              </a:pathLst>
            </a:custGeom>
            <a:solidFill>
              <a:srgbClr val="3864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399469" cy="1814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90321" y="2350348"/>
            <a:ext cx="12907357" cy="6306366"/>
            <a:chOff x="0" y="0"/>
            <a:chExt cx="3399469" cy="16609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99468" cy="1660936"/>
            </a:xfrm>
            <a:custGeom>
              <a:avLst/>
              <a:gdLst/>
              <a:ahLst/>
              <a:cxnLst/>
              <a:rect r="r" b="b" t="t" l="l"/>
              <a:pathLst>
                <a:path h="1660936" w="3399468">
                  <a:moveTo>
                    <a:pt x="30590" y="0"/>
                  </a:moveTo>
                  <a:lnTo>
                    <a:pt x="3368878" y="0"/>
                  </a:lnTo>
                  <a:cubicBezTo>
                    <a:pt x="3376991" y="0"/>
                    <a:pt x="3384772" y="3223"/>
                    <a:pt x="3390509" y="8960"/>
                  </a:cubicBezTo>
                  <a:cubicBezTo>
                    <a:pt x="3396245" y="14696"/>
                    <a:pt x="3399468" y="22477"/>
                    <a:pt x="3399468" y="30590"/>
                  </a:cubicBezTo>
                  <a:lnTo>
                    <a:pt x="3399468" y="1630346"/>
                  </a:lnTo>
                  <a:cubicBezTo>
                    <a:pt x="3399468" y="1647240"/>
                    <a:pt x="3385773" y="1660936"/>
                    <a:pt x="3368878" y="1660936"/>
                  </a:cubicBezTo>
                  <a:lnTo>
                    <a:pt x="30590" y="1660936"/>
                  </a:lnTo>
                  <a:cubicBezTo>
                    <a:pt x="22477" y="1660936"/>
                    <a:pt x="14696" y="1657713"/>
                    <a:pt x="8960" y="1651976"/>
                  </a:cubicBezTo>
                  <a:cubicBezTo>
                    <a:pt x="3223" y="1646240"/>
                    <a:pt x="0" y="1638459"/>
                    <a:pt x="0" y="1630346"/>
                  </a:cubicBezTo>
                  <a:lnTo>
                    <a:pt x="0" y="30590"/>
                  </a:lnTo>
                  <a:cubicBezTo>
                    <a:pt x="0" y="13696"/>
                    <a:pt x="13696" y="0"/>
                    <a:pt x="305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399469" cy="1708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16563" y="1028700"/>
            <a:ext cx="2054873" cy="205487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396310" y="1308447"/>
            <a:ext cx="1495380" cy="1495380"/>
          </a:xfrm>
          <a:custGeom>
            <a:avLst/>
            <a:gdLst/>
            <a:ahLst/>
            <a:cxnLst/>
            <a:rect r="r" b="b" t="t" l="l"/>
            <a:pathLst>
              <a:path h="1495380" w="1495380">
                <a:moveTo>
                  <a:pt x="0" y="0"/>
                </a:moveTo>
                <a:lnTo>
                  <a:pt x="1495380" y="0"/>
                </a:lnTo>
                <a:lnTo>
                  <a:pt x="1495380" y="1495380"/>
                </a:lnTo>
                <a:lnTo>
                  <a:pt x="0" y="149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092603" y="4233643"/>
            <a:ext cx="12102794" cy="1819714"/>
            <a:chOff x="0" y="0"/>
            <a:chExt cx="16137059" cy="242628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71450"/>
              <a:ext cx="16137059" cy="1448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76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Atkinson Hyperlegible Bold"/>
                </a:rPr>
                <a:t>Reflexión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718684"/>
              <a:ext cx="16137059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7338805" y="6199354"/>
            <a:ext cx="3610390" cy="0"/>
          </a:xfrm>
          <a:prstGeom prst="line">
            <a:avLst/>
          </a:prstGeom>
          <a:ln cap="flat" w="57150">
            <a:solidFill>
              <a:srgbClr val="3864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6413918" y="6961354"/>
            <a:ext cx="5460163" cy="862231"/>
            <a:chOff x="0" y="0"/>
            <a:chExt cx="7280218" cy="11496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49641" cy="1149641"/>
            </a:xfrm>
            <a:custGeom>
              <a:avLst/>
              <a:gdLst/>
              <a:ahLst/>
              <a:cxnLst/>
              <a:rect r="r" b="b" t="t" l="l"/>
              <a:pathLst>
                <a:path h="1149641" w="1149641">
                  <a:moveTo>
                    <a:pt x="0" y="0"/>
                  </a:moveTo>
                  <a:lnTo>
                    <a:pt x="1149641" y="0"/>
                  </a:lnTo>
                  <a:lnTo>
                    <a:pt x="1149641" y="1149641"/>
                  </a:lnTo>
                  <a:lnTo>
                    <a:pt x="0" y="11496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676749" y="330600"/>
              <a:ext cx="5603469" cy="507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4"/>
                </a:lnSpc>
              </a:pPr>
              <a:r>
                <a:rPr lang="en-US" sz="2594">
                  <a:solidFill>
                    <a:srgbClr val="386456"/>
                  </a:solidFill>
                  <a:latin typeface="Atkinson Hyperlegible Bold"/>
                </a:rPr>
                <a:t>Juan Enrique Ayala Zapata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38991" y="1057710"/>
            <a:ext cx="6220309" cy="991625"/>
            <a:chOff x="0" y="0"/>
            <a:chExt cx="3199957" cy="510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99957" cy="510128"/>
            </a:xfrm>
            <a:custGeom>
              <a:avLst/>
              <a:gdLst/>
              <a:ahLst/>
              <a:cxnLst/>
              <a:rect r="r" b="b" t="t" l="l"/>
              <a:pathLst>
                <a:path h="510128" w="3199957">
                  <a:moveTo>
                    <a:pt x="58497" y="0"/>
                  </a:moveTo>
                  <a:lnTo>
                    <a:pt x="3141460" y="0"/>
                  </a:lnTo>
                  <a:cubicBezTo>
                    <a:pt x="3156974" y="0"/>
                    <a:pt x="3171853" y="6163"/>
                    <a:pt x="3182823" y="17133"/>
                  </a:cubicBezTo>
                  <a:cubicBezTo>
                    <a:pt x="3193794" y="28104"/>
                    <a:pt x="3199957" y="42983"/>
                    <a:pt x="3199957" y="58497"/>
                  </a:cubicBezTo>
                  <a:lnTo>
                    <a:pt x="3199957" y="451631"/>
                  </a:lnTo>
                  <a:cubicBezTo>
                    <a:pt x="3199957" y="467146"/>
                    <a:pt x="3193794" y="482025"/>
                    <a:pt x="3182823" y="492995"/>
                  </a:cubicBezTo>
                  <a:cubicBezTo>
                    <a:pt x="3171853" y="503965"/>
                    <a:pt x="3156974" y="510128"/>
                    <a:pt x="3141460" y="510128"/>
                  </a:cubicBezTo>
                  <a:lnTo>
                    <a:pt x="58497" y="510128"/>
                  </a:lnTo>
                  <a:cubicBezTo>
                    <a:pt x="26190" y="510128"/>
                    <a:pt x="0" y="483938"/>
                    <a:pt x="0" y="451631"/>
                  </a:cubicBezTo>
                  <a:lnTo>
                    <a:pt x="0" y="58497"/>
                  </a:lnTo>
                  <a:cubicBezTo>
                    <a:pt x="0" y="26190"/>
                    <a:pt x="26190" y="0"/>
                    <a:pt x="58497" y="0"/>
                  </a:cubicBezTo>
                  <a:close/>
                </a:path>
              </a:pathLst>
            </a:custGeom>
            <a:solidFill>
              <a:srgbClr val="3493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199957" cy="576803"/>
            </a:xfrm>
            <a:prstGeom prst="rect">
              <a:avLst/>
            </a:prstGeom>
          </p:spPr>
          <p:txBody>
            <a:bodyPr anchor="ctr" rtlCol="false" tIns="30048" lIns="30048" bIns="30048" rIns="30048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72115">
            <a:off x="15794901" y="5886919"/>
            <a:ext cx="8377226" cy="8543240"/>
            <a:chOff x="0" y="0"/>
            <a:chExt cx="2206348" cy="22500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06348" cy="2250072"/>
            </a:xfrm>
            <a:custGeom>
              <a:avLst/>
              <a:gdLst/>
              <a:ahLst/>
              <a:cxnLst/>
              <a:rect r="r" b="b" t="t" l="l"/>
              <a:pathLst>
                <a:path h="2250072" w="2206348">
                  <a:moveTo>
                    <a:pt x="47132" y="0"/>
                  </a:moveTo>
                  <a:lnTo>
                    <a:pt x="2159215" y="0"/>
                  </a:lnTo>
                  <a:cubicBezTo>
                    <a:pt x="2185246" y="0"/>
                    <a:pt x="2206348" y="21102"/>
                    <a:pt x="2206348" y="47132"/>
                  </a:cubicBezTo>
                  <a:lnTo>
                    <a:pt x="2206348" y="2202939"/>
                  </a:lnTo>
                  <a:cubicBezTo>
                    <a:pt x="2206348" y="2228970"/>
                    <a:pt x="2185246" y="2250072"/>
                    <a:pt x="2159215" y="2250072"/>
                  </a:cubicBezTo>
                  <a:lnTo>
                    <a:pt x="47132" y="2250072"/>
                  </a:lnTo>
                  <a:cubicBezTo>
                    <a:pt x="21102" y="2250072"/>
                    <a:pt x="0" y="2228970"/>
                    <a:pt x="0" y="2202939"/>
                  </a:cubicBezTo>
                  <a:lnTo>
                    <a:pt x="0" y="47132"/>
                  </a:lnTo>
                  <a:cubicBezTo>
                    <a:pt x="0" y="21102"/>
                    <a:pt x="21102" y="0"/>
                    <a:pt x="47132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206348" cy="229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127734">
            <a:off x="-7323892" y="-3113926"/>
            <a:ext cx="8377226" cy="8543240"/>
            <a:chOff x="0" y="0"/>
            <a:chExt cx="2206348" cy="22500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06348" cy="2250072"/>
            </a:xfrm>
            <a:custGeom>
              <a:avLst/>
              <a:gdLst/>
              <a:ahLst/>
              <a:cxnLst/>
              <a:rect r="r" b="b" t="t" l="l"/>
              <a:pathLst>
                <a:path h="2250072" w="2206348">
                  <a:moveTo>
                    <a:pt x="47132" y="0"/>
                  </a:moveTo>
                  <a:lnTo>
                    <a:pt x="2159215" y="0"/>
                  </a:lnTo>
                  <a:cubicBezTo>
                    <a:pt x="2185246" y="0"/>
                    <a:pt x="2206348" y="21102"/>
                    <a:pt x="2206348" y="47132"/>
                  </a:cubicBezTo>
                  <a:lnTo>
                    <a:pt x="2206348" y="2202939"/>
                  </a:lnTo>
                  <a:cubicBezTo>
                    <a:pt x="2206348" y="2228970"/>
                    <a:pt x="2185246" y="2250072"/>
                    <a:pt x="2159215" y="2250072"/>
                  </a:cubicBezTo>
                  <a:lnTo>
                    <a:pt x="47132" y="2250072"/>
                  </a:lnTo>
                  <a:cubicBezTo>
                    <a:pt x="21102" y="2250072"/>
                    <a:pt x="0" y="2228970"/>
                    <a:pt x="0" y="2202939"/>
                  </a:cubicBezTo>
                  <a:lnTo>
                    <a:pt x="0" y="47132"/>
                  </a:lnTo>
                  <a:cubicBezTo>
                    <a:pt x="0" y="21102"/>
                    <a:pt x="21102" y="0"/>
                    <a:pt x="47132" y="0"/>
                  </a:cubicBezTo>
                  <a:close/>
                </a:path>
              </a:pathLst>
            </a:custGeom>
            <a:solidFill>
              <a:srgbClr val="7AB2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206348" cy="2297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5400000">
            <a:off x="9854726" y="1210231"/>
            <a:ext cx="791656" cy="686582"/>
          </a:xfrm>
          <a:custGeom>
            <a:avLst/>
            <a:gdLst/>
            <a:ahLst/>
            <a:cxnLst/>
            <a:rect r="r" b="b" t="t" l="l"/>
            <a:pathLst>
              <a:path h="686582" w="791656">
                <a:moveTo>
                  <a:pt x="0" y="0"/>
                </a:moveTo>
                <a:lnTo>
                  <a:pt x="791656" y="0"/>
                </a:lnTo>
                <a:lnTo>
                  <a:pt x="791656" y="686582"/>
                </a:lnTo>
                <a:lnTo>
                  <a:pt x="0" y="686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54007" y="1229160"/>
            <a:ext cx="5602968" cy="100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6"/>
              </a:lnSpc>
              <a:spcBef>
                <a:spcPct val="0"/>
              </a:spcBef>
            </a:pPr>
            <a:r>
              <a:rPr lang="en-US" sz="7800">
                <a:solidFill>
                  <a:srgbClr val="000000"/>
                </a:solidFill>
                <a:latin typeface="Atkinson Hyperlegible Bold"/>
              </a:rPr>
              <a:t>Referencias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06257" y="2868296"/>
            <a:ext cx="12195936" cy="639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Coronavirus disease (COVID-19) pandemic. (2024, 1 mayo). https://www.who.int/europe/emergencies/situations/covid-19</a:t>
            </a:r>
          </a:p>
          <a:p>
            <a:pPr algn="l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Islam, A., Ferdous, J., Sayeed, M. A., Islam, S., Rahman, M. L., Abedin, J., Saha, O., Hassan, M. M., &amp; Shirin, T. (2021). Spatial epidemiology and genetic diversity of SARS-CoV-2 and related coronaviruses in domestic and wild animals. PloS One, 16(12), e0260635. https://doi.org/10.1371/journal.pone.0260635</a:t>
            </a:r>
          </a:p>
          <a:p>
            <a:pPr algn="l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Ge, X., Wang, N., Zhang, W., Hu, B., Li, B., Zhang, Y. Z., Zhou, J., Luo, C. M., Yang, X., Li, W., Wang, B., Zhang, Y., Li, Z. X., &amp; Shi, Z. L. (2016). Coexistence of multiple coronaviruses in several bat colonies in an abandoned mineshaft. Virologica Sinica/Virologica Sinica, 31(1), 31-40. https://doi.org/10.1007/s12250-016-3713-9</a:t>
            </a:r>
          </a:p>
          <a:p>
            <a:pPr algn="l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Pavan, M., Bassani, D., Sturlese, M., &amp; Moro, S. (2022). Bat coronaviruses related to SARS-CoV-2: what about their 3CL proteases (MPro)? Journal Of Enzyme Inhibition And Medicinal Chemistry, 37(1), 1077-1082. https://doi.org/10.1080/14756366.2022.2062336</a:t>
            </a:r>
          </a:p>
          <a:p>
            <a:pPr algn="l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SARS-CoV-2, SARS-CoV, and MERS-COV: A comparative overview. (2020). PubMed. https://pubmed.ncbi.nlm.nih.gov/32275259/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DAGEBL8nfU8</dc:identifier>
  <dcterms:modified xsi:type="dcterms:W3CDTF">2011-08-01T06:04:30Z</dcterms:modified>
  <cp:revision>1</cp:revision>
  <dc:title>Evidencia 2 | Proyecto integrador</dc:title>
</cp:coreProperties>
</file>