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42" r:id="rId6"/>
    <p:sldId id="341" r:id="rId7"/>
    <p:sldId id="343" r:id="rId8"/>
    <p:sldId id="344" r:id="rId9"/>
    <p:sldId id="345" r:id="rId10"/>
    <p:sldId id="346" r:id="rId11"/>
    <p:sldId id="347" r:id="rId12"/>
    <p:sldId id="431" r:id="rId13"/>
    <p:sldId id="348" r:id="rId14"/>
    <p:sldId id="349" r:id="rId15"/>
    <p:sldId id="384" r:id="rId16"/>
    <p:sldId id="385" r:id="rId17"/>
    <p:sldId id="419" r:id="rId18"/>
    <p:sldId id="420" r:id="rId19"/>
    <p:sldId id="386" r:id="rId20"/>
    <p:sldId id="262" r:id="rId21"/>
    <p:sldId id="263" r:id="rId22"/>
    <p:sldId id="421" r:id="rId23"/>
    <p:sldId id="426" r:id="rId24"/>
    <p:sldId id="427" r:id="rId25"/>
    <p:sldId id="428" r:id="rId26"/>
    <p:sldId id="429"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groho ade" initials="n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12D2"/>
    <a:srgbClr val="3AE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hyperlink" Target="https://housez.netlify.app/" TargetMode="External"/><Relationship Id="rId5" Type="http://schemas.openxmlformats.org/officeDocument/2006/relationships/hyperlink" Target="https://github.com/saikatXshrey/college-major-project/tree/client" TargetMode="External"/><Relationship Id="rId4" Type="http://schemas.openxmlformats.org/officeDocument/2006/relationships/hyperlink" Target="https://github.com/saikatXshrey/college-major-project/tree/prediction-api" TargetMode="External"/><Relationship Id="rId3" Type="http://schemas.openxmlformats.org/officeDocument/2006/relationships/hyperlink" Target="https://github.com/saikatXshrey/college-major-project/tree/ml-model" TargetMode="External"/><Relationship Id="rId2" Type="http://schemas.openxmlformats.org/officeDocument/2006/relationships/hyperlink" Target="https://github.com/saikatXshrey/college-major-project" TargetMode="Externa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www.kaggle.com/datasets/bhavik0901/bangalore-house-price-prediction"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00860" y="1958975"/>
            <a:ext cx="10960100" cy="5066030"/>
          </a:xfrm>
          <a:prstGeom prst="rect">
            <a:avLst/>
          </a:prstGeom>
        </p:spPr>
      </p:pic>
      <p:sp>
        <p:nvSpPr>
          <p:cNvPr id="10" name="TextBox 9"/>
          <p:cNvSpPr txBox="1"/>
          <p:nvPr/>
        </p:nvSpPr>
        <p:spPr>
          <a:xfrm>
            <a:off x="418465" y="1601470"/>
            <a:ext cx="7258050" cy="4030980"/>
          </a:xfrm>
          <a:prstGeom prst="rect">
            <a:avLst/>
          </a:prstGeom>
          <a:noFill/>
        </p:spPr>
        <p:txBody>
          <a:bodyPr wrap="square" rtlCol="0">
            <a:spAutoFit/>
          </a:bodyPr>
          <a:lstStyle/>
          <a:p>
            <a:r>
              <a:rPr lang="en-IN" altLang="en-US" sz="6600" b="1" i="1" dirty="0">
                <a:solidFill>
                  <a:schemeClr val="bg1"/>
                </a:solidFill>
                <a:latin typeface="Comic Sans MS" panose="030F0702030302020204" charset="0"/>
                <a:cs typeface="Comic Sans MS" panose="030F0702030302020204" charset="0"/>
              </a:rPr>
              <a:t>Housez</a:t>
            </a:r>
            <a:endParaRPr lang="en-IN" altLang="en-US" sz="6600" b="1" i="1" dirty="0">
              <a:solidFill>
                <a:schemeClr val="bg1"/>
              </a:solidFill>
              <a:latin typeface="Comic Sans MS" panose="030F0702030302020204" charset="0"/>
              <a:cs typeface="Comic Sans MS" panose="030F0702030302020204" charset="0"/>
            </a:endParaRPr>
          </a:p>
          <a:p>
            <a:endParaRPr lang="en-US" altLang="en-ID" sz="6600" b="1" dirty="0">
              <a:solidFill>
                <a:schemeClr val="bg1"/>
              </a:solidFill>
              <a:latin typeface="Comic Sans MS" panose="030F0702030302020204" charset="0"/>
              <a:cs typeface="Comic Sans MS" panose="030F0702030302020204" charset="0"/>
            </a:endParaRPr>
          </a:p>
          <a:p>
            <a:r>
              <a:rPr lang="en-IN" sz="2800" b="1" dirty="0">
                <a:solidFill>
                  <a:schemeClr val="bg1"/>
                </a:solidFill>
                <a:latin typeface="Comic Sans MS" panose="030F0702030302020204" charset="0"/>
                <a:cs typeface="Comic Sans MS" panose="030F0702030302020204" charset="0"/>
              </a:rPr>
              <a:t>Group Members</a:t>
            </a:r>
            <a:r>
              <a:rPr lang="en-IN" sz="2400" b="1" dirty="0">
                <a:solidFill>
                  <a:schemeClr val="bg1"/>
                </a:solidFill>
                <a:latin typeface="Comic Sans MS" panose="030F0702030302020204" charset="0"/>
                <a:cs typeface="Comic Sans MS" panose="030F0702030302020204" charset="0"/>
              </a:rPr>
              <a:t> :</a:t>
            </a:r>
            <a:br>
              <a:rPr lang="en-IN" sz="2400" b="1" dirty="0">
                <a:solidFill>
                  <a:schemeClr val="bg1"/>
                </a:solidFill>
                <a:latin typeface="Comic Sans MS" panose="030F0702030302020204" charset="0"/>
                <a:cs typeface="Comic Sans MS" panose="030F0702030302020204" charset="0"/>
              </a:rPr>
            </a:br>
            <a:br>
              <a:rPr lang="en-IN" sz="2400" b="1" dirty="0">
                <a:solidFill>
                  <a:schemeClr val="bg1"/>
                </a:solidFill>
                <a:latin typeface="Comic Sans MS" panose="030F0702030302020204" charset="0"/>
                <a:cs typeface="Comic Sans MS" panose="030F0702030302020204" charset="0"/>
              </a:rPr>
            </a:br>
            <a:r>
              <a:rPr lang="en-IN" sz="2400" b="1" dirty="0">
                <a:solidFill>
                  <a:schemeClr val="bg1"/>
                </a:solidFill>
                <a:latin typeface="Comic Sans MS" panose="030F0702030302020204" charset="0"/>
                <a:cs typeface="Comic Sans MS" panose="030F0702030302020204" charset="0"/>
              </a:rPr>
              <a:t>Saikat </a:t>
            </a:r>
            <a:r>
              <a:rPr lang="en-IN" altLang="en-US" sz="2400" b="1">
                <a:solidFill>
                  <a:schemeClr val="bg1"/>
                </a:solidFill>
                <a:latin typeface="Comic Sans MS" panose="030F0702030302020204" charset="0"/>
                <a:cs typeface="Comic Sans MS" panose="030F0702030302020204" charset="0"/>
                <a:sym typeface="+mn-ea"/>
              </a:rPr>
              <a:t>D</a:t>
            </a:r>
            <a:r>
              <a:rPr lang="en-IN" sz="2400" b="1" dirty="0">
                <a:solidFill>
                  <a:schemeClr val="bg1"/>
                </a:solidFill>
                <a:latin typeface="Comic Sans MS" panose="030F0702030302020204" charset="0"/>
                <a:cs typeface="Comic Sans MS" panose="030F0702030302020204" charset="0"/>
              </a:rPr>
              <a:t>as - 1906355</a:t>
            </a:r>
            <a:endParaRPr lang="en-IN" sz="2400" b="1" dirty="0">
              <a:solidFill>
                <a:schemeClr val="bg1"/>
              </a:solidFill>
              <a:latin typeface="Comic Sans MS" panose="030F0702030302020204" charset="0"/>
              <a:cs typeface="Comic Sans MS" panose="030F0702030302020204" charset="0"/>
            </a:endParaRPr>
          </a:p>
          <a:p>
            <a:r>
              <a:rPr lang="en-IN" sz="2400" b="1" dirty="0">
                <a:solidFill>
                  <a:schemeClr val="bg1"/>
                </a:solidFill>
                <a:latin typeface="Comic Sans MS" panose="030F0702030302020204" charset="0"/>
                <a:cs typeface="Comic Sans MS" panose="030F0702030302020204" charset="0"/>
              </a:rPr>
              <a:t>Riya Rani Manal - 1906493</a:t>
            </a:r>
            <a:endParaRPr lang="en-IN" sz="2400" b="1" dirty="0">
              <a:solidFill>
                <a:schemeClr val="bg1"/>
              </a:solidFill>
              <a:latin typeface="Comic Sans MS" panose="030F0702030302020204" charset="0"/>
              <a:cs typeface="Comic Sans MS" panose="030F0702030302020204" charset="0"/>
            </a:endParaRPr>
          </a:p>
          <a:p>
            <a:r>
              <a:rPr lang="en-IN" sz="2400" b="1" dirty="0">
                <a:solidFill>
                  <a:schemeClr val="bg1"/>
                </a:solidFill>
                <a:latin typeface="Comic Sans MS" panose="030F0702030302020204" charset="0"/>
                <a:cs typeface="Comic Sans MS" panose="030F0702030302020204" charset="0"/>
              </a:rPr>
              <a:t>Puskal Mukherjee - 1906345</a:t>
            </a:r>
            <a:endParaRPr lang="en-IN" sz="2400" b="1" dirty="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grpSp>
        <p:nvGrpSpPr>
          <p:cNvPr id="30" name="Group 29"/>
          <p:cNvGrpSpPr/>
          <p:nvPr/>
        </p:nvGrpSpPr>
        <p:grpSpPr>
          <a:xfrm>
            <a:off x="11262462" y="192996"/>
            <a:ext cx="506696" cy="255340"/>
            <a:chOff x="11277985" y="304483"/>
            <a:chExt cx="506696" cy="255340"/>
          </a:xfrm>
        </p:grpSpPr>
        <p:sp>
          <p:nvSpPr>
            <p:cNvPr id="23" name="Rectangle: Rounded Corners 22"/>
            <p:cNvSpPr/>
            <p:nvPr/>
          </p:nvSpPr>
          <p:spPr>
            <a:xfrm>
              <a:off x="11365581" y="308612"/>
              <a:ext cx="4191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p:cNvSpPr/>
            <p:nvPr/>
          </p:nvSpPr>
          <p:spPr>
            <a:xfrm>
              <a:off x="11277985" y="30448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p:cNvSpPr/>
            <p:nvPr/>
          </p:nvSpPr>
          <p:spPr>
            <a:xfrm>
              <a:off x="11325100" y="410824"/>
              <a:ext cx="32385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Rounded Corners 25"/>
            <p:cNvSpPr/>
            <p:nvPr/>
          </p:nvSpPr>
          <p:spPr>
            <a:xfrm>
              <a:off x="11579893" y="513036"/>
              <a:ext cx="204787"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p:cNvSpPr/>
            <p:nvPr/>
          </p:nvSpPr>
          <p:spPr>
            <a:xfrm>
              <a:off x="11487025" y="51410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3" name="Straight Connector 2"/>
          <p:cNvCxnSpPr/>
          <p:nvPr/>
        </p:nvCxnSpPr>
        <p:spPr>
          <a:xfrm>
            <a:off x="418465" y="6397625"/>
            <a:ext cx="5727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logoHousez"/>
          <p:cNvPicPr>
            <a:picLocks noChangeAspect="1"/>
          </p:cNvPicPr>
          <p:nvPr/>
        </p:nvPicPr>
        <p:blipFill>
          <a:blip r:embed="rId2"/>
          <a:stretch>
            <a:fillRect/>
          </a:stretch>
        </p:blipFill>
        <p:spPr>
          <a:xfrm>
            <a:off x="7110730" y="1601470"/>
            <a:ext cx="3947795" cy="41497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sym typeface="+mn-ea"/>
              </a:rPr>
              <a:t>Flask Api</a:t>
            </a:r>
            <a:endParaRPr lang="en-IN" altLang="en-US" b="1">
              <a:solidFill>
                <a:schemeClr val="bg1"/>
              </a:solidFill>
              <a:latin typeface="Comic Sans MS" panose="030F0702030302020204" charset="0"/>
              <a:cs typeface="Comic Sans MS" panose="030F0702030302020204" charset="0"/>
              <a:sym typeface="+mn-ea"/>
            </a:endParaRPr>
          </a:p>
        </p:txBody>
      </p:sp>
      <p:sp>
        <p:nvSpPr>
          <p:cNvPr id="5" name="Content Placeholder 2"/>
          <p:cNvSpPr>
            <a:spLocks noGrp="1"/>
          </p:cNvSpPr>
          <p:nvPr/>
        </p:nvSpPr>
        <p:spPr>
          <a:xfrm>
            <a:off x="838200" y="1449070"/>
            <a:ext cx="7534910" cy="464375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chemeClr val="bg1"/>
                </a:solidFill>
                <a:latin typeface="Comic Sans MS" panose="030F0702030302020204" charset="0"/>
                <a:cs typeface="Comic Sans MS" panose="030F0702030302020204" charset="0"/>
                <a:sym typeface="+mn-ea"/>
              </a:rPr>
              <a:t>Flask is a popular micro framework for building web applications. Since it is a micro-framework it is easy to use</a:t>
            </a:r>
            <a:endParaRPr lang="en-IN" altLang="en-US" sz="2400">
              <a:solidFill>
                <a:schemeClr val="bg1"/>
              </a:solidFill>
              <a:latin typeface="Comic Sans MS" panose="030F0702030302020204" charset="0"/>
              <a:cs typeface="Comic Sans MS" panose="030F0702030302020204" charset="0"/>
              <a:sym typeface="+mn-ea"/>
            </a:endParaRPr>
          </a:p>
          <a:p>
            <a:pPr marL="0" indent="0">
              <a:buNone/>
            </a:pPr>
            <a:endParaRPr lang="en-IN" altLang="en-US" sz="2400">
              <a:solidFill>
                <a:schemeClr val="bg1"/>
              </a:solidFill>
              <a:latin typeface="Comic Sans MS" panose="030F0702030302020204" charset="0"/>
              <a:cs typeface="Comic Sans MS" panose="030F0702030302020204" charset="0"/>
              <a:sym typeface="+mn-ea"/>
            </a:endParaRPr>
          </a:p>
          <a:p>
            <a:pPr marL="0" indent="0">
              <a:buNone/>
            </a:pPr>
            <a:r>
              <a:rPr lang="en-IN" altLang="en-US" sz="2400">
                <a:solidFill>
                  <a:schemeClr val="bg1"/>
                </a:solidFill>
                <a:latin typeface="Comic Sans MS" panose="030F0702030302020204" charset="0"/>
                <a:cs typeface="Comic Sans MS" panose="030F0702030302020204" charset="0"/>
                <a:sym typeface="+mn-ea"/>
              </a:rPr>
              <a:t>Here, the instance of the traine</a:t>
            </a:r>
            <a:r>
              <a:rPr lang="en-IN" altLang="en-US" sz="2400">
                <a:solidFill>
                  <a:schemeClr val="bg1"/>
                </a:solidFill>
                <a:latin typeface="Comic Sans MS" panose="030F0702030302020204" charset="0"/>
                <a:cs typeface="Comic Sans MS" panose="030F0702030302020204" charset="0"/>
                <a:sym typeface="+mn-ea"/>
              </a:rPr>
              <a:t>d ml-model is extracted using “pickle” &amp; converted to REST-Api using “Flask”</a:t>
            </a:r>
            <a:endParaRPr lang="en-IN" altLang="en-US" sz="2400">
              <a:solidFill>
                <a:schemeClr val="bg1"/>
              </a:solidFill>
              <a:latin typeface="Comic Sans MS" panose="030F0702030302020204" charset="0"/>
              <a:cs typeface="Comic Sans MS" panose="030F0702030302020204" charset="0"/>
              <a:sym typeface="+mn-ea"/>
            </a:endParaRPr>
          </a:p>
          <a:p>
            <a:pPr marL="0" indent="0">
              <a:buNone/>
            </a:pPr>
            <a:endParaRPr lang="en-IN" altLang="en-US" sz="2400">
              <a:solidFill>
                <a:schemeClr val="bg1"/>
              </a:solidFill>
              <a:latin typeface="Comic Sans MS" panose="030F0702030302020204" charset="0"/>
              <a:cs typeface="Comic Sans MS" panose="030F0702030302020204" charset="0"/>
              <a:sym typeface="+mn-ea"/>
            </a:endParaRPr>
          </a:p>
          <a:p>
            <a:pPr marL="0" indent="0">
              <a:buNone/>
            </a:pPr>
            <a:r>
              <a:rPr lang="en-IN" altLang="en-US" sz="2400" b="1" i="1">
                <a:solidFill>
                  <a:schemeClr val="bg1"/>
                </a:solidFill>
                <a:latin typeface="Comic Sans MS" panose="030F0702030302020204" charset="0"/>
                <a:cs typeface="Comic Sans MS" panose="030F0702030302020204" charset="0"/>
                <a:sym typeface="+mn-ea"/>
              </a:rPr>
              <a:t>En</a:t>
            </a:r>
            <a:r>
              <a:rPr lang="en-IN" altLang="en-US" sz="2400" b="1" i="1">
                <a:solidFill>
                  <a:schemeClr val="bg1"/>
                </a:solidFill>
                <a:latin typeface="Comic Sans MS" panose="030F0702030302020204" charset="0"/>
                <a:cs typeface="Comic Sans MS" panose="030F0702030302020204" charset="0"/>
                <a:sym typeface="+mn-ea"/>
              </a:rPr>
              <a:t>d-</a:t>
            </a:r>
            <a:r>
              <a:rPr lang="en-IN" altLang="en-US" sz="2400" b="1" i="1">
                <a:solidFill>
                  <a:schemeClr val="bg1"/>
                </a:solidFill>
                <a:latin typeface="Comic Sans MS" panose="030F0702030302020204" charset="0"/>
                <a:cs typeface="Comic Sans MS" panose="030F0702030302020204" charset="0"/>
                <a:sym typeface="+mn-ea"/>
              </a:rPr>
              <a:t>points Create</a:t>
            </a:r>
            <a:r>
              <a:rPr lang="en-IN" altLang="en-US" sz="2400" b="1" i="1">
                <a:solidFill>
                  <a:schemeClr val="bg1"/>
                </a:solidFill>
                <a:latin typeface="Comic Sans MS" panose="030F0702030302020204" charset="0"/>
                <a:cs typeface="Comic Sans MS" panose="030F0702030302020204" charset="0"/>
                <a:sym typeface="+mn-ea"/>
              </a:rPr>
              <a:t>d </a:t>
            </a:r>
            <a:r>
              <a:rPr lang="en-IN" altLang="en-US" sz="2400" b="1" i="1">
                <a:solidFill>
                  <a:schemeClr val="bg1"/>
                </a:solidFill>
                <a:latin typeface="Comic Sans MS" panose="030F0702030302020204" charset="0"/>
                <a:cs typeface="Comic Sans MS" panose="030F0702030302020204" charset="0"/>
                <a:sym typeface="+mn-ea"/>
              </a:rPr>
              <a:t>:</a:t>
            </a:r>
            <a:endParaRPr lang="en-IN" altLang="en-US" sz="2400">
              <a:solidFill>
                <a:schemeClr val="bg1"/>
              </a:solidFill>
              <a:latin typeface="Comic Sans MS" panose="030F0702030302020204" charset="0"/>
              <a:cs typeface="Comic Sans MS" panose="030F0702030302020204" charset="0"/>
              <a:sym typeface="+mn-ea"/>
            </a:endParaRPr>
          </a:p>
          <a:p>
            <a:pPr marL="0" indent="0">
              <a:buNone/>
            </a:pPr>
            <a:r>
              <a:rPr lang="en-US" sz="2400" b="1">
                <a:solidFill>
                  <a:schemeClr val="bg1"/>
                </a:solidFill>
                <a:latin typeface="Arial" panose="020B0604020202020204" pitchFamily="34" charset="0"/>
                <a:cs typeface="Arial" panose="020B0604020202020204" pitchFamily="34" charset="0"/>
                <a:sym typeface="+mn-ea"/>
              </a:rPr>
              <a:t>→</a:t>
            </a:r>
            <a:r>
              <a:rPr lang="en-IN" altLang="en-US" sz="2400" b="1">
                <a:solidFill>
                  <a:schemeClr val="bg1"/>
                </a:solidFill>
                <a:latin typeface="Arial" panose="020B0604020202020204" pitchFamily="34" charset="0"/>
                <a:cs typeface="Arial" panose="020B0604020202020204" pitchFamily="34" charset="0"/>
                <a:sym typeface="+mn-ea"/>
              </a:rPr>
              <a:t> </a:t>
            </a:r>
            <a:r>
              <a:rPr lang="en-IN" altLang="en-US" sz="2400">
                <a:solidFill>
                  <a:schemeClr val="bg1"/>
                </a:solidFill>
                <a:latin typeface="Comic Sans MS" panose="030F0702030302020204" charset="0"/>
                <a:cs typeface="Comic Sans MS" panose="030F0702030302020204" charset="0"/>
                <a:sym typeface="+mn-ea"/>
              </a:rPr>
              <a:t>getLocations(GET) - </a:t>
            </a:r>
            <a:r>
              <a:rPr lang="en-IN" altLang="en-US" sz="1800">
                <a:solidFill>
                  <a:schemeClr val="bg1"/>
                </a:solidFill>
                <a:latin typeface="Comic Sans MS" panose="030F0702030302020204" charset="0"/>
                <a:cs typeface="Comic Sans MS" panose="030F0702030302020204" charset="0"/>
                <a:sym typeface="+mn-ea"/>
              </a:rPr>
              <a:t>get locations</a:t>
            </a:r>
            <a:endParaRPr lang="en-IN" altLang="en-US" sz="2400">
              <a:solidFill>
                <a:schemeClr val="bg1"/>
              </a:solidFill>
              <a:latin typeface="Comic Sans MS" panose="030F0702030302020204" charset="0"/>
              <a:cs typeface="Comic Sans MS" panose="030F0702030302020204" charset="0"/>
              <a:sym typeface="+mn-ea"/>
            </a:endParaRPr>
          </a:p>
          <a:p>
            <a:pPr marL="0" indent="0">
              <a:buNone/>
            </a:pPr>
            <a:r>
              <a:rPr lang="en-US" sz="2400" b="1">
                <a:solidFill>
                  <a:schemeClr val="bg1"/>
                </a:solidFill>
                <a:latin typeface="Arial" panose="020B0604020202020204" pitchFamily="34" charset="0"/>
                <a:cs typeface="Arial" panose="020B0604020202020204" pitchFamily="34" charset="0"/>
                <a:sym typeface="+mn-ea"/>
              </a:rPr>
              <a:t>→</a:t>
            </a:r>
            <a:r>
              <a:rPr lang="en-IN" altLang="en-US" sz="2400" b="1">
                <a:solidFill>
                  <a:schemeClr val="bg1"/>
                </a:solidFill>
                <a:latin typeface="Arial" panose="020B0604020202020204" pitchFamily="34" charset="0"/>
                <a:cs typeface="Arial" panose="020B0604020202020204" pitchFamily="34" charset="0"/>
                <a:sym typeface="+mn-ea"/>
              </a:rPr>
              <a:t> </a:t>
            </a:r>
            <a:r>
              <a:rPr lang="en-IN" altLang="en-US" sz="2400">
                <a:solidFill>
                  <a:schemeClr val="bg1"/>
                </a:solidFill>
                <a:latin typeface="Comic Sans MS" panose="030F0702030302020204" charset="0"/>
                <a:cs typeface="Comic Sans MS" panose="030F0702030302020204" charset="0"/>
                <a:sym typeface="+mn-ea"/>
              </a:rPr>
              <a:t>getPricePre</a:t>
            </a:r>
            <a:r>
              <a:rPr lang="en-IN" alt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iction(POST) - </a:t>
            </a:r>
            <a:r>
              <a:rPr lang="en-IN" altLang="en-US" sz="1800">
                <a:solidFill>
                  <a:schemeClr val="bg1"/>
                </a:solidFill>
                <a:latin typeface="Comic Sans MS" panose="030F0702030302020204" charset="0"/>
                <a:cs typeface="Comic Sans MS" panose="030F0702030302020204" charset="0"/>
                <a:sym typeface="+mn-ea"/>
              </a:rPr>
              <a:t>get the pre</a:t>
            </a:r>
            <a:r>
              <a:rPr lang="en-IN" alt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icte</a:t>
            </a:r>
            <a:r>
              <a:rPr lang="en-IN" alt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 price on 					 parameters</a:t>
            </a:r>
            <a:endParaRPr lang="en-IN" altLang="en-US" sz="1800">
              <a:solidFill>
                <a:schemeClr val="bg1"/>
              </a:solidFill>
              <a:latin typeface="Comic Sans MS" panose="030F0702030302020204" charset="0"/>
              <a:cs typeface="Comic Sans MS" panose="030F0702030302020204" charset="0"/>
              <a:sym typeface="+mn-ea"/>
            </a:endParaRPr>
          </a:p>
        </p:txBody>
      </p:sp>
      <p:pic>
        <p:nvPicPr>
          <p:cNvPr id="3" name="Content Placeholder 2" descr="flask"/>
          <p:cNvPicPr>
            <a:picLocks noChangeAspect="1"/>
          </p:cNvPicPr>
          <p:nvPr>
            <p:ph idx="1"/>
          </p:nvPr>
        </p:nvPicPr>
        <p:blipFill>
          <a:blip r:embed="rId1"/>
          <a:stretch>
            <a:fillRect/>
          </a:stretch>
        </p:blipFill>
        <p:spPr>
          <a:xfrm>
            <a:off x="8278495" y="1691005"/>
            <a:ext cx="3622675" cy="3622675"/>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2552700" y="2617470"/>
            <a:ext cx="6819900"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Web App</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0" y="1540510"/>
            <a:ext cx="12265025" cy="517842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libraries</a:t>
            </a:r>
            <a:r>
              <a:rPr lang="en-IN" altLang="en-US"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axios, mui, formik, mapbox-gl, closest-match, react-bootstrap, </a:t>
            </a:r>
            <a:br>
              <a:rPr lang="en-IN" altLang="en-US" sz="1800">
                <a:solidFill>
                  <a:schemeClr val="bg1"/>
                </a:solidFill>
                <a:latin typeface="Comic Sans MS" panose="030F0702030302020204" charset="0"/>
                <a:cs typeface="Comic Sans MS" panose="030F0702030302020204" charset="0"/>
              </a:rPr>
            </a:br>
            <a:r>
              <a:rPr lang="en-IN" altLang="en-US" sz="1800">
                <a:solidFill>
                  <a:schemeClr val="bg1"/>
                </a:solidFill>
                <a:latin typeface="Comic Sans MS" panose="030F0702030302020204" charset="0"/>
                <a:cs typeface="Comic Sans MS" panose="030F0702030302020204" charset="0"/>
              </a:rPr>
              <a:t>				react-mapbox-gl-geoco</a:t>
            </a:r>
            <a:r>
              <a:rPr lang="en-US" sz="1800" i="1">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er</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Components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Creating Map, Input &amp; </a:t>
            </a:r>
            <a:r>
              <a:rPr lang="en-IN" altLang="en-US" sz="1800">
                <a:solidFill>
                  <a:schemeClr val="bg1"/>
                </a:solidFill>
                <a:latin typeface="Comic Sans MS" panose="030F0702030302020204" charset="0"/>
                <a:cs typeface="Comic Sans MS" panose="030F0702030302020204" charset="0"/>
                <a:sym typeface="+mn-ea"/>
              </a:rPr>
              <a:t>D</a:t>
            </a:r>
            <a:r>
              <a:rPr lang="en-IN" altLang="en-US" sz="1800" i="1">
                <a:solidFill>
                  <a:schemeClr val="bg1"/>
                </a:solidFill>
                <a:latin typeface="Comic Sans MS" panose="030F0702030302020204" charset="0"/>
                <a:cs typeface="Comic Sans MS" panose="030F0702030302020204" charset="0"/>
                <a:sym typeface="+mn-ea"/>
              </a:rPr>
              <a:t>ata</a:t>
            </a:r>
            <a:r>
              <a:rPr lang="en-IN" altLang="en-US" sz="1800">
                <a:solidFill>
                  <a:schemeClr val="bg1"/>
                </a:solidFill>
                <a:latin typeface="Comic Sans MS" panose="030F0702030302020204" charset="0"/>
                <a:cs typeface="Comic Sans MS" panose="030F0702030302020204" charset="0"/>
                <a:sym typeface="+mn-ea"/>
              </a:rPr>
              <a:t> Componets to reuse</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ata Link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Connecting to REST Service using axios &amp; storing the information in optimize</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 manner</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i="1">
                <a:solidFill>
                  <a:schemeClr val="bg1"/>
                </a:solidFill>
                <a:latin typeface="Comic Sans MS" panose="030F0702030302020204" charset="0"/>
                <a:cs typeface="Comic Sans MS" panose="030F0702030302020204" charset="0"/>
              </a:rPr>
              <a:t>Resolving </a:t>
            </a:r>
            <a:br>
              <a:rPr lang="en-IN" i="1">
                <a:solidFill>
                  <a:schemeClr val="bg1"/>
                </a:solidFill>
                <a:latin typeface="Comic Sans MS" panose="030F0702030302020204" charset="0"/>
                <a:cs typeface="Comic Sans MS" panose="030F0702030302020204" charset="0"/>
              </a:rPr>
            </a:br>
            <a:r>
              <a:rPr lang="en-IN" i="1">
                <a:solidFill>
                  <a:schemeClr val="bg1"/>
                </a:solidFill>
                <a:latin typeface="Comic Sans MS" panose="030F0702030302020204" charset="0"/>
                <a:cs typeface="Comic Sans MS" panose="030F0702030302020204" charset="0"/>
              </a:rPr>
              <a:t>Prop-</a:t>
            </a:r>
            <a:r>
              <a:rPr lang="en-US">
                <a:solidFill>
                  <a:schemeClr val="bg1"/>
                </a:solidFill>
                <a:latin typeface="Comic Sans MS" panose="030F0702030302020204" charset="0"/>
                <a:cs typeface="Comic Sans MS" panose="030F0702030302020204" charset="0"/>
                <a:sym typeface="+mn-ea"/>
              </a:rPr>
              <a:t>D</a:t>
            </a:r>
            <a:r>
              <a:rPr lang="en-IN" i="1">
                <a:solidFill>
                  <a:schemeClr val="bg1"/>
                </a:solidFill>
                <a:latin typeface="Comic Sans MS" panose="030F0702030302020204" charset="0"/>
                <a:cs typeface="Comic Sans MS" panose="030F0702030302020204" charset="0"/>
              </a:rPr>
              <a:t>rilling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Making the states global using Context-Api &amp; passing to its chil</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ren</a:t>
            </a:r>
            <a:br>
              <a:rPr lang="en-IN"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Using Component</a:t>
            </a:r>
            <a:br>
              <a:rPr lang="en-IN" alt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LifeCycle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useEffect() has been use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to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etect &amp; ren</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er the changes on the Web-App</a:t>
            </a:r>
            <a:br>
              <a:rPr lang="en-IN" alt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Testing &amp;</a:t>
            </a:r>
            <a:br>
              <a:rPr lang="en-IN" altLang="en-US" i="1">
                <a:solidFill>
                  <a:schemeClr val="bg1"/>
                </a:solidFill>
                <a:latin typeface="Comic Sans MS" panose="030F0702030302020204" charset="0"/>
                <a:cs typeface="Comic Sans MS" panose="030F0702030302020204" charset="0"/>
              </a:rPr>
            </a:b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eployment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React co</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 was teste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using JEST &amp;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eploye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on Netlify using Github pipelining </a:t>
            </a:r>
            <a:endParaRPr lang="en-IN" altLang="en-US" sz="18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333500"/>
            <a:ext cx="7535545" cy="5384800"/>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Firstly the Web-App is connecte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to REST Service using “Axios” &amp; the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ata is fetche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store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states in optimize manner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800" b="1" i="1">
                <a:solidFill>
                  <a:schemeClr val="bg1"/>
                </a:solidFill>
                <a:latin typeface="Comic Sans MS" panose="030F0702030302020204" charset="0"/>
                <a:cs typeface="Comic Sans MS" panose="030F0702030302020204" charset="0"/>
              </a:rPr>
              <a:t>Locations (GET) :</a:t>
            </a:r>
            <a:r>
              <a:rPr lang="en-IN" altLang="en-US" sz="2400">
                <a:solidFill>
                  <a:schemeClr val="bg1"/>
                </a:solidFill>
                <a:latin typeface="Comic Sans MS" panose="030F0702030302020204" charset="0"/>
                <a:cs typeface="Comic Sans MS" panose="030F0702030302020204" charset="0"/>
              </a:rPr>
              <a:t> it throws back the locations of the available areas in Bangalore. It’s store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the Context for free access without the prop-</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rilling</a:t>
            </a:r>
            <a:br>
              <a:rPr lang="en-IN" altLang="en-US" sz="2400">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800" b="1" i="1">
                <a:solidFill>
                  <a:schemeClr val="bg1"/>
                </a:solidFill>
                <a:latin typeface="Comic Sans MS" panose="030F0702030302020204" charset="0"/>
                <a:cs typeface="Comic Sans MS" panose="030F0702030302020204" charset="0"/>
              </a:rPr>
              <a:t>Price Pre</a:t>
            </a:r>
            <a:r>
              <a:rPr lang="en-US" sz="2800" b="1" i="1">
                <a:solidFill>
                  <a:schemeClr val="bg1"/>
                </a:solidFill>
                <a:latin typeface="Comic Sans MS" panose="030F0702030302020204" charset="0"/>
                <a:cs typeface="Comic Sans MS" panose="030F0702030302020204" charset="0"/>
                <a:sym typeface="+mn-ea"/>
              </a:rPr>
              <a:t>d</a:t>
            </a:r>
            <a:r>
              <a:rPr lang="en-IN" altLang="en-US" sz="2800" b="1" i="1">
                <a:solidFill>
                  <a:schemeClr val="bg1"/>
                </a:solidFill>
                <a:latin typeface="Comic Sans MS" panose="030F0702030302020204" charset="0"/>
                <a:cs typeface="Comic Sans MS" panose="030F0702030302020204" charset="0"/>
              </a:rPr>
              <a:t>iction (POST) :</a:t>
            </a:r>
            <a:r>
              <a:rPr lang="en-IN" altLang="en-US" sz="2400">
                <a:solidFill>
                  <a:schemeClr val="bg1"/>
                </a:solidFill>
                <a:latin typeface="Comic Sans MS" panose="030F0702030302020204" charset="0"/>
                <a:cs typeface="Comic Sans MS" panose="030F0702030302020204" charset="0"/>
              </a:rPr>
              <a:t> it respon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price in lakhs &amp; has require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parameters in its request such as the bhk, sqft, location, bath &amp; balcony. Its not global but a hook which is calle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when require</a:t>
            </a:r>
            <a:r>
              <a:rPr lang="en-US" sz="2400">
                <a:solidFill>
                  <a:schemeClr val="bg1"/>
                </a:solidFill>
                <a:latin typeface="Comic Sans MS" panose="030F0702030302020204" charset="0"/>
                <a:cs typeface="Comic Sans MS" panose="030F0702030302020204" charset="0"/>
                <a:sym typeface="+mn-ea"/>
              </a:rPr>
              <a:t>d</a:t>
            </a:r>
            <a:endParaRPr lang="en-IN" altLang="en-US" sz="2400">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461010" y="37592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D</a:t>
            </a:r>
            <a:r>
              <a:rPr lang="en-IN" altLang="en-US" sz="4800" i="1">
                <a:solidFill>
                  <a:schemeClr val="bg1"/>
                </a:solidFill>
                <a:latin typeface="Comic Sans MS" panose="030F0702030302020204" charset="0"/>
                <a:cs typeface="Comic Sans MS" panose="030F0702030302020204" charset="0"/>
                <a:sym typeface="+mn-ea"/>
              </a:rPr>
              <a:t>ata Link Layer</a:t>
            </a:r>
            <a:endParaRPr lang="en-IN" altLang="en-US" sz="4800">
              <a:solidFill>
                <a:schemeClr val="bg1"/>
              </a:solidFill>
            </a:endParaRPr>
          </a:p>
        </p:txBody>
      </p:sp>
      <p:pic>
        <p:nvPicPr>
          <p:cNvPr id="4" name="Picture 3" descr="layers"/>
          <p:cNvPicPr>
            <a:picLocks noChangeAspect="1"/>
          </p:cNvPicPr>
          <p:nvPr/>
        </p:nvPicPr>
        <p:blipFill>
          <a:blip r:embed="rId2"/>
          <a:stretch>
            <a:fillRect/>
          </a:stretch>
        </p:blipFill>
        <p:spPr>
          <a:xfrm>
            <a:off x="8072755" y="1712595"/>
            <a:ext cx="3735705" cy="3735705"/>
          </a:xfrm>
          <a:prstGeom prst="rect">
            <a:avLst/>
          </a:prstGeom>
        </p:spPr>
      </p:pic>
      <p:sp>
        <p:nvSpPr>
          <p:cNvPr id="6"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595755"/>
            <a:ext cx="7124700" cy="4615815"/>
          </a:xfrm>
          <a:prstGeom prst="rect">
            <a:avLst/>
          </a:prstGeom>
          <a:noFill/>
        </p:spPr>
        <p:txBody>
          <a:bodyPr wrap="square" rtlCol="0">
            <a:spAutoFit/>
          </a:bodyPr>
          <a:p>
            <a:r>
              <a:rPr lang="en-IN" sz="2400">
                <a:solidFill>
                  <a:schemeClr val="bg1"/>
                </a:solidFill>
                <a:latin typeface="Comic Sans MS" panose="030F0702030302020204" charset="0"/>
                <a:cs typeface="Comic Sans MS" panose="030F0702030302020204" charset="0"/>
              </a:rPr>
              <a:t>The concept of library &amp; framework of JS is </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epen</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ent upon components. Its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to make our life easy &amp; reuse as many times we want. Here we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3 components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MapBox Map &amp; Geoco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er - </a:t>
            </a:r>
            <a:r>
              <a:rPr lang="en-IN" altLang="en-US">
                <a:solidFill>
                  <a:schemeClr val="bg1"/>
                </a:solidFill>
                <a:latin typeface="Comic Sans MS" panose="030F0702030302020204" charset="0"/>
                <a:cs typeface="Comic Sans MS" panose="030F0702030302020204" charset="0"/>
              </a:rPr>
              <a:t>use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map on the web-app an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geolocate the </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esire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search location using ‘react-mapbox-gl’ ma</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 by Uber</a:t>
            </a:r>
            <a:br>
              <a:rPr lang="en-IN" altLang="en-US" sz="2400">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Meta </a:t>
            </a:r>
            <a:r>
              <a:rPr lang="en-IN" altLang="en-US" sz="2400">
                <a:solidFill>
                  <a:schemeClr val="bg1"/>
                </a:solidFill>
                <a:latin typeface="Comic Sans MS" panose="030F0702030302020204" charset="0"/>
                <a:cs typeface="Comic Sans MS" panose="030F0702030302020204" charset="0"/>
                <a:sym typeface="+mn-ea"/>
              </a:rPr>
              <a:t>Data</a:t>
            </a:r>
            <a:r>
              <a:rPr lang="en-IN" altLang="en-US" sz="2400">
                <a:solidFill>
                  <a:schemeClr val="bg1"/>
                </a:solidFill>
                <a:latin typeface="Comic Sans MS" panose="030F0702030302020204" charset="0"/>
                <a:cs typeface="Comic Sans MS" panose="030F0702030302020204" charset="0"/>
              </a:rPr>
              <a:t> - </a:t>
            </a:r>
            <a:r>
              <a:rPr lang="en-IN" altLang="en-US">
                <a:solidFill>
                  <a:schemeClr val="bg1"/>
                </a:solidFill>
                <a:latin typeface="Comic Sans MS" panose="030F0702030302020204" charset="0"/>
                <a:cs typeface="Comic Sans MS" panose="030F0702030302020204" charset="0"/>
              </a:rPr>
              <a:t>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the result on the right si</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a:t>
            </a:r>
            <a:br>
              <a:rPr lang="en-IN" altLang="en-US">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al Form - </a:t>
            </a:r>
            <a:r>
              <a:rPr lang="en-IN" altLang="en-US">
                <a:solidFill>
                  <a:schemeClr val="bg1"/>
                </a:solidFill>
                <a:latin typeface="Comic Sans MS" panose="030F0702030302020204" charset="0"/>
                <a:cs typeface="Comic Sans MS" panose="030F0702030302020204" charset="0"/>
              </a:rPr>
              <a:t>for accepting the parameters from user. Formik is use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for its optimize performance &amp; efficiency</a:t>
            </a:r>
            <a:endParaRPr lang="en-IN" altLang="en-US">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619125" y="46101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Components</a:t>
            </a:r>
            <a:endParaRPr lang="en-IN" altLang="en-US" sz="4800">
              <a:solidFill>
                <a:schemeClr val="bg1"/>
              </a:solidFill>
            </a:endParaRPr>
          </a:p>
        </p:txBody>
      </p:sp>
      <p:sp>
        <p:nvSpPr>
          <p:cNvPr id="6"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Picture 1" descr="abstract"/>
          <p:cNvPicPr>
            <a:picLocks noChangeAspect="1"/>
          </p:cNvPicPr>
          <p:nvPr/>
        </p:nvPicPr>
        <p:blipFill>
          <a:blip r:embed="rId2"/>
          <a:stretch>
            <a:fillRect/>
          </a:stretch>
        </p:blipFill>
        <p:spPr>
          <a:xfrm>
            <a:off x="7553960" y="1290955"/>
            <a:ext cx="4638040" cy="487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Content Placeholder 1"/>
          <p:cNvPicPr>
            <a:picLocks noChangeAspect="1"/>
          </p:cNvPicPr>
          <p:nvPr>
            <p:ph sz="half" idx="2"/>
          </p:nvPr>
        </p:nvPicPr>
        <p:blipFill>
          <a:blip r:embed="rId1"/>
          <a:stretch>
            <a:fillRect/>
          </a:stretch>
        </p:blipFill>
        <p:spPr>
          <a:xfrm>
            <a:off x="332105" y="365125"/>
            <a:ext cx="11575415" cy="5604510"/>
          </a:xfrm>
          <a:prstGeom prst="rect">
            <a:avLst/>
          </a:prstGeom>
        </p:spPr>
      </p:pic>
      <p:sp>
        <p:nvSpPr>
          <p:cNvPr id="14" name="Text Box 13"/>
          <p:cNvSpPr txBox="1"/>
          <p:nvPr/>
        </p:nvSpPr>
        <p:spPr>
          <a:xfrm>
            <a:off x="3865880" y="5888355"/>
            <a:ext cx="479615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rPr>
              <a:t>Map Component</a:t>
            </a:r>
            <a:endParaRPr lang="en-IN" altLang="en-US" sz="48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10" name="Picture 9"/>
          <p:cNvPicPr>
            <a:picLocks noChangeAspect="1"/>
          </p:cNvPicPr>
          <p:nvPr/>
        </p:nvPicPr>
        <p:blipFill>
          <a:blip r:embed="rId1"/>
          <a:stretch>
            <a:fillRect/>
          </a:stretch>
        </p:blipFill>
        <p:spPr>
          <a:xfrm>
            <a:off x="838835" y="838200"/>
            <a:ext cx="10605770" cy="4657090"/>
          </a:xfrm>
          <a:prstGeom prst="rect">
            <a:avLst/>
          </a:prstGeom>
        </p:spPr>
      </p:pic>
      <p:sp>
        <p:nvSpPr>
          <p:cNvPr id="16" name="Text Box 15"/>
          <p:cNvSpPr txBox="1"/>
          <p:nvPr/>
        </p:nvSpPr>
        <p:spPr>
          <a:xfrm>
            <a:off x="3121025" y="5840095"/>
            <a:ext cx="6532880" cy="768350"/>
          </a:xfrm>
          <a:prstGeom prst="rect">
            <a:avLst/>
          </a:prstGeom>
          <a:noFill/>
        </p:spPr>
        <p:txBody>
          <a:bodyPr wrap="square" rtlCol="0">
            <a:spAutoFit/>
          </a:bodyPr>
          <a:p>
            <a:r>
              <a:rPr lang="en-IN" altLang="en-US" sz="4400" b="1">
                <a:solidFill>
                  <a:schemeClr val="bg1"/>
                </a:solidFill>
                <a:latin typeface="Comic Sans MS" panose="030F0702030302020204" charset="0"/>
                <a:cs typeface="Comic Sans MS" panose="030F0702030302020204" charset="0"/>
                <a:sym typeface="+mn-ea"/>
              </a:rPr>
              <a:t>Mo</a:t>
            </a:r>
            <a:r>
              <a:rPr lang="en-US" sz="4400" b="1">
                <a:solidFill>
                  <a:schemeClr val="bg1"/>
                </a:solidFill>
                <a:latin typeface="Comic Sans MS" panose="030F0702030302020204" charset="0"/>
                <a:cs typeface="Comic Sans MS" panose="030F0702030302020204" charset="0"/>
                <a:sym typeface="+mn-ea"/>
              </a:rPr>
              <a:t>d</a:t>
            </a:r>
            <a:r>
              <a:rPr lang="en-IN" altLang="en-US" sz="4400" b="1">
                <a:solidFill>
                  <a:schemeClr val="bg1"/>
                </a:solidFill>
                <a:latin typeface="Comic Sans MS" panose="030F0702030302020204" charset="0"/>
                <a:cs typeface="Comic Sans MS" panose="030F0702030302020204" charset="0"/>
                <a:sym typeface="+mn-ea"/>
              </a:rPr>
              <a:t>al Form</a:t>
            </a:r>
            <a:r>
              <a:rPr lang="en-IN" altLang="en-US" sz="4400" b="1">
                <a:solidFill>
                  <a:schemeClr val="bg1"/>
                </a:solidFill>
                <a:latin typeface="Comic Sans MS" panose="030F0702030302020204" charset="0"/>
                <a:cs typeface="Comic Sans MS" panose="030F0702030302020204" charset="0"/>
              </a:rPr>
              <a:t> Component</a:t>
            </a:r>
            <a:endParaRPr lang="en-IN" altLang="en-US" sz="44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11" name="Picture 10"/>
          <p:cNvPicPr>
            <a:picLocks noChangeAspect="1"/>
          </p:cNvPicPr>
          <p:nvPr/>
        </p:nvPicPr>
        <p:blipFill>
          <a:blip r:embed="rId1"/>
          <a:stretch>
            <a:fillRect/>
          </a:stretch>
        </p:blipFill>
        <p:spPr>
          <a:xfrm>
            <a:off x="4236720" y="243840"/>
            <a:ext cx="3944620" cy="6031865"/>
          </a:xfrm>
          <a:prstGeom prst="rect">
            <a:avLst/>
          </a:prstGeom>
        </p:spPr>
      </p:pic>
      <p:sp>
        <p:nvSpPr>
          <p:cNvPr id="18" name="Text Box 17"/>
          <p:cNvSpPr txBox="1"/>
          <p:nvPr/>
        </p:nvSpPr>
        <p:spPr>
          <a:xfrm>
            <a:off x="3670300" y="6235065"/>
            <a:ext cx="5076825" cy="645160"/>
          </a:xfrm>
          <a:prstGeom prst="rect">
            <a:avLst/>
          </a:prstGeom>
          <a:noFill/>
        </p:spPr>
        <p:txBody>
          <a:bodyPr wrap="square" rtlCol="0">
            <a:spAutoFit/>
          </a:bodyPr>
          <a:p>
            <a:r>
              <a:rPr lang="en-IN" altLang="en-US" sz="3600" b="1">
                <a:solidFill>
                  <a:schemeClr val="bg1"/>
                </a:solidFill>
                <a:latin typeface="Comic Sans MS" panose="030F0702030302020204" charset="0"/>
                <a:cs typeface="Comic Sans MS" panose="030F0702030302020204" charset="0"/>
                <a:sym typeface="+mn-ea"/>
              </a:rPr>
              <a:t>Meta Data</a:t>
            </a:r>
            <a:r>
              <a:rPr lang="en-IN" altLang="en-US" sz="3600" b="1">
                <a:solidFill>
                  <a:schemeClr val="bg1"/>
                </a:solidFill>
                <a:latin typeface="Comic Sans MS" panose="030F0702030302020204" charset="0"/>
                <a:cs typeface="Comic Sans MS" panose="030F0702030302020204" charset="0"/>
              </a:rPr>
              <a:t> Component</a:t>
            </a:r>
            <a:endParaRPr lang="en-IN" altLang="en-US" sz="36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Resolving Prop-</a:t>
            </a:r>
            <a:r>
              <a:rPr lang="en-US" sz="4800" i="1">
                <a:solidFill>
                  <a:schemeClr val="bg1"/>
                </a:solidFill>
                <a:latin typeface="Comic Sans MS" panose="030F0702030302020204" charset="0"/>
                <a:cs typeface="Comic Sans MS" panose="030F0702030302020204" charset="0"/>
                <a:sym typeface="+mn-ea"/>
              </a:rPr>
              <a:t>D</a:t>
            </a:r>
            <a:r>
              <a:rPr lang="en-IN" sz="4800" i="1">
                <a:solidFill>
                  <a:schemeClr val="bg1"/>
                </a:solidFill>
                <a:latin typeface="Comic Sans MS" panose="030F0702030302020204" charset="0"/>
                <a:cs typeface="Comic Sans MS" panose="030F0702030302020204" charset="0"/>
                <a:sym typeface="+mn-ea"/>
              </a:rPr>
              <a:t>rilling</a:t>
            </a:r>
            <a:endParaRPr lang="en-US"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370445" cy="489267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Prop drilling is a situation where data is passed from one component through multiple interdependent components until we get to the component where the data is needed</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It makes the application slower, re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uces efficiency &amp; increases latency. Which nee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s to be remove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for better performance</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rPr>
              <a:t>→</a:t>
            </a:r>
            <a:r>
              <a:rPr lang="en-US" sz="2400">
                <a:solidFill>
                  <a:schemeClr val="bg1"/>
                </a:solidFill>
                <a:latin typeface="Arial" panose="020B0604020202020204" pitchFamily="34" charset="0"/>
                <a:cs typeface="Arial" panose="020B0604020202020204" pitchFamily="34" charset="0"/>
              </a:rPr>
              <a:t> </a:t>
            </a:r>
            <a:r>
              <a:rPr lang="en-US" sz="2400">
                <a:solidFill>
                  <a:schemeClr val="bg1"/>
                </a:solidFill>
                <a:latin typeface="Comic Sans MS" panose="030F0702030302020204" charset="0"/>
                <a:cs typeface="Comic Sans MS" panose="030F0702030302020204" charset="0"/>
              </a:rPr>
              <a:t>We have resolve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the prop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rilling by using ‘’Context-Api” which makes the states global, making the state reachable from anywhere on the tree</a:t>
            </a:r>
            <a:endParaRPr lang="en-US" sz="2400">
              <a:solidFill>
                <a:schemeClr val="bg1"/>
              </a:solidFill>
              <a:latin typeface="Comic Sans MS" panose="030F0702030302020204" charset="0"/>
              <a:cs typeface="Comic Sans MS" panose="030F0702030302020204" charset="0"/>
            </a:endParaRPr>
          </a:p>
        </p:txBody>
      </p:sp>
      <p:sp>
        <p:nvSpPr>
          <p:cNvPr id="4"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9" name="Picture 8" descr="moustache"/>
          <p:cNvPicPr>
            <a:picLocks noChangeAspect="1"/>
          </p:cNvPicPr>
          <p:nvPr/>
        </p:nvPicPr>
        <p:blipFill>
          <a:blip r:embed="rId1"/>
          <a:stretch>
            <a:fillRect/>
          </a:stretch>
        </p:blipFill>
        <p:spPr>
          <a:xfrm>
            <a:off x="7733030" y="1249045"/>
            <a:ext cx="4002405" cy="40024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635"/>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4" name="Text Box 3"/>
          <p:cNvSpPr txBox="1"/>
          <p:nvPr/>
        </p:nvSpPr>
        <p:spPr>
          <a:xfrm>
            <a:off x="335915" y="137160"/>
            <a:ext cx="6849110" cy="829945"/>
          </a:xfrm>
          <a:prstGeom prst="rect">
            <a:avLst/>
          </a:prstGeom>
          <a:noFill/>
        </p:spPr>
        <p:txBody>
          <a:bodyPr wrap="square" rtlCol="0">
            <a:spAutoFit/>
          </a:bodyPr>
          <a:p>
            <a:r>
              <a:rPr lang="en-US" sz="4800" i="1">
                <a:solidFill>
                  <a:schemeClr val="bg1"/>
                </a:solidFill>
                <a:latin typeface="Comic Sans MS" panose="030F0702030302020204" charset="0"/>
                <a:cs typeface="Comic Sans MS" panose="030F0702030302020204" charset="0"/>
              </a:rPr>
              <a:t>Component Life-Cycle</a:t>
            </a:r>
            <a:endParaRPr lang="en-US" sz="4800" i="1">
              <a:solidFill>
                <a:schemeClr val="bg1"/>
              </a:solidFill>
              <a:latin typeface="Comic Sans MS" panose="030F0702030302020204" charset="0"/>
              <a:cs typeface="Comic Sans MS" panose="030F0702030302020204" charset="0"/>
            </a:endParaRPr>
          </a:p>
        </p:txBody>
      </p:sp>
      <p:pic>
        <p:nvPicPr>
          <p:cNvPr id="3" name="Picture 2" descr="cycle"/>
          <p:cNvPicPr>
            <a:picLocks noChangeAspect="1"/>
          </p:cNvPicPr>
          <p:nvPr/>
        </p:nvPicPr>
        <p:blipFill>
          <a:blip r:embed="rId1"/>
          <a:stretch>
            <a:fillRect/>
          </a:stretch>
        </p:blipFill>
        <p:spPr>
          <a:xfrm>
            <a:off x="7315200" y="650240"/>
            <a:ext cx="4876800" cy="4876800"/>
          </a:xfrm>
          <a:prstGeom prst="rect">
            <a:avLst/>
          </a:prstGeom>
        </p:spPr>
      </p:pic>
      <p:sp>
        <p:nvSpPr>
          <p:cNvPr id="6" name="Text Box 5"/>
          <p:cNvSpPr txBox="1"/>
          <p:nvPr/>
        </p:nvSpPr>
        <p:spPr>
          <a:xfrm>
            <a:off x="424815" y="1223645"/>
            <a:ext cx="6970395" cy="526224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Each component in React has a lifecycle which we can monitor and manipulate during its three main phases</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a:solidFill>
                  <a:schemeClr val="bg1"/>
                </a:solidFill>
                <a:latin typeface="Comic Sans MS" panose="030F0702030302020204" charset="0"/>
                <a:cs typeface="Comic Sans MS" panose="030F0702030302020204" charset="0"/>
              </a:rPr>
              <a:t>The three phases are: Mounting, Updating, and Unmounting</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In this project lifecycle of each component has its trigger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epenency :</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i="1">
                <a:solidFill>
                  <a:schemeClr val="bg1"/>
                </a:solidFill>
                <a:latin typeface="Comic Sans MS" panose="030F0702030302020204" charset="0"/>
                <a:cs typeface="Comic Sans MS" panose="030F0702030302020204" charset="0"/>
              </a:rPr>
              <a:t>MapBox</a:t>
            </a:r>
            <a:r>
              <a:rPr lang="en-US" sz="2400">
                <a:solidFill>
                  <a:schemeClr val="bg1"/>
                </a:solidFill>
                <a:latin typeface="Comic Sans MS" panose="030F0702030302020204" charset="0"/>
                <a:cs typeface="Comic Sans MS" panose="030F0702030302020204" charset="0"/>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rPr>
              <a:t> </a:t>
            </a:r>
            <a:r>
              <a:rPr lang="en-IN" altLang="en-US" sz="2400">
                <a:solidFill>
                  <a:schemeClr val="bg1"/>
                </a:solidFill>
                <a:latin typeface="Comic Sans MS" panose="030F0702030302020204" charset="0"/>
                <a:cs typeface="Comic Sans MS" panose="030F0702030302020204" charset="0"/>
                <a:sym typeface="+mn-ea"/>
              </a:rPr>
              <a:t>web-app reloa</a:t>
            </a:r>
            <a:r>
              <a:rPr lang="en-US" sz="2400">
                <a:solidFill>
                  <a:schemeClr val="bg1"/>
                </a:solidFill>
                <a:latin typeface="Comic Sans MS" panose="030F0702030302020204" charset="0"/>
                <a:cs typeface="Comic Sans MS" panose="030F0702030302020204" charset="0"/>
                <a:sym typeface="+mn-ea"/>
              </a:rPr>
              <a:t>d</a:t>
            </a:r>
            <a:endParaRPr lang="en-US" sz="2400">
              <a:solidFill>
                <a:schemeClr val="bg1"/>
              </a:solidFill>
              <a:latin typeface="Comic Sans MS" panose="030F0702030302020204" charset="0"/>
              <a:cs typeface="Comic Sans MS" panose="030F0702030302020204" charset="0"/>
              <a:sym typeface="+mn-ea"/>
            </a:endParaRPr>
          </a:p>
          <a:p>
            <a:r>
              <a:rPr lang="en-US" sz="2400" b="1" i="1">
                <a:solidFill>
                  <a:schemeClr val="bg1"/>
                </a:solidFill>
                <a:latin typeface="Comic Sans MS" panose="030F0702030302020204" charset="0"/>
                <a:cs typeface="Comic Sans MS" panose="030F0702030302020204" charset="0"/>
              </a:rPr>
              <a:t>Mo</a:t>
            </a:r>
            <a:r>
              <a:rPr lang="en-US" sz="2400" b="1" i="1">
                <a:solidFill>
                  <a:schemeClr val="bg1"/>
                </a:solidFill>
                <a:latin typeface="Comic Sans MS" panose="030F0702030302020204" charset="0"/>
                <a:cs typeface="Comic Sans MS" panose="030F0702030302020204" charset="0"/>
                <a:sym typeface="+mn-ea"/>
              </a:rPr>
              <a:t>dal Form</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search</a:t>
            </a:r>
            <a:r>
              <a:rPr lang="en-IN" altLang="en-US" sz="2400">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request</a:t>
            </a:r>
            <a:br>
              <a:rPr lang="en-US" sz="2400">
                <a:solidFill>
                  <a:schemeClr val="bg1"/>
                </a:solidFill>
                <a:latin typeface="Comic Sans MS" panose="030F0702030302020204" charset="0"/>
                <a:cs typeface="Comic Sans MS" panose="030F0702030302020204" charset="0"/>
                <a:sym typeface="+mn-ea"/>
              </a:rPr>
            </a:br>
            <a:r>
              <a:rPr lang="en-US" sz="2400" b="1" i="1">
                <a:solidFill>
                  <a:schemeClr val="bg1"/>
                </a:solidFill>
                <a:latin typeface="Comic Sans MS" panose="030F0702030302020204" charset="0"/>
                <a:cs typeface="Comic Sans MS" panose="030F0702030302020204" charset="0"/>
                <a:sym typeface="+mn-ea"/>
              </a:rPr>
              <a:t>Price Prediction</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search</a:t>
            </a:r>
            <a:r>
              <a:rPr lang="en-IN" altLang="en-US" sz="2400">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request</a:t>
            </a:r>
            <a:endParaRPr lang="en-US" sz="2400">
              <a:solidFill>
                <a:schemeClr val="bg1"/>
              </a:solidFill>
              <a:latin typeface="Comic Sans MS" panose="030F0702030302020204" charset="0"/>
              <a:cs typeface="Comic Sans MS" panose="030F0702030302020204" charset="0"/>
              <a:sym typeface="+mn-ea"/>
            </a:endParaRPr>
          </a:p>
          <a:p>
            <a:r>
              <a:rPr lang="en-US" sz="2400" b="1" i="1">
                <a:solidFill>
                  <a:schemeClr val="bg1"/>
                </a:solidFill>
                <a:latin typeface="Comic Sans MS" panose="030F0702030302020204" charset="0"/>
                <a:cs typeface="Comic Sans MS" panose="030F0702030302020204" charset="0"/>
                <a:sym typeface="+mn-ea"/>
              </a:rPr>
              <a:t>Meta </a:t>
            </a:r>
            <a:r>
              <a:rPr lang="en-US" sz="2400" b="1" i="1">
                <a:solidFill>
                  <a:schemeClr val="bg1"/>
                </a:solidFill>
                <a:latin typeface="Comic Sans MS" panose="030F0702030302020204" charset="0"/>
                <a:cs typeface="Comic Sans MS" panose="030F0702030302020204" charset="0"/>
                <a:sym typeface="+mn-ea"/>
              </a:rPr>
              <a:t>D</a:t>
            </a:r>
            <a:r>
              <a:rPr lang="en-US" sz="2400" b="1" i="1">
                <a:solidFill>
                  <a:schemeClr val="bg1"/>
                </a:solidFill>
                <a:latin typeface="Comic Sans MS" panose="030F0702030302020204" charset="0"/>
                <a:cs typeface="Comic Sans MS" panose="030F0702030302020204" charset="0"/>
                <a:sym typeface="+mn-ea"/>
              </a:rPr>
              <a:t>ata</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house-price</a:t>
            </a:r>
            <a:endParaRPr lang="en-US" sz="2400">
              <a:solidFill>
                <a:schemeClr val="bg1"/>
              </a:solidFill>
              <a:latin typeface="Comic Sans MS" panose="030F0702030302020204" charset="0"/>
              <a:cs typeface="Comic Sans MS" panose="030F0702030302020204" charset="0"/>
              <a:sym typeface="+mn-ea"/>
            </a:endParaRPr>
          </a:p>
        </p:txBody>
      </p:sp>
      <p:sp>
        <p:nvSpPr>
          <p:cNvPr id="1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578485"/>
            <a:ext cx="11116310" cy="4154170"/>
          </a:xfrm>
          <a:prstGeom prst="rect">
            <a:avLst/>
          </a:prstGeom>
          <a:noFill/>
        </p:spPr>
        <p:txBody>
          <a:bodyPr wrap="square" rtlCol="0">
            <a:spAutoFit/>
          </a:bodyPr>
          <a:p>
            <a:r>
              <a:rPr lang="en-US" sz="3600">
                <a:solidFill>
                  <a:schemeClr val="bg1"/>
                </a:solidFill>
                <a:latin typeface="Comic Sans MS" panose="030F0702030302020204" charset="0"/>
                <a:cs typeface="Comic Sans MS" panose="030F0702030302020204" charset="0"/>
              </a:rPr>
              <a:t>W</a:t>
            </a:r>
            <a:r>
              <a:rPr lang="en-IN" altLang="en-US" sz="3600">
                <a:solidFill>
                  <a:schemeClr val="bg1"/>
                </a:solidFill>
                <a:latin typeface="Comic Sans MS" panose="030F0702030302020204" charset="0"/>
                <a:cs typeface="Comic Sans MS" panose="030F0702030302020204" charset="0"/>
              </a:rPr>
              <a:t>hat is</a:t>
            </a:r>
            <a:r>
              <a:rPr lang="en-IN" altLang="en-US" sz="3600" b="1">
                <a:solidFill>
                  <a:schemeClr val="bg1"/>
                </a:solidFill>
                <a:latin typeface="Comic Sans MS" panose="030F0702030302020204" charset="0"/>
                <a:cs typeface="Comic Sans MS" panose="030F0702030302020204" charset="0"/>
              </a:rPr>
              <a:t> </a:t>
            </a:r>
            <a:r>
              <a:rPr lang="en-IN" altLang="en-US" sz="3600" b="1" i="1">
                <a:solidFill>
                  <a:schemeClr val="bg1"/>
                </a:solidFill>
                <a:latin typeface="Comic Sans MS" panose="030F0702030302020204" charset="0"/>
                <a:cs typeface="Comic Sans MS" panose="030F0702030302020204" charset="0"/>
              </a:rPr>
              <a:t>Housez</a:t>
            </a:r>
            <a:r>
              <a:rPr lang="en-IN" altLang="en-US" sz="3600" b="1">
                <a:solidFill>
                  <a:schemeClr val="bg1"/>
                </a:solidFill>
                <a:latin typeface="Comic Sans MS" panose="030F0702030302020204" charset="0"/>
                <a:cs typeface="Comic Sans MS" panose="030F0702030302020204" charset="0"/>
              </a:rPr>
              <a:t> </a:t>
            </a:r>
            <a:r>
              <a:rPr lang="en-US" sz="3600" b="1">
                <a:solidFill>
                  <a:schemeClr val="bg1"/>
                </a:solidFill>
                <a:latin typeface="Comic Sans MS" panose="030F0702030302020204" charset="0"/>
                <a:cs typeface="Comic Sans MS" panose="030F0702030302020204" charset="0"/>
              </a:rPr>
              <a:t>?</a:t>
            </a:r>
            <a:endParaRPr lang="en-US" sz="3600" b="1">
              <a:solidFill>
                <a:schemeClr val="bg1"/>
              </a:solidFill>
              <a:latin typeface="Comic Sans MS" panose="030F0702030302020204" charset="0"/>
              <a:cs typeface="Comic Sans MS" panose="030F0702030302020204" charset="0"/>
            </a:endParaRPr>
          </a:p>
          <a:p>
            <a:endParaRPr lang="en-US" sz="3600" b="1">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800">
                <a:solidFill>
                  <a:schemeClr val="bg1"/>
                </a:solidFill>
                <a:latin typeface="Comic Sans MS" panose="030F0702030302020204" charset="0"/>
                <a:cs typeface="Comic Sans MS" panose="030F0702030302020204" charset="0"/>
              </a:rPr>
              <a:t>Getting an estimate of house price in certain areas is painful. All you can get is the individual house prices and decide upon the scattered information.</a:t>
            </a:r>
            <a:endParaRPr lang="en-US" sz="2800">
              <a:solidFill>
                <a:schemeClr val="bg1"/>
              </a:solidFill>
              <a:latin typeface="Comic Sans MS" panose="030F0702030302020204" charset="0"/>
              <a:cs typeface="Comic Sans MS" panose="030F0702030302020204" charset="0"/>
            </a:endParaRPr>
          </a:p>
          <a:p>
            <a:endParaRPr lang="en-US" sz="2800">
              <a:solidFill>
                <a:schemeClr val="bg1"/>
              </a:solidFill>
              <a:latin typeface="Comic Sans MS" panose="030F0702030302020204" charset="0"/>
              <a:cs typeface="Comic Sans MS" panose="030F0702030302020204" charset="0"/>
            </a:endParaRPr>
          </a:p>
          <a:p>
            <a:r>
              <a:rPr lang="en-US" sz="2800">
                <a:solidFill>
                  <a:schemeClr val="bg1"/>
                </a:solidFill>
                <a:latin typeface="Comic Sans MS" panose="030F0702030302020204" charset="0"/>
                <a:cs typeface="Comic Sans MS" panose="030F0702030302020204" charset="0"/>
              </a:rPr>
              <a:t>To solve the problem this project "Housez" </a:t>
            </a:r>
            <a:r>
              <a:rPr lang="en-IN" altLang="en-US" sz="2800">
                <a:solidFill>
                  <a:schemeClr val="bg1"/>
                </a:solidFill>
                <a:latin typeface="Comic Sans MS" panose="030F0702030302020204" charset="0"/>
                <a:cs typeface="Comic Sans MS" panose="030F0702030302020204" charset="0"/>
              </a:rPr>
              <a:t>a web-app </a:t>
            </a:r>
            <a:r>
              <a:rPr lang="en-US" sz="2800">
                <a:solidFill>
                  <a:schemeClr val="bg1"/>
                </a:solidFill>
                <a:latin typeface="Comic Sans MS" panose="030F0702030302020204" charset="0"/>
                <a:cs typeface="Comic Sans MS" panose="030F0702030302020204" charset="0"/>
              </a:rPr>
              <a:t>is made to bring to you the exact brief price prediction of a place.</a:t>
            </a:r>
            <a:endParaRPr lang="en-US" sz="2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Testing &amp; Hosting</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586980" cy="4276725"/>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Testing is integral part of software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evelopment.</a:t>
            </a:r>
            <a:br>
              <a:rPr lang="en-IN" altLang="en-US" sz="2400">
                <a:solidFill>
                  <a:schemeClr val="bg1"/>
                </a:solidFill>
                <a:latin typeface="Comic Sans MS" panose="030F0702030302020204" charset="0"/>
                <a:cs typeface="Comic Sans MS" panose="030F0702030302020204" charset="0"/>
              </a:rPr>
            </a:br>
            <a:r>
              <a:rPr lang="en-IN" altLang="en-US" sz="2400">
                <a:solidFill>
                  <a:schemeClr val="bg1"/>
                </a:solidFill>
                <a:latin typeface="Comic Sans MS" panose="030F0702030302020204" charset="0"/>
                <a:cs typeface="Comic Sans MS" panose="030F0702030302020204" charset="0"/>
              </a:rPr>
              <a:t>Hosting cannot be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one without testing</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Testing in React :</a:t>
            </a:r>
            <a:r>
              <a:rPr lang="en-IN" altLang="en-US" sz="2400" b="1">
                <a:solidFill>
                  <a:schemeClr val="bg1"/>
                </a:solidFill>
                <a:latin typeface="Comic Sans MS" panose="030F0702030302020204" charset="0"/>
                <a:cs typeface="Comic Sans MS" panose="030F0702030302020204" charset="0"/>
                <a:sym typeface="+mn-ea"/>
              </a:rPr>
              <a:t> </a:t>
            </a:r>
            <a:r>
              <a:rPr lang="en-IN" altLang="en-US" sz="2400">
                <a:solidFill>
                  <a:schemeClr val="bg1"/>
                </a:solidFill>
                <a:latin typeface="Comic Sans MS" panose="030F0702030302020204" charset="0"/>
                <a:cs typeface="Comic Sans MS" panose="030F0702030302020204" charset="0"/>
                <a:sym typeface="+mn-ea"/>
              </a:rPr>
              <a:t>Unit tests, Integration tests, 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-to-en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tests. Unit test is single test of co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 isolation.</a:t>
            </a:r>
            <a:endParaRPr lang="en-IN" altLang="en-US" sz="2400">
              <a:solidFill>
                <a:schemeClr val="bg1"/>
              </a:solidFill>
              <a:latin typeface="Comic Sans MS" panose="030F0702030302020204" charset="0"/>
              <a:cs typeface="Comic Sans MS" panose="030F0702030302020204" charset="0"/>
              <a:sym typeface="+mn-ea"/>
            </a:endParaRPr>
          </a:p>
          <a:p>
            <a:pPr lvl="0"/>
            <a:endParaRPr lang="en-IN" altLang="en-US" sz="2400" b="1">
              <a:solidFill>
                <a:schemeClr val="bg1"/>
              </a:solidFill>
              <a:latin typeface="Comic Sans MS" panose="030F0702030302020204" charset="0"/>
              <a:cs typeface="Comic Sans MS" panose="030F0702030302020204" charset="0"/>
              <a:sym typeface="+mn-ea"/>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Hosting : </a:t>
            </a:r>
            <a:r>
              <a:rPr lang="en-IN" altLang="en-US" sz="2400">
                <a:solidFill>
                  <a:schemeClr val="bg1"/>
                </a:solidFill>
                <a:latin typeface="Comic Sans MS" panose="030F0702030302020204" charset="0"/>
                <a:cs typeface="Comic Sans MS" panose="030F0702030302020204" charset="0"/>
                <a:sym typeface="+mn-ea"/>
              </a:rPr>
              <a:t>After testing the web-app is hoste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on “Netlify” &amp; pipeline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“Github” so that any changes pushe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the repository will automatically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eploy the changes on the Internet</a:t>
            </a:r>
            <a:endParaRPr lang="en-IN" altLang="en-US" sz="2400">
              <a:solidFill>
                <a:schemeClr val="bg1"/>
              </a:solidFill>
              <a:latin typeface="Comic Sans MS" panose="030F0702030302020204" charset="0"/>
              <a:cs typeface="Comic Sans MS" panose="030F0702030302020204" charset="0"/>
              <a:sym typeface="+mn-ea"/>
            </a:endParaRPr>
          </a:p>
        </p:txBody>
      </p:sp>
      <p:sp>
        <p:nvSpPr>
          <p:cNvPr id="4"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Picture 1" descr="cyber-attack"/>
          <p:cNvPicPr>
            <a:picLocks noChangeAspect="1"/>
          </p:cNvPicPr>
          <p:nvPr/>
        </p:nvPicPr>
        <p:blipFill>
          <a:blip r:embed="rId1"/>
          <a:stretch>
            <a:fillRect/>
          </a:stretch>
        </p:blipFill>
        <p:spPr>
          <a:xfrm>
            <a:off x="7956550" y="1506855"/>
            <a:ext cx="3844290" cy="3844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3883025" y="2326005"/>
            <a:ext cx="450024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Final Pro</a:t>
            </a:r>
            <a:r>
              <a:rPr lang="en-US" sz="8800" b="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uct</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Content Placeholder 1"/>
          <p:cNvPicPr>
            <a:picLocks noChangeAspect="1"/>
          </p:cNvPicPr>
          <p:nvPr>
            <p:ph sz="half" idx="2"/>
          </p:nvPr>
        </p:nvPicPr>
        <p:blipFill>
          <a:blip r:embed="rId1"/>
          <a:stretch>
            <a:fillRect/>
          </a:stretch>
        </p:blipFill>
        <p:spPr>
          <a:xfrm>
            <a:off x="379095" y="365125"/>
            <a:ext cx="11450320" cy="57169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3627755" y="2580640"/>
            <a:ext cx="4500245"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a:t>
            </a:r>
            <a:r>
              <a:rPr lang="en-IN" sz="8800" b="1">
                <a:solidFill>
                  <a:schemeClr val="bg1"/>
                </a:solidFill>
                <a:latin typeface="Comic Sans MS" panose="030F0702030302020204" charset="0"/>
                <a:cs typeface="Comic Sans MS" panose="030F0702030302020204" charset="0"/>
              </a:rPr>
              <a:t>Links</a:t>
            </a:r>
            <a:endParaRPr lang="en-IN"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2" name="Text Box 1"/>
          <p:cNvSpPr txBox="1"/>
          <p:nvPr/>
        </p:nvSpPr>
        <p:spPr>
          <a:xfrm>
            <a:off x="303530" y="1393825"/>
            <a:ext cx="11503660" cy="3415030"/>
          </a:xfrm>
          <a:prstGeom prst="rect">
            <a:avLst/>
          </a:prstGeom>
          <a:noFill/>
        </p:spPr>
        <p:txBody>
          <a:bodyPr wrap="square" rtlCol="0">
            <a:spAutoFit/>
          </a:bodyPr>
          <a:p>
            <a:pPr fontAlgn="base"/>
            <a:r>
              <a:rPr lang="en-IN" altLang="en-US" sz="3600" b="1">
                <a:solidFill>
                  <a:schemeClr val="bg1"/>
                </a:solidFill>
                <a:latin typeface="Comic Sans MS" panose="030F0702030302020204" charset="0"/>
                <a:cs typeface="Comic Sans MS" panose="030F0702030302020204" charset="0"/>
              </a:rPr>
              <a:t>Github :</a:t>
            </a:r>
            <a:endParaRPr lang="en-IN" altLang="en-US" sz="3600" b="1">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PPT &amp; Report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oc - </a:t>
            </a:r>
            <a:r>
              <a:rPr lang="en-IN" altLang="en-US">
                <a:solidFill>
                  <a:schemeClr val="bg1"/>
                </a:solidFill>
                <a:latin typeface="Comic Sans MS" panose="030F0702030302020204" charset="0"/>
                <a:cs typeface="Comic Sans MS" panose="030F0702030302020204" charset="0"/>
                <a:hlinkClick r:id="rId2" action="ppaction://hlinkfile"/>
              </a:rPr>
              <a:t>https://github.com/saikatXshrey/college-major-project</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ML Mo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el - </a:t>
            </a:r>
            <a:r>
              <a:rPr lang="en-IN" altLang="en-US">
                <a:solidFill>
                  <a:schemeClr val="bg1"/>
                </a:solidFill>
                <a:latin typeface="Comic Sans MS" panose="030F0702030302020204" charset="0"/>
                <a:cs typeface="Comic Sans MS" panose="030F0702030302020204" charset="0"/>
                <a:hlinkClick r:id="rId3" action="ppaction://hlinkfile"/>
              </a:rPr>
              <a:t>https://github.com/saikatXshrey/college-major-project/tree/ml-model</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Pre</a:t>
            </a:r>
            <a:r>
              <a:rPr lang="en-US" sz="2400" b="1">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iction Api - </a:t>
            </a:r>
            <a:r>
              <a:rPr lang="en-IN" altLang="en-US">
                <a:solidFill>
                  <a:schemeClr val="bg1"/>
                </a:solidFill>
                <a:latin typeface="Comic Sans MS" panose="030F0702030302020204" charset="0"/>
                <a:cs typeface="Comic Sans MS" panose="030F0702030302020204" charset="0"/>
                <a:hlinkClick r:id="rId4" action="ppaction://hlinkfile"/>
              </a:rPr>
              <a:t>https://github.com/saikatXshrey/college-major-project/tree/prediction-api</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Client Si</a:t>
            </a:r>
            <a:r>
              <a:rPr lang="en-US" sz="2400" b="1">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 -  </a:t>
            </a:r>
            <a:r>
              <a:rPr lang="en-IN" altLang="en-US">
                <a:solidFill>
                  <a:schemeClr val="bg1"/>
                </a:solidFill>
                <a:latin typeface="Comic Sans MS" panose="030F0702030302020204" charset="0"/>
                <a:cs typeface="Comic Sans MS" panose="030F0702030302020204" charset="0"/>
                <a:hlinkClick r:id="rId5" action="ppaction://hlinkfile"/>
              </a:rPr>
              <a:t>https://github.com/saikatXshrey/college-major-project/tree/client</a:t>
            </a:r>
            <a:endParaRPr lang="en-IN" altLang="en-US">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IN" altLang="en-US" sz="3600" b="1">
                <a:solidFill>
                  <a:schemeClr val="bg1"/>
                </a:solidFill>
                <a:latin typeface="Comic Sans MS" panose="030F0702030302020204" charset="0"/>
                <a:cs typeface="Comic Sans MS" panose="030F0702030302020204" charset="0"/>
              </a:rPr>
              <a:t>Live Link :</a:t>
            </a:r>
            <a:r>
              <a:rPr lang="en-IN" altLang="en-US" sz="2400">
                <a:solidFill>
                  <a:schemeClr val="bg1"/>
                </a:solidFill>
                <a:latin typeface="Comic Sans MS" panose="030F0702030302020204" charset="0"/>
                <a:cs typeface="Comic Sans MS" panose="030F0702030302020204" charset="0"/>
              </a:rPr>
              <a:t>	 </a:t>
            </a:r>
            <a:r>
              <a:rPr lang="en-IN" altLang="en-US">
                <a:solidFill>
                  <a:schemeClr val="bg1"/>
                </a:solidFill>
                <a:latin typeface="Comic Sans MS" panose="030F0702030302020204" charset="0"/>
                <a:cs typeface="Comic Sans MS" panose="030F0702030302020204" charset="0"/>
                <a:hlinkClick r:id="rId6" action="ppaction://hlinkfile"/>
              </a:rPr>
              <a:t>https://housez.netlify.app/</a:t>
            </a:r>
            <a:endParaRPr lang="en-IN" altLang="en-US">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TV FEATURES:-</a:t>
            </a:r>
            <a:r>
              <a:rPr lang="en-US" altLang="en-ID"/>
              <a:t>fgjfjfjfjjf</a:t>
            </a:r>
            <a:endParaRPr lang="en-US" altLang="en-ID"/>
          </a:p>
        </p:txBody>
      </p:sp>
      <p:pic>
        <p:nvPicPr>
          <p:cNvPr id="3" name="Picture 2"/>
          <p:cNvPicPr>
            <a:picLocks noChangeAspect="1"/>
          </p:cNvPicPr>
          <p:nvPr/>
        </p:nvPicPr>
        <p:blipFill>
          <a:blip r:embed="rId1"/>
          <a:stretch>
            <a:fillRect/>
          </a:stretch>
        </p:blipFill>
        <p:spPr>
          <a:xfrm>
            <a:off x="4470400" y="1273810"/>
            <a:ext cx="3251200" cy="3251200"/>
          </a:xfrm>
          <a:prstGeom prst="rect">
            <a:avLst/>
          </a:prstGeom>
        </p:spPr>
      </p:pic>
      <p:sp>
        <p:nvSpPr>
          <p:cNvPr id="4" name="Text Box 3"/>
          <p:cNvSpPr txBox="1"/>
          <p:nvPr/>
        </p:nvSpPr>
        <p:spPr>
          <a:xfrm>
            <a:off x="2906395" y="4012565"/>
            <a:ext cx="5749290" cy="1938020"/>
          </a:xfrm>
          <a:prstGeom prst="rect">
            <a:avLst/>
          </a:prstGeom>
          <a:noFill/>
        </p:spPr>
        <p:txBody>
          <a:bodyPr wrap="square" rtlCol="0">
            <a:spAutoFit/>
          </a:bodyPr>
          <a:p>
            <a:pPr algn="ctr"/>
            <a:r>
              <a:rPr lang="en-US" sz="6000" b="1">
                <a:solidFill>
                  <a:schemeClr val="bg1"/>
                </a:solidFill>
              </a:rPr>
              <a:t>THANK YOU !!!</a:t>
            </a:r>
            <a:endParaRPr lang="en-US" sz="6000" b="1">
              <a:solidFill>
                <a:schemeClr val="bg1"/>
              </a:solidFill>
            </a:endParaRPr>
          </a:p>
          <a:p>
            <a:pPr algn="ctr"/>
            <a:endParaRPr lang="en-US" sz="6000" b="1">
              <a:solidFill>
                <a:schemeClr val="bg1"/>
              </a:solidFill>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rPr>
              <a:t>Problem Description</a:t>
            </a:r>
            <a:endParaRPr lang="en-IN" altLang="en-US" b="1">
              <a:solidFill>
                <a:schemeClr val="bg1"/>
              </a:solidFill>
              <a:latin typeface="Comic Sans MS" panose="030F0702030302020204" charset="0"/>
              <a:cs typeface="Comic Sans MS" panose="030F0702030302020204" charset="0"/>
            </a:endParaRPr>
          </a:p>
        </p:txBody>
      </p:sp>
      <p:sp>
        <p:nvSpPr>
          <p:cNvPr id="5" name="Content Placeholder 2"/>
          <p:cNvSpPr>
            <a:spLocks noGrp="1"/>
          </p:cNvSpPr>
          <p:nvPr/>
        </p:nvSpPr>
        <p:spPr>
          <a:xfrm>
            <a:off x="838200" y="1595120"/>
            <a:ext cx="10515600" cy="4351338"/>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altLang="en-US" sz="2400">
                <a:solidFill>
                  <a:schemeClr val="bg1"/>
                </a:solidFill>
                <a:latin typeface="Comic Sans MS" panose="030F0702030302020204" charset="0"/>
                <a:cs typeface="Comic Sans MS" panose="030F0702030302020204" charset="0"/>
              </a:rPr>
              <a:t>Build a full stack apartment price prediction application that helps users to get an idea of approximate price of an apartment in Bangalore. Before buying any apartment, a buyer should have an idea about price in that locality else brokers,owners could easily con them with much higher price.</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2400">
                <a:solidFill>
                  <a:schemeClr val="bg1"/>
                </a:solidFill>
                <a:latin typeface="Comic Sans MS" panose="030F0702030302020204" charset="0"/>
                <a:cs typeface="Comic Sans MS" panose="030F0702030302020204" charset="0"/>
              </a:rPr>
              <a:t> </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3200" i="1">
                <a:solidFill>
                  <a:schemeClr val="bg1"/>
                </a:solidFill>
                <a:latin typeface="Comic Sans MS" panose="030F0702030302020204" charset="0"/>
                <a:cs typeface="Comic Sans MS" panose="030F0702030302020204" charset="0"/>
              </a:rPr>
              <a:t>The problem statement is divided into two parts:</a:t>
            </a:r>
            <a:endParaRPr lang="en-IN" altLang="en-US" sz="3200" i="1">
              <a:solidFill>
                <a:schemeClr val="bg1"/>
              </a:solidFill>
              <a:latin typeface="Comic Sans MS" panose="030F0702030302020204" charset="0"/>
              <a:cs typeface="Comic Sans MS" panose="030F0702030302020204" charset="0"/>
            </a:endParaRPr>
          </a:p>
          <a:p>
            <a:pPr marL="0" indent="0">
              <a:buNone/>
            </a:pPr>
            <a:endParaRPr lang="en-IN" altLang="en-US" sz="2400" i="1">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First part is to build a machine learning model which will predict the price of the apartment when provided certain parameters &amp; convert it to REST Api using Flask</a:t>
            </a:r>
            <a:endParaRPr lang="en-IN" altLang="en-US"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Second part is to build web-app using ReactJs &amp; connect it to REST Service</a:t>
            </a:r>
            <a:endParaRPr lang="en-IN" altLang="en-US"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1481455" y="2119630"/>
            <a:ext cx="882332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ML Mo</a:t>
            </a:r>
            <a:r>
              <a:rPr lang="en-IN" altLang="en-US" sz="8800" b="1" i="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el &amp; </a:t>
            </a:r>
            <a:r>
              <a:rPr lang="en-IN" sz="8800" b="1">
                <a:solidFill>
                  <a:schemeClr val="bg1"/>
                </a:solidFill>
                <a:latin typeface="Comic Sans MS" panose="030F0702030302020204" charset="0"/>
                <a:cs typeface="Comic Sans MS" panose="030F0702030302020204" charset="0"/>
              </a:rPr>
              <a:t>Pre</a:t>
            </a:r>
            <a:r>
              <a:rPr lang="en-IN" altLang="en-US" sz="8800" b="1" i="1">
                <a:solidFill>
                  <a:schemeClr val="bg1"/>
                </a:solidFill>
                <a:latin typeface="Comic Sans MS" panose="030F0702030302020204" charset="0"/>
                <a:cs typeface="Comic Sans MS" panose="030F0702030302020204" charset="0"/>
                <a:sym typeface="+mn-ea"/>
              </a:rPr>
              <a:t>d</a:t>
            </a:r>
            <a:r>
              <a:rPr lang="en-IN" sz="8800" b="1">
                <a:solidFill>
                  <a:schemeClr val="bg1"/>
                </a:solidFill>
                <a:latin typeface="Comic Sans MS" panose="030F0702030302020204" charset="0"/>
                <a:cs typeface="Comic Sans MS" panose="030F0702030302020204" charset="0"/>
              </a:rPr>
              <a:t>iction API</a:t>
            </a:r>
            <a:r>
              <a:rPr lang="en-IN" altLang="en-US" sz="8800" b="1">
                <a:solidFill>
                  <a:schemeClr val="bg1"/>
                </a:solidFill>
                <a:latin typeface="Comic Sans MS" panose="030F0702030302020204" charset="0"/>
                <a:cs typeface="Comic Sans MS" panose="030F0702030302020204" charset="0"/>
              </a:rPr>
              <a:t> </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237490" y="1825625"/>
            <a:ext cx="11116310" cy="480060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necessary libraries:</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Importing libraries like pandas, numpy, matplotlib.</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Data Cleaning:</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US" sz="1800">
                <a:solidFill>
                  <a:schemeClr val="bg1"/>
                </a:solidFill>
                <a:latin typeface="Comic Sans MS" panose="030F0702030302020204" charset="0"/>
                <a:cs typeface="Comic Sans MS" panose="030F0702030302020204" charset="0"/>
                <a:sym typeface="+mn-ea"/>
              </a:rPr>
              <a:t>Dropping unnecessary columns and rows containg null values.</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Feature Engineering:</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Extracting numerical values from size column, converting </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total_sqft to float type, and dropping data points of location </a:t>
            </a:r>
            <a:br>
              <a:rPr lang="en-US" sz="1800">
                <a:solidFill>
                  <a:schemeClr val="bg1"/>
                </a:solidFill>
                <a:latin typeface="Comic Sans MS" panose="030F0702030302020204" charset="0"/>
                <a:cs typeface="Comic Sans MS" panose="030F0702030302020204" charset="0"/>
              </a:rPr>
            </a:b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which are less than 20</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Outlier detection </a:t>
            </a:r>
            <a:br>
              <a:rPr 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&amp;</a:t>
            </a:r>
            <a:r>
              <a:rPr lang="en-US" i="1">
                <a:solidFill>
                  <a:schemeClr val="bg1"/>
                </a:solidFill>
                <a:latin typeface="Comic Sans MS" panose="030F0702030302020204" charset="0"/>
                <a:cs typeface="Comic Sans MS" panose="030F0702030302020204" charset="0"/>
              </a:rPr>
              <a:t> removal:</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Detecting extreme cases in price, apartments where number of bathrooms</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exceeds</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number of bhk and other outliers and removing them.</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One hot encoding of </a:t>
            </a:r>
            <a:br>
              <a:rPr lang="en-US" i="1">
                <a:solidFill>
                  <a:schemeClr val="bg1"/>
                </a:solidFill>
                <a:latin typeface="Comic Sans MS" panose="030F0702030302020204" charset="0"/>
                <a:cs typeface="Comic Sans MS" panose="030F0702030302020204" charset="0"/>
              </a:rPr>
            </a:br>
            <a:r>
              <a:rPr lang="en-US" i="1">
                <a:solidFill>
                  <a:schemeClr val="bg1"/>
                </a:solidFill>
                <a:latin typeface="Comic Sans MS" panose="030F0702030302020204" charset="0"/>
                <a:cs typeface="Comic Sans MS" panose="030F0702030302020204" charset="0"/>
              </a:rPr>
              <a:t>location columns:</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As location column is categorical feature.</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Model building:</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Training our model using linear regression and testing using test data.</a:t>
            </a:r>
            <a:endParaRPr lang="en-US" sz="18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04470" y="365125"/>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Dataset</a:t>
            </a:r>
            <a:endParaRPr lang="en-IN" altLang="en-US" sz="4800" b="1">
              <a:solidFill>
                <a:schemeClr val="bg1"/>
              </a:solidFill>
              <a:latin typeface="Comic Sans MS" panose="030F0702030302020204" charset="0"/>
              <a:cs typeface="Comic Sans MS" panose="030F0702030302020204" charset="0"/>
              <a:sym typeface="+mn-ea"/>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204470" y="1287145"/>
            <a:ext cx="11823065"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bg1"/>
                </a:solidFill>
                <a:latin typeface="Comic Sans MS" panose="030F0702030302020204" charset="0"/>
                <a:cs typeface="Comic Sans MS" panose="030F0702030302020204" charset="0"/>
                <a:sym typeface="+mn-ea"/>
              </a:rPr>
              <a:t>The dataset contains 13320 rows and 9 columns which are:</a:t>
            </a:r>
            <a:endParaRPr lang="en-US" sz="2400">
              <a:solidFill>
                <a:schemeClr val="bg1"/>
              </a:solidFill>
              <a:latin typeface="Comic Sans MS" panose="030F0702030302020204" charset="0"/>
              <a:cs typeface="Comic Sans MS" panose="030F0702030302020204" charset="0"/>
            </a:endParaRPr>
          </a:p>
          <a:p>
            <a:pPr marL="0" indent="0">
              <a:buNone/>
            </a:pPr>
            <a:r>
              <a:rPr lang="en-US" sz="2400">
                <a:solidFill>
                  <a:schemeClr val="bg1"/>
                </a:solidFill>
                <a:latin typeface="Comic Sans MS" panose="030F0702030302020204" charset="0"/>
                <a:cs typeface="Comic Sans MS" panose="030F0702030302020204" charset="0"/>
                <a:sym typeface="+mn-ea"/>
              </a:rPr>
              <a:t> area_type, availability, location, size, society, total_sqft, bath,</a:t>
            </a:r>
            <a:r>
              <a:rPr lang="en-IN" altLang="en-US" sz="2400">
                <a:solidFill>
                  <a:schemeClr val="bg1"/>
                </a:solidFill>
                <a:latin typeface="Comic Sans MS" panose="030F0702030302020204" charset="0"/>
                <a:cs typeface="Comic Sans MS" panose="030F0702030302020204" charset="0"/>
                <a:sym typeface="+mn-ea"/>
              </a:rPr>
              <a:t> </a:t>
            </a:r>
            <a:r>
              <a:rPr lang="en-US" sz="2400">
                <a:solidFill>
                  <a:schemeClr val="bg1"/>
                </a:solidFill>
                <a:latin typeface="Comic Sans MS" panose="030F0702030302020204" charset="0"/>
                <a:cs typeface="Comic Sans MS" panose="030F0702030302020204" charset="0"/>
                <a:sym typeface="+mn-ea"/>
              </a:rPr>
              <a:t>balcony,</a:t>
            </a:r>
            <a:r>
              <a:rPr lang="en-IN" altLang="en-US" sz="2400">
                <a:solidFill>
                  <a:schemeClr val="bg1"/>
                </a:solidFill>
                <a:latin typeface="Comic Sans MS" panose="030F0702030302020204" charset="0"/>
                <a:cs typeface="Comic Sans MS" panose="030F0702030302020204" charset="0"/>
                <a:sym typeface="+mn-ea"/>
              </a:rPr>
              <a:t> </a:t>
            </a:r>
            <a:r>
              <a:rPr lang="en-US" sz="2400">
                <a:solidFill>
                  <a:schemeClr val="bg1"/>
                </a:solidFill>
                <a:latin typeface="Comic Sans MS" panose="030F0702030302020204" charset="0"/>
                <a:cs typeface="Comic Sans MS" panose="030F0702030302020204" charset="0"/>
                <a:sym typeface="+mn-ea"/>
              </a:rPr>
              <a:t>price</a:t>
            </a:r>
            <a:endParaRPr lang="en-US" sz="2400">
              <a:solidFill>
                <a:schemeClr val="bg1"/>
              </a:solidFill>
              <a:latin typeface="Comic Sans MS" panose="030F0702030302020204" charset="0"/>
              <a:cs typeface="Comic Sans MS" panose="030F0702030302020204" charset="0"/>
            </a:endParaRPr>
          </a:p>
        </p:txBody>
      </p:sp>
      <p:pic>
        <p:nvPicPr>
          <p:cNvPr id="2" name="Content Placeholder 1" descr="Screenshot (367)"/>
          <p:cNvPicPr>
            <a:picLocks noChangeAspect="1"/>
          </p:cNvPicPr>
          <p:nvPr>
            <p:ph sz="half" idx="2"/>
          </p:nvPr>
        </p:nvPicPr>
        <p:blipFill>
          <a:blip r:embed="rId2"/>
          <a:srcRect l="19179" t="28388" r="21360" b="4749"/>
          <a:stretch>
            <a:fillRect/>
          </a:stretch>
        </p:blipFill>
        <p:spPr>
          <a:xfrm>
            <a:off x="204470" y="2467610"/>
            <a:ext cx="5868670" cy="3777615"/>
          </a:xfrm>
          <a:prstGeom prst="rect">
            <a:avLst/>
          </a:prstGeom>
        </p:spPr>
      </p:pic>
      <p:pic>
        <p:nvPicPr>
          <p:cNvPr id="8" name="Picture 7" descr="Screenshot (368)"/>
          <p:cNvPicPr>
            <a:picLocks noChangeAspect="1"/>
          </p:cNvPicPr>
          <p:nvPr/>
        </p:nvPicPr>
        <p:blipFill>
          <a:blip r:embed="rId3"/>
          <a:srcRect l="19729" t="37306" r="21245" b="19213"/>
          <a:stretch>
            <a:fillRect/>
          </a:stretch>
        </p:blipFill>
        <p:spPr>
          <a:xfrm>
            <a:off x="6217285" y="2467610"/>
            <a:ext cx="5810250" cy="3777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5" name="Content Placeholder 4" descr="Screenshot (369)"/>
          <p:cNvPicPr>
            <a:picLocks noChangeAspect="1"/>
          </p:cNvPicPr>
          <p:nvPr>
            <p:ph sz="half" idx="2"/>
          </p:nvPr>
        </p:nvPicPr>
        <p:blipFill>
          <a:blip r:embed="rId2"/>
          <a:srcRect l="19841" t="34525" r="21153" b="9748"/>
          <a:stretch>
            <a:fillRect/>
          </a:stretch>
        </p:blipFill>
        <p:spPr>
          <a:xfrm>
            <a:off x="343535" y="365125"/>
            <a:ext cx="5676265" cy="4665980"/>
          </a:xfrm>
          <a:prstGeom prst="rect">
            <a:avLst/>
          </a:prstGeom>
        </p:spPr>
      </p:pic>
      <p:pic>
        <p:nvPicPr>
          <p:cNvPr id="10" name="Content Placeholder 6" descr="Screenshot (370)"/>
          <p:cNvPicPr>
            <a:picLocks noChangeAspect="1"/>
          </p:cNvPicPr>
          <p:nvPr/>
        </p:nvPicPr>
        <p:blipFill>
          <a:blip r:embed="rId3"/>
          <a:srcRect l="19326" t="28722" r="21200" b="4439"/>
          <a:stretch>
            <a:fillRect/>
          </a:stretch>
        </p:blipFill>
        <p:spPr>
          <a:xfrm>
            <a:off x="6261100" y="364490"/>
            <a:ext cx="5765165" cy="4666615"/>
          </a:xfrm>
          <a:prstGeom prst="rect">
            <a:avLst/>
          </a:prstGeom>
        </p:spPr>
      </p:pic>
      <p:sp>
        <p:nvSpPr>
          <p:cNvPr id="11" name="Text Box 10"/>
          <p:cNvSpPr txBox="1"/>
          <p:nvPr/>
        </p:nvSpPr>
        <p:spPr>
          <a:xfrm>
            <a:off x="343535" y="5398135"/>
            <a:ext cx="10308590" cy="82994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The dataset has been collected from Kaggle</a:t>
            </a:r>
            <a:endParaRPr lang="en-US" sz="2400">
              <a:solidFill>
                <a:schemeClr val="bg1"/>
              </a:solidFill>
              <a:latin typeface="Comic Sans MS" panose="030F0702030302020204" charset="0"/>
              <a:cs typeface="Comic Sans MS" panose="030F0702030302020204" charset="0"/>
            </a:endParaRPr>
          </a:p>
          <a:p>
            <a:r>
              <a:rPr lang="en-US" sz="2400">
                <a:solidFill>
                  <a:schemeClr val="bg1"/>
                </a:solidFill>
                <a:latin typeface="Comic Sans MS" panose="030F0702030302020204" charset="0"/>
                <a:cs typeface="Comic Sans MS" panose="030F0702030302020204" charset="0"/>
              </a:rPr>
              <a:t>Link: </a:t>
            </a:r>
            <a:r>
              <a:rPr lang="en-US" i="1">
                <a:solidFill>
                  <a:schemeClr val="bg1"/>
                </a:solidFill>
                <a:latin typeface="Comic Sans MS" panose="030F0702030302020204" charset="0"/>
                <a:cs typeface="Comic Sans MS" panose="030F0702030302020204" charset="0"/>
                <a:hlinkClick r:id="rId4" action="ppaction://hlinkfile">
                  <a:extLst>
                    <a:ext uri="{DAF060AB-1E55-43B9-8AAB-6FB025537F2F}">
                      <wpsdc:hlinkClr xmlns:wpsdc="http://www.wps.cn/officeDocument/2017/drawingmlCustomData" val="3AE6A3"/>
                      <wpsdc:folHlinkClr xmlns:wpsdc="http://www.wps.cn/officeDocument/2017/drawingmlCustomData" val="6312D2"/>
                      <wpsdc:hlinkUnderline xmlns:wpsdc="http://www.wps.cn/officeDocument/2017/drawingmlCustomData" val="0"/>
                    </a:ext>
                  </a:extLst>
                </a:hlinkClick>
              </a:rPr>
              <a:t>https://www.kaggle.com/datasets/bhavik0901/bangalore-house-price-prediction</a:t>
            </a:r>
            <a:endParaRPr lang="en-US" i="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sym typeface="+mn-ea"/>
              </a:rPr>
              <a:t>Model (Linear Regression)</a:t>
            </a:r>
            <a:endParaRPr lang="en-IN" altLang="en-US" b="1">
              <a:solidFill>
                <a:schemeClr val="bg1"/>
              </a:solidFill>
              <a:latin typeface="Comic Sans MS" panose="030F0702030302020204" charset="0"/>
              <a:cs typeface="Comic Sans MS" panose="030F0702030302020204" charset="0"/>
              <a:sym typeface="+mn-ea"/>
            </a:endParaRPr>
          </a:p>
        </p:txBody>
      </p:sp>
      <p:sp>
        <p:nvSpPr>
          <p:cNvPr id="5" name="Content Placeholder 2"/>
          <p:cNvSpPr>
            <a:spLocks noGrp="1"/>
          </p:cNvSpPr>
          <p:nvPr/>
        </p:nvSpPr>
        <p:spPr>
          <a:xfrm>
            <a:off x="838200" y="1825625"/>
            <a:ext cx="10873740" cy="3890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chemeClr val="bg1"/>
                </a:solidFill>
                <a:latin typeface="Comic Sans MS" panose="030F0702030302020204" charset="0"/>
                <a:cs typeface="Comic Sans MS" panose="030F0702030302020204" charset="0"/>
                <a:sym typeface="+mn-ea"/>
              </a:rPr>
              <a:t>Linear Regression algorithm is used to build the model.</a:t>
            </a:r>
            <a:r>
              <a:rPr lang="en-US" altLang="en-IN" sz="2400">
                <a:solidFill>
                  <a:schemeClr val="bg1"/>
                </a:solidFill>
                <a:latin typeface="Comic Sans MS" panose="030F0702030302020204" charset="0"/>
                <a:cs typeface="Comic Sans MS" panose="030F0702030302020204" charset="0"/>
                <a:sym typeface="+mn-ea"/>
              </a:rPr>
              <a:t>  It is a statistical method that is used for predictive analysis. Linear regression makes predictions for continuous/real or numeric variables such as sales, salary, age, product price, etc</a:t>
            </a:r>
            <a:endParaRPr lang="en-US" altLang="en-IN"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2400">
                <a:solidFill>
                  <a:schemeClr val="bg1"/>
                </a:solidFill>
                <a:latin typeface="Comic Sans MS" panose="030F0702030302020204" charset="0"/>
                <a:cs typeface="Comic Sans MS" panose="030F0702030302020204" charset="0"/>
                <a:sym typeface="+mn-ea"/>
              </a:rPr>
              <a:t>Linear regression algorithm shows a linear relationship between a dependent (</a:t>
            </a:r>
            <a:r>
              <a:rPr lang="en-US" altLang="en-IN" sz="2400">
                <a:solidFill>
                  <a:schemeClr val="bg1"/>
                </a:solidFill>
                <a:latin typeface="Comic Sans MS" panose="030F0702030302020204" charset="0"/>
                <a:cs typeface="Comic Sans MS" panose="030F0702030302020204" charset="0"/>
                <a:sym typeface="+mn-ea"/>
              </a:rPr>
              <a:t>y</a:t>
            </a:r>
            <a:r>
              <a:rPr lang="en-IN" altLang="en-US" sz="2400">
                <a:solidFill>
                  <a:schemeClr val="bg1"/>
                </a:solidFill>
                <a:latin typeface="Comic Sans MS" panose="030F0702030302020204" charset="0"/>
                <a:cs typeface="Comic Sans MS" panose="030F0702030302020204" charset="0"/>
                <a:sym typeface="+mn-ea"/>
              </a:rPr>
              <a:t>) and one or more independent (</a:t>
            </a:r>
            <a:r>
              <a:rPr lang="en-US" altLang="en-IN" sz="2400">
                <a:solidFill>
                  <a:schemeClr val="bg1"/>
                </a:solidFill>
                <a:latin typeface="Comic Sans MS" panose="030F0702030302020204" charset="0"/>
                <a:cs typeface="Comic Sans MS" panose="030F0702030302020204" charset="0"/>
                <a:sym typeface="+mn-ea"/>
              </a:rPr>
              <a:t>x</a:t>
            </a:r>
            <a:r>
              <a:rPr lang="en-IN" altLang="en-US" sz="2400">
                <a:solidFill>
                  <a:schemeClr val="bg1"/>
                </a:solidFill>
                <a:latin typeface="Comic Sans MS" panose="030F0702030302020204" charset="0"/>
                <a:cs typeface="Comic Sans MS" panose="030F0702030302020204" charset="0"/>
                <a:sym typeface="+mn-ea"/>
              </a:rPr>
              <a:t>) variables, hence called as linear regression. Since linear regression shows the linear relationship, which means it finds how the value of the dependent variable is changing according to the value of the independent variable</a:t>
            </a:r>
            <a:endParaRPr lang="en-IN" altLang="en-US" sz="2400">
              <a:solidFill>
                <a:schemeClr val="bg1"/>
              </a:solidFill>
              <a:latin typeface="Comic Sans MS" panose="030F0702030302020204" charset="0"/>
              <a:cs typeface="Comic Sans MS" panose="030F07020303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5" name="Content Placeholder 2"/>
          <p:cNvSpPr>
            <a:spLocks noGrp="1"/>
          </p:cNvSpPr>
          <p:nvPr/>
        </p:nvSpPr>
        <p:spPr>
          <a:xfrm>
            <a:off x="522605" y="598805"/>
            <a:ext cx="11189335" cy="55867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a:solidFill>
                  <a:schemeClr val="bg1"/>
                </a:solidFill>
                <a:latin typeface="Comic Sans MS" panose="030F0702030302020204" charset="0"/>
                <a:cs typeface="Comic Sans MS" panose="030F0702030302020204" charset="0"/>
                <a:sym typeface="+mn-ea"/>
              </a:rPr>
              <a:t>The linear regression model provides a sloped straight line representing the relationship between the variables. Consider the image:</a:t>
            </a:r>
            <a:endParaRPr lang="en-IN" altLang="en-US" sz="1800">
              <a:solidFill>
                <a:schemeClr val="bg1"/>
              </a:solidFill>
              <a:latin typeface="Comic Sans MS" panose="030F0702030302020204" charset="0"/>
              <a:cs typeface="Comic Sans MS" panose="030F0702030302020204" charset="0"/>
              <a:sym typeface="+mn-ea"/>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Linear Regression in Machine Learning</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Mathematically, we can represent a linear regression as:</a:t>
            </a: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y</a:t>
            </a:r>
            <a:r>
              <a:rPr lang="en-US" altLang="en-IN" sz="1800">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 a0+a1x+ ε</a:t>
            </a:r>
            <a:endParaRPr lang="en-IN" altLang="en-US" sz="1800">
              <a:solidFill>
                <a:schemeClr val="bg1"/>
              </a:solidFill>
              <a:latin typeface="Comic Sans MS" panose="030F0702030302020204" charset="0"/>
              <a:cs typeface="Comic Sans MS" panose="030F0702030302020204" charset="0"/>
              <a:sym typeface="+mn-ea"/>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Here,</a:t>
            </a:r>
            <a:endParaRPr lang="en-IN" altLang="en-US" sz="1800">
              <a:solidFill>
                <a:schemeClr val="bg1"/>
              </a:solidFill>
              <a:latin typeface="Comic Sans MS" panose="030F0702030302020204" charset="0"/>
              <a:cs typeface="Comic Sans MS" panose="030F0702030302020204" charset="0"/>
            </a:endParaRPr>
          </a:p>
          <a:p>
            <a:pPr marL="0" indent="0">
              <a:buNone/>
            </a:pPr>
            <a:r>
              <a:rPr lang="en-US" altLang="en-IN" sz="1800">
                <a:solidFill>
                  <a:schemeClr val="bg1"/>
                </a:solidFill>
                <a:latin typeface="Comic Sans MS" panose="030F0702030302020204" charset="0"/>
                <a:cs typeface="Comic Sans MS" panose="030F0702030302020204" charset="0"/>
                <a:sym typeface="+mn-ea"/>
              </a:rPr>
              <a:t>y</a:t>
            </a:r>
            <a:r>
              <a:rPr lang="en-IN" altLang="en-US" sz="1800">
                <a:solidFill>
                  <a:schemeClr val="bg1"/>
                </a:solidFill>
                <a:latin typeface="Comic Sans MS" panose="030F0702030302020204" charset="0"/>
                <a:cs typeface="Comic Sans MS" panose="030F0702030302020204" charset="0"/>
                <a:sym typeface="+mn-ea"/>
              </a:rPr>
              <a:t> = Dependent Variable (Target Variable)</a:t>
            </a:r>
            <a:endParaRPr lang="en-IN" altLang="en-US" sz="1800">
              <a:solidFill>
                <a:schemeClr val="bg1"/>
              </a:solidFill>
              <a:latin typeface="Comic Sans MS" panose="030F0702030302020204" charset="0"/>
              <a:cs typeface="Comic Sans MS" panose="030F0702030302020204" charset="0"/>
            </a:endParaRPr>
          </a:p>
          <a:p>
            <a:pPr marL="0" indent="0">
              <a:buNone/>
            </a:pPr>
            <a:r>
              <a:rPr lang="en-US" altLang="en-IN" sz="1800">
                <a:solidFill>
                  <a:schemeClr val="bg1"/>
                </a:solidFill>
                <a:latin typeface="Comic Sans MS" panose="030F0702030302020204" charset="0"/>
                <a:cs typeface="Comic Sans MS" panose="030F0702030302020204" charset="0"/>
                <a:sym typeface="+mn-ea"/>
              </a:rPr>
              <a:t>x</a:t>
            </a:r>
            <a:r>
              <a:rPr lang="en-IN" altLang="en-US" sz="1800">
                <a:solidFill>
                  <a:schemeClr val="bg1"/>
                </a:solidFill>
                <a:latin typeface="Comic Sans MS" panose="030F0702030302020204" charset="0"/>
                <a:cs typeface="Comic Sans MS" panose="030F0702030302020204" charset="0"/>
                <a:sym typeface="+mn-ea"/>
              </a:rPr>
              <a:t> = Independent Variable (predictor Variable)</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a0 = intercept of the line (Gives an additional degree of freedom)</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a1 = Linear regression coefficient (scale factor to each input value)</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ε = random error</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The values for x and y variables are training datasets for Linear Regression model representation</a:t>
            </a: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900">
              <a:solidFill>
                <a:schemeClr val="bg1"/>
              </a:solidFill>
              <a:latin typeface="Comic Sans MS" panose="030F0702030302020204" charset="0"/>
              <a:cs typeface="Comic Sans MS" panose="030F0702030302020204" charset="0"/>
              <a:sym typeface="+mn-ea"/>
            </a:endParaRPr>
          </a:p>
        </p:txBody>
      </p:sp>
      <p:pic>
        <p:nvPicPr>
          <p:cNvPr id="2" name="Content Placeholder 1" descr="linear-regression-in-machine-learning"/>
          <p:cNvPicPr>
            <a:picLocks noChangeAspect="1"/>
          </p:cNvPicPr>
          <p:nvPr>
            <p:ph sz="half" idx="2"/>
          </p:nvPr>
        </p:nvPicPr>
        <p:blipFill>
          <a:blip r:embed="rId2"/>
          <a:stretch>
            <a:fillRect/>
          </a:stretch>
        </p:blipFill>
        <p:spPr>
          <a:xfrm>
            <a:off x="7390130" y="1225550"/>
            <a:ext cx="4093210" cy="3281680"/>
          </a:xfrm>
          <a:prstGeom prst="rect">
            <a:avLst/>
          </a:prstGeom>
        </p:spPr>
      </p:pic>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AE6A3"/>
      </a:hlink>
      <a:folHlink>
        <a:srgbClr val="6312D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6894</Words>
  <Application>WPS Presentation</Application>
  <PresentationFormat>Widescreen</PresentationFormat>
  <Paragraphs>204</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Comic Sans MS</vt:lpstr>
      <vt:lpstr>Arial Black</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249</cp:revision>
  <dcterms:created xsi:type="dcterms:W3CDTF">2021-04-02T15:00:00Z</dcterms:created>
  <dcterms:modified xsi:type="dcterms:W3CDTF">2022-11-10T17:58:12Z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F21359D4B88044118600183FA7812D35</vt:lpwstr>
  </property>
</Properties>
</file>