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342" r:id="rId6"/>
    <p:sldId id="341" r:id="rId7"/>
    <p:sldId id="343" r:id="rId8"/>
    <p:sldId id="344" r:id="rId9"/>
    <p:sldId id="345" r:id="rId10"/>
    <p:sldId id="346" r:id="rId11"/>
    <p:sldId id="347" r:id="rId12"/>
    <p:sldId id="348" r:id="rId13"/>
    <p:sldId id="349" r:id="rId14"/>
    <p:sldId id="384" r:id="rId15"/>
    <p:sldId id="385" r:id="rId16"/>
    <p:sldId id="419" r:id="rId17"/>
    <p:sldId id="420" r:id="rId18"/>
    <p:sldId id="386" r:id="rId19"/>
    <p:sldId id="262" r:id="rId20"/>
    <p:sldId id="263" r:id="rId21"/>
    <p:sldId id="421" r:id="rId22"/>
    <p:sldId id="426" r:id="rId23"/>
    <p:sldId id="427" r:id="rId24"/>
    <p:sldId id="428" r:id="rId25"/>
    <p:sldId id="429"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groho ade" initials="n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312D2"/>
    <a:srgbClr val="3AE6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hyperlink" Target="https://housez.netlify.app/" TargetMode="External"/><Relationship Id="rId5" Type="http://schemas.openxmlformats.org/officeDocument/2006/relationships/hyperlink" Target="https://github.com/saikatXshrey/college-major-project/tree/client" TargetMode="External"/><Relationship Id="rId4" Type="http://schemas.openxmlformats.org/officeDocument/2006/relationships/hyperlink" Target="https://github.com/saikatXshrey/college-major-project/tree/prediction-api" TargetMode="External"/><Relationship Id="rId3" Type="http://schemas.openxmlformats.org/officeDocument/2006/relationships/hyperlink" Target="https://github.com/saikatXshrey/college-major-project/tree/ml-model" TargetMode="External"/><Relationship Id="rId2" Type="http://schemas.openxmlformats.org/officeDocument/2006/relationships/hyperlink" Target="https://github.com/saikatXshrey/college-major-project" TargetMode="Externa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hyperlink" Target="https://www.kaggle.com/datasets/bhavik0901/bangalore-house-price-prediction" TargetMode="Externa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descr="A picture containing animal, reptile&#10;&#10;Description automatically generated"/>
          <p:cNvPicPr>
            <a:picLocks noChangeAspect="1"/>
          </p:cNvPicPr>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1800860" y="1958975"/>
            <a:ext cx="10960100" cy="5066030"/>
          </a:xfrm>
          <a:prstGeom prst="rect">
            <a:avLst/>
          </a:prstGeom>
        </p:spPr>
      </p:pic>
      <p:sp>
        <p:nvSpPr>
          <p:cNvPr id="10" name="TextBox 9"/>
          <p:cNvSpPr txBox="1"/>
          <p:nvPr/>
        </p:nvSpPr>
        <p:spPr>
          <a:xfrm>
            <a:off x="418465" y="1601470"/>
            <a:ext cx="7258050" cy="4030980"/>
          </a:xfrm>
          <a:prstGeom prst="rect">
            <a:avLst/>
          </a:prstGeom>
          <a:noFill/>
        </p:spPr>
        <p:txBody>
          <a:bodyPr wrap="square" rtlCol="0">
            <a:spAutoFit/>
          </a:bodyPr>
          <a:lstStyle/>
          <a:p>
            <a:r>
              <a:rPr lang="en-IN" altLang="en-US" sz="6600" b="1" i="1" dirty="0">
                <a:solidFill>
                  <a:schemeClr val="bg1"/>
                </a:solidFill>
                <a:latin typeface="Comic Sans MS" panose="030F0702030302020204" charset="0"/>
                <a:cs typeface="Comic Sans MS" panose="030F0702030302020204" charset="0"/>
              </a:rPr>
              <a:t>Housez</a:t>
            </a:r>
            <a:endParaRPr lang="en-IN" altLang="en-US" sz="6600" b="1" i="1" dirty="0">
              <a:solidFill>
                <a:schemeClr val="bg1"/>
              </a:solidFill>
              <a:latin typeface="Comic Sans MS" panose="030F0702030302020204" charset="0"/>
              <a:cs typeface="Comic Sans MS" panose="030F0702030302020204" charset="0"/>
            </a:endParaRPr>
          </a:p>
          <a:p>
            <a:endParaRPr lang="en-US" altLang="en-ID" sz="6600" b="1" dirty="0">
              <a:solidFill>
                <a:schemeClr val="bg1"/>
              </a:solidFill>
              <a:latin typeface="Comic Sans MS" panose="030F0702030302020204" charset="0"/>
              <a:cs typeface="Comic Sans MS" panose="030F0702030302020204" charset="0"/>
            </a:endParaRPr>
          </a:p>
          <a:p>
            <a:r>
              <a:rPr lang="en-IN" sz="2800" b="1" dirty="0">
                <a:solidFill>
                  <a:schemeClr val="bg1"/>
                </a:solidFill>
                <a:latin typeface="Comic Sans MS" panose="030F0702030302020204" charset="0"/>
                <a:cs typeface="Comic Sans MS" panose="030F0702030302020204" charset="0"/>
              </a:rPr>
              <a:t>Group Members</a:t>
            </a:r>
            <a:r>
              <a:rPr lang="en-IN" sz="2400" b="1" dirty="0">
                <a:solidFill>
                  <a:schemeClr val="bg1"/>
                </a:solidFill>
                <a:latin typeface="Comic Sans MS" panose="030F0702030302020204" charset="0"/>
                <a:cs typeface="Comic Sans MS" panose="030F0702030302020204" charset="0"/>
              </a:rPr>
              <a:t> :</a:t>
            </a:r>
            <a:br>
              <a:rPr lang="en-IN" sz="2400" b="1" dirty="0">
                <a:solidFill>
                  <a:schemeClr val="bg1"/>
                </a:solidFill>
                <a:latin typeface="Comic Sans MS" panose="030F0702030302020204" charset="0"/>
                <a:cs typeface="Comic Sans MS" panose="030F0702030302020204" charset="0"/>
              </a:rPr>
            </a:br>
            <a:br>
              <a:rPr lang="en-IN" sz="2400" b="1" dirty="0">
                <a:solidFill>
                  <a:schemeClr val="bg1"/>
                </a:solidFill>
                <a:latin typeface="Comic Sans MS" panose="030F0702030302020204" charset="0"/>
                <a:cs typeface="Comic Sans MS" panose="030F0702030302020204" charset="0"/>
              </a:rPr>
            </a:br>
            <a:r>
              <a:rPr lang="en-IN" sz="2400" b="1" dirty="0">
                <a:solidFill>
                  <a:schemeClr val="bg1"/>
                </a:solidFill>
                <a:latin typeface="Comic Sans MS" panose="030F0702030302020204" charset="0"/>
                <a:cs typeface="Comic Sans MS" panose="030F0702030302020204" charset="0"/>
              </a:rPr>
              <a:t>Saikat </a:t>
            </a:r>
            <a:r>
              <a:rPr lang="en-IN" altLang="en-US" sz="2400" b="1">
                <a:solidFill>
                  <a:schemeClr val="bg1"/>
                </a:solidFill>
                <a:latin typeface="Comic Sans MS" panose="030F0702030302020204" charset="0"/>
                <a:cs typeface="Comic Sans MS" panose="030F0702030302020204" charset="0"/>
                <a:sym typeface="+mn-ea"/>
              </a:rPr>
              <a:t>D</a:t>
            </a:r>
            <a:r>
              <a:rPr lang="en-IN" sz="2400" b="1" dirty="0">
                <a:solidFill>
                  <a:schemeClr val="bg1"/>
                </a:solidFill>
                <a:latin typeface="Comic Sans MS" panose="030F0702030302020204" charset="0"/>
                <a:cs typeface="Comic Sans MS" panose="030F0702030302020204" charset="0"/>
              </a:rPr>
              <a:t>as - 1906355</a:t>
            </a:r>
            <a:endParaRPr lang="en-IN" sz="2400" b="1" dirty="0">
              <a:solidFill>
                <a:schemeClr val="bg1"/>
              </a:solidFill>
              <a:latin typeface="Comic Sans MS" panose="030F0702030302020204" charset="0"/>
              <a:cs typeface="Comic Sans MS" panose="030F0702030302020204" charset="0"/>
            </a:endParaRPr>
          </a:p>
          <a:p>
            <a:r>
              <a:rPr lang="en-IN" sz="2400" b="1" dirty="0">
                <a:solidFill>
                  <a:schemeClr val="bg1"/>
                </a:solidFill>
                <a:latin typeface="Comic Sans MS" panose="030F0702030302020204" charset="0"/>
                <a:cs typeface="Comic Sans MS" panose="030F0702030302020204" charset="0"/>
              </a:rPr>
              <a:t>Riya Rani Manal - 1906493</a:t>
            </a:r>
            <a:endParaRPr lang="en-IN" sz="2400" b="1" dirty="0">
              <a:solidFill>
                <a:schemeClr val="bg1"/>
              </a:solidFill>
              <a:latin typeface="Comic Sans MS" panose="030F0702030302020204" charset="0"/>
              <a:cs typeface="Comic Sans MS" panose="030F0702030302020204" charset="0"/>
            </a:endParaRPr>
          </a:p>
          <a:p>
            <a:r>
              <a:rPr lang="en-IN" sz="2400" b="1" dirty="0">
                <a:solidFill>
                  <a:schemeClr val="bg1"/>
                </a:solidFill>
                <a:latin typeface="Comic Sans MS" panose="030F0702030302020204" charset="0"/>
                <a:cs typeface="Comic Sans MS" panose="030F0702030302020204" charset="0"/>
              </a:rPr>
              <a:t>Puskal Mukherjee - 1906345</a:t>
            </a:r>
            <a:endParaRPr lang="en-IN" sz="2400" b="1" dirty="0">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grpSp>
        <p:nvGrpSpPr>
          <p:cNvPr id="30" name="Group 29"/>
          <p:cNvGrpSpPr/>
          <p:nvPr/>
        </p:nvGrpSpPr>
        <p:grpSpPr>
          <a:xfrm>
            <a:off x="11262462" y="192996"/>
            <a:ext cx="506696" cy="255340"/>
            <a:chOff x="11277985" y="304483"/>
            <a:chExt cx="506696" cy="255340"/>
          </a:xfrm>
        </p:grpSpPr>
        <p:sp>
          <p:nvSpPr>
            <p:cNvPr id="23" name="Rectangle: Rounded Corners 22"/>
            <p:cNvSpPr/>
            <p:nvPr/>
          </p:nvSpPr>
          <p:spPr>
            <a:xfrm>
              <a:off x="11365581" y="308612"/>
              <a:ext cx="419100"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p:cNvSpPr/>
            <p:nvPr/>
          </p:nvSpPr>
          <p:spPr>
            <a:xfrm>
              <a:off x="11277985" y="30448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p:cNvSpPr/>
            <p:nvPr/>
          </p:nvSpPr>
          <p:spPr>
            <a:xfrm>
              <a:off x="11325100" y="410824"/>
              <a:ext cx="323850"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Rectangle: Rounded Corners 25"/>
            <p:cNvSpPr/>
            <p:nvPr/>
          </p:nvSpPr>
          <p:spPr>
            <a:xfrm>
              <a:off x="11579893" y="513036"/>
              <a:ext cx="204787"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27"/>
            <p:cNvSpPr/>
            <p:nvPr/>
          </p:nvSpPr>
          <p:spPr>
            <a:xfrm>
              <a:off x="11487025" y="51410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3" name="Straight Connector 2"/>
          <p:cNvCxnSpPr/>
          <p:nvPr/>
        </p:nvCxnSpPr>
        <p:spPr>
          <a:xfrm>
            <a:off x="418465" y="6397625"/>
            <a:ext cx="57277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descr="logoHousez"/>
          <p:cNvPicPr>
            <a:picLocks noChangeAspect="1"/>
          </p:cNvPicPr>
          <p:nvPr/>
        </p:nvPicPr>
        <p:blipFill>
          <a:blip r:embed="rId2"/>
          <a:stretch>
            <a:fillRect/>
          </a:stretch>
        </p:blipFill>
        <p:spPr>
          <a:xfrm>
            <a:off x="7110730" y="1601470"/>
            <a:ext cx="3947795" cy="41497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306070" y="2119630"/>
            <a:ext cx="11652885" cy="4598670"/>
          </a:xfrm>
          <a:prstGeom prst="rect">
            <a:avLst/>
          </a:prstGeom>
        </p:spPr>
      </p:pic>
      <p:sp>
        <p:nvSpPr>
          <p:cNvPr id="22" name="Text Box 21"/>
          <p:cNvSpPr txBox="1"/>
          <p:nvPr/>
        </p:nvSpPr>
        <p:spPr>
          <a:xfrm>
            <a:off x="2552700" y="2617470"/>
            <a:ext cx="6819900" cy="1445260"/>
          </a:xfrm>
          <a:prstGeom prst="rect">
            <a:avLst/>
          </a:prstGeom>
          <a:noFill/>
        </p:spPr>
        <p:txBody>
          <a:bodyPr wrap="square" rtlCol="0">
            <a:spAutoFit/>
          </a:bodyPr>
          <a:p>
            <a:r>
              <a:rPr lang="en-IN" altLang="en-US" sz="8800" b="1">
                <a:solidFill>
                  <a:schemeClr val="bg1"/>
                </a:solidFill>
                <a:latin typeface="Comic Sans MS" panose="030F0702030302020204" charset="0"/>
                <a:cs typeface="Comic Sans MS" panose="030F0702030302020204" charset="0"/>
              </a:rPr>
              <a:t>~ Web App</a:t>
            </a:r>
            <a:endParaRPr lang="en-IN" altLang="en-US" sz="8800" b="1">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22" name="Text Box 21"/>
          <p:cNvSpPr txBox="1"/>
          <p:nvPr/>
        </p:nvSpPr>
        <p:spPr>
          <a:xfrm>
            <a:off x="238125" y="457200"/>
            <a:ext cx="11566525" cy="829945"/>
          </a:xfrm>
          <a:prstGeom prst="rect">
            <a:avLst/>
          </a:prstGeom>
          <a:noFill/>
        </p:spPr>
        <p:txBody>
          <a:bodyPr wrap="square" rtlCol="0">
            <a:spAutoFit/>
          </a:bodyPr>
          <a:p>
            <a:r>
              <a:rPr lang="en-IN" altLang="en-US" sz="4800" b="1">
                <a:solidFill>
                  <a:schemeClr val="bg1"/>
                </a:solidFill>
                <a:latin typeface="Comic Sans MS" panose="030F0702030302020204" charset="0"/>
                <a:cs typeface="Comic Sans MS" panose="030F0702030302020204" charset="0"/>
                <a:sym typeface="+mn-ea"/>
              </a:rPr>
              <a:t>Steps</a:t>
            </a:r>
            <a:endParaRPr lang="en-US" sz="4800">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nvSpPr>
        <p:spPr>
          <a:xfrm>
            <a:off x="0" y="1540510"/>
            <a:ext cx="12265025" cy="517842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Importing libraries</a:t>
            </a:r>
            <a:r>
              <a:rPr lang="en-IN" altLang="en-US" i="1">
                <a:solidFill>
                  <a:schemeClr val="bg1"/>
                </a:solidFill>
                <a:latin typeface="Comic Sans MS" panose="030F0702030302020204" charset="0"/>
                <a:cs typeface="Comic Sans MS" panose="030F0702030302020204" charset="0"/>
              </a:rPr>
              <a:t>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IN" altLang="en-US" sz="1800">
                <a:solidFill>
                  <a:schemeClr val="bg1"/>
                </a:solidFill>
                <a:latin typeface="Comic Sans MS" panose="030F0702030302020204" charset="0"/>
                <a:cs typeface="Comic Sans MS" panose="030F0702030302020204" charset="0"/>
              </a:rPr>
              <a:t>axios, mui, formik, mapbox-gl, closest-match, react-bootstrap, </a:t>
            </a:r>
            <a:br>
              <a:rPr lang="en-IN" altLang="en-US" sz="1800">
                <a:solidFill>
                  <a:schemeClr val="bg1"/>
                </a:solidFill>
                <a:latin typeface="Comic Sans MS" panose="030F0702030302020204" charset="0"/>
                <a:cs typeface="Comic Sans MS" panose="030F0702030302020204" charset="0"/>
              </a:rPr>
            </a:br>
            <a:r>
              <a:rPr lang="en-IN" altLang="en-US" sz="1800">
                <a:solidFill>
                  <a:schemeClr val="bg1"/>
                </a:solidFill>
                <a:latin typeface="Comic Sans MS" panose="030F0702030302020204" charset="0"/>
                <a:cs typeface="Comic Sans MS" panose="030F0702030302020204" charset="0"/>
              </a:rPr>
              <a:t>				react-mapbox-gl-geoco</a:t>
            </a:r>
            <a:r>
              <a:rPr lang="en-US" sz="1800" i="1">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er</a:t>
            </a:r>
            <a:endParaRPr lang="en-US" sz="1800">
              <a:solidFill>
                <a:schemeClr val="bg1"/>
              </a:solidFill>
              <a:latin typeface="Comic Sans MS" panose="030F0702030302020204" charset="0"/>
              <a:cs typeface="Comic Sans MS" panose="030F0702030302020204" charset="0"/>
            </a:endParaRPr>
          </a:p>
          <a:p>
            <a:pPr>
              <a:lnSpc>
                <a:spcPct val="130000"/>
              </a:lnSpc>
              <a:buFont typeface="Arial" panose="020B0604020202020204" pitchFamily="34" charset="0"/>
              <a:buChar char="•"/>
            </a:pPr>
            <a:r>
              <a:rPr lang="en-IN" altLang="en-US" i="1">
                <a:solidFill>
                  <a:schemeClr val="bg1"/>
                </a:solidFill>
                <a:latin typeface="Comic Sans MS" panose="030F0702030302020204" charset="0"/>
                <a:cs typeface="Comic Sans MS" panose="030F0702030302020204" charset="0"/>
              </a:rPr>
              <a:t>Components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US">
                <a:solidFill>
                  <a:schemeClr val="bg1"/>
                </a:solidFill>
                <a:latin typeface="Comic Sans MS" panose="030F0702030302020204" charset="0"/>
                <a:cs typeface="Comic Sans MS" panose="030F0702030302020204" charset="0"/>
                <a:sym typeface="+mn-ea"/>
              </a:rPr>
              <a:t> </a:t>
            </a:r>
            <a:r>
              <a:rPr lang="en-IN" altLang="en-US" sz="1800">
                <a:solidFill>
                  <a:schemeClr val="bg1"/>
                </a:solidFill>
                <a:latin typeface="Comic Sans MS" panose="030F0702030302020204" charset="0"/>
                <a:cs typeface="Comic Sans MS" panose="030F0702030302020204" charset="0"/>
                <a:sym typeface="+mn-ea"/>
              </a:rPr>
              <a:t>Creating Map, Input &amp; </a:t>
            </a:r>
            <a:r>
              <a:rPr lang="en-IN" altLang="en-US" sz="1800">
                <a:solidFill>
                  <a:schemeClr val="bg1"/>
                </a:solidFill>
                <a:latin typeface="Comic Sans MS" panose="030F0702030302020204" charset="0"/>
                <a:cs typeface="Comic Sans MS" panose="030F0702030302020204" charset="0"/>
                <a:sym typeface="+mn-ea"/>
              </a:rPr>
              <a:t>D</a:t>
            </a:r>
            <a:r>
              <a:rPr lang="en-IN" altLang="en-US" sz="1800" i="1">
                <a:solidFill>
                  <a:schemeClr val="bg1"/>
                </a:solidFill>
                <a:latin typeface="Comic Sans MS" panose="030F0702030302020204" charset="0"/>
                <a:cs typeface="Comic Sans MS" panose="030F0702030302020204" charset="0"/>
                <a:sym typeface="+mn-ea"/>
              </a:rPr>
              <a:t>ata</a:t>
            </a:r>
            <a:r>
              <a:rPr lang="en-IN" altLang="en-US" sz="1800">
                <a:solidFill>
                  <a:schemeClr val="bg1"/>
                </a:solidFill>
                <a:latin typeface="Comic Sans MS" panose="030F0702030302020204" charset="0"/>
                <a:cs typeface="Comic Sans MS" panose="030F0702030302020204" charset="0"/>
                <a:sym typeface="+mn-ea"/>
              </a:rPr>
              <a:t> Componets to reuse</a:t>
            </a:r>
            <a:endParaRPr lang="en-US">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IN" altLang="en-US">
                <a:solidFill>
                  <a:schemeClr val="bg1"/>
                </a:solidFill>
                <a:latin typeface="Comic Sans MS" panose="030F0702030302020204" charset="0"/>
                <a:cs typeface="Comic Sans MS" panose="030F0702030302020204" charset="0"/>
                <a:sym typeface="+mn-ea"/>
              </a:rPr>
              <a:t>D</a:t>
            </a:r>
            <a:r>
              <a:rPr lang="en-IN" altLang="en-US" i="1">
                <a:solidFill>
                  <a:schemeClr val="bg1"/>
                </a:solidFill>
                <a:latin typeface="Comic Sans MS" panose="030F0702030302020204" charset="0"/>
                <a:cs typeface="Comic Sans MS" panose="030F0702030302020204" charset="0"/>
              </a:rPr>
              <a:t>ata Link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IN" sz="1800">
                <a:solidFill>
                  <a:schemeClr val="bg1"/>
                </a:solidFill>
                <a:latin typeface="Comic Sans MS" panose="030F0702030302020204" charset="0"/>
                <a:cs typeface="Comic Sans MS" panose="030F0702030302020204" charset="0"/>
              </a:rPr>
              <a:t>Connecting to REST Service using axios &amp; storing the information in optimize</a:t>
            </a:r>
            <a:r>
              <a:rPr lang="en-US" sz="1800">
                <a:solidFill>
                  <a:schemeClr val="bg1"/>
                </a:solidFill>
                <a:latin typeface="Comic Sans MS" panose="030F0702030302020204" charset="0"/>
                <a:cs typeface="Comic Sans MS" panose="030F0702030302020204" charset="0"/>
                <a:sym typeface="+mn-ea"/>
              </a:rPr>
              <a:t>d</a:t>
            </a:r>
            <a:r>
              <a:rPr lang="en-IN" sz="1800">
                <a:solidFill>
                  <a:schemeClr val="bg1"/>
                </a:solidFill>
                <a:latin typeface="Comic Sans MS" panose="030F0702030302020204" charset="0"/>
                <a:cs typeface="Comic Sans MS" panose="030F0702030302020204" charset="0"/>
              </a:rPr>
              <a:t> manner</a:t>
            </a: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IN" i="1">
                <a:solidFill>
                  <a:schemeClr val="bg1"/>
                </a:solidFill>
                <a:latin typeface="Comic Sans MS" panose="030F0702030302020204" charset="0"/>
                <a:cs typeface="Comic Sans MS" panose="030F0702030302020204" charset="0"/>
              </a:rPr>
              <a:t>Resolving </a:t>
            </a:r>
            <a:br>
              <a:rPr lang="en-IN" i="1">
                <a:solidFill>
                  <a:schemeClr val="bg1"/>
                </a:solidFill>
                <a:latin typeface="Comic Sans MS" panose="030F0702030302020204" charset="0"/>
                <a:cs typeface="Comic Sans MS" panose="030F0702030302020204" charset="0"/>
              </a:rPr>
            </a:br>
            <a:r>
              <a:rPr lang="en-IN" i="1">
                <a:solidFill>
                  <a:schemeClr val="bg1"/>
                </a:solidFill>
                <a:latin typeface="Comic Sans MS" panose="030F0702030302020204" charset="0"/>
                <a:cs typeface="Comic Sans MS" panose="030F0702030302020204" charset="0"/>
              </a:rPr>
              <a:t>Prop-</a:t>
            </a:r>
            <a:r>
              <a:rPr lang="en-US">
                <a:solidFill>
                  <a:schemeClr val="bg1"/>
                </a:solidFill>
                <a:latin typeface="Comic Sans MS" panose="030F0702030302020204" charset="0"/>
                <a:cs typeface="Comic Sans MS" panose="030F0702030302020204" charset="0"/>
                <a:sym typeface="+mn-ea"/>
              </a:rPr>
              <a:t>D</a:t>
            </a:r>
            <a:r>
              <a:rPr lang="en-IN" i="1">
                <a:solidFill>
                  <a:schemeClr val="bg1"/>
                </a:solidFill>
                <a:latin typeface="Comic Sans MS" panose="030F0702030302020204" charset="0"/>
                <a:cs typeface="Comic Sans MS" panose="030F0702030302020204" charset="0"/>
              </a:rPr>
              <a:t>rilling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IN" sz="1800">
                <a:solidFill>
                  <a:schemeClr val="bg1"/>
                </a:solidFill>
                <a:latin typeface="Comic Sans MS" panose="030F0702030302020204" charset="0"/>
                <a:cs typeface="Comic Sans MS" panose="030F0702030302020204" charset="0"/>
              </a:rPr>
              <a:t>Making the states global using Context-Api &amp; passing to its chil</a:t>
            </a:r>
            <a:r>
              <a:rPr lang="en-US" sz="1800">
                <a:solidFill>
                  <a:schemeClr val="bg1"/>
                </a:solidFill>
                <a:latin typeface="Comic Sans MS" panose="030F0702030302020204" charset="0"/>
                <a:cs typeface="Comic Sans MS" panose="030F0702030302020204" charset="0"/>
                <a:sym typeface="+mn-ea"/>
              </a:rPr>
              <a:t>d</a:t>
            </a:r>
            <a:r>
              <a:rPr lang="en-IN" sz="1800">
                <a:solidFill>
                  <a:schemeClr val="bg1"/>
                </a:solidFill>
                <a:latin typeface="Comic Sans MS" panose="030F0702030302020204" charset="0"/>
                <a:cs typeface="Comic Sans MS" panose="030F0702030302020204" charset="0"/>
              </a:rPr>
              <a:t>ren</a:t>
            </a:r>
            <a:br>
              <a:rPr lang="en-IN" sz="1800">
                <a:solidFill>
                  <a:schemeClr val="bg1"/>
                </a:solidFill>
                <a:latin typeface="Comic Sans MS" panose="030F0702030302020204" charset="0"/>
                <a:cs typeface="Comic Sans MS" panose="030F0702030302020204" charset="0"/>
              </a:rPr>
            </a:b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IN" altLang="en-US" i="1">
                <a:solidFill>
                  <a:schemeClr val="bg1"/>
                </a:solidFill>
                <a:latin typeface="Comic Sans MS" panose="030F0702030302020204" charset="0"/>
                <a:cs typeface="Comic Sans MS" panose="030F0702030302020204" charset="0"/>
              </a:rPr>
              <a:t>Using Component</a:t>
            </a:r>
            <a:br>
              <a:rPr lang="en-IN" altLang="en-US" i="1">
                <a:solidFill>
                  <a:schemeClr val="bg1"/>
                </a:solidFill>
                <a:latin typeface="Comic Sans MS" panose="030F0702030302020204" charset="0"/>
                <a:cs typeface="Comic Sans MS" panose="030F0702030302020204" charset="0"/>
              </a:rPr>
            </a:br>
            <a:r>
              <a:rPr lang="en-IN" altLang="en-US" i="1">
                <a:solidFill>
                  <a:schemeClr val="bg1"/>
                </a:solidFill>
                <a:latin typeface="Comic Sans MS" panose="030F0702030302020204" charset="0"/>
                <a:cs typeface="Comic Sans MS" panose="030F0702030302020204" charset="0"/>
              </a:rPr>
              <a:t>LifeCycle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IN" altLang="en-US" sz="1800">
                <a:solidFill>
                  <a:schemeClr val="bg1"/>
                </a:solidFill>
                <a:latin typeface="Comic Sans MS" panose="030F0702030302020204" charset="0"/>
                <a:cs typeface="Comic Sans MS" panose="030F0702030302020204" charset="0"/>
              </a:rPr>
              <a:t>useEffect() has been use</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 to </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etect &amp; ren</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er the changes on the Web-App</a:t>
            </a:r>
            <a:br>
              <a:rPr lang="en-IN" altLang="en-US" sz="1800">
                <a:solidFill>
                  <a:schemeClr val="bg1"/>
                </a:solidFill>
                <a:latin typeface="Comic Sans MS" panose="030F0702030302020204" charset="0"/>
                <a:cs typeface="Comic Sans MS" panose="030F0702030302020204" charset="0"/>
              </a:rPr>
            </a:b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IN" altLang="en-US" i="1">
                <a:solidFill>
                  <a:schemeClr val="bg1"/>
                </a:solidFill>
                <a:latin typeface="Comic Sans MS" panose="030F0702030302020204" charset="0"/>
                <a:cs typeface="Comic Sans MS" panose="030F0702030302020204" charset="0"/>
              </a:rPr>
              <a:t>Testing &amp;</a:t>
            </a:r>
            <a:br>
              <a:rPr lang="en-IN" altLang="en-US" i="1">
                <a:solidFill>
                  <a:schemeClr val="bg1"/>
                </a:solidFill>
                <a:latin typeface="Comic Sans MS" panose="030F0702030302020204" charset="0"/>
                <a:cs typeface="Comic Sans MS" panose="030F0702030302020204" charset="0"/>
              </a:rPr>
            </a:br>
            <a:r>
              <a:rPr lang="en-IN" altLang="en-US">
                <a:solidFill>
                  <a:schemeClr val="bg1"/>
                </a:solidFill>
                <a:latin typeface="Comic Sans MS" panose="030F0702030302020204" charset="0"/>
                <a:cs typeface="Comic Sans MS" panose="030F0702030302020204" charset="0"/>
                <a:sym typeface="+mn-ea"/>
              </a:rPr>
              <a:t>D</a:t>
            </a:r>
            <a:r>
              <a:rPr lang="en-IN" altLang="en-US" i="1">
                <a:solidFill>
                  <a:schemeClr val="bg1"/>
                </a:solidFill>
                <a:latin typeface="Comic Sans MS" panose="030F0702030302020204" charset="0"/>
                <a:cs typeface="Comic Sans MS" panose="030F0702030302020204" charset="0"/>
              </a:rPr>
              <a:t>eployment </a:t>
            </a:r>
            <a:r>
              <a:rPr lang="en-US" i="1">
                <a:solidFill>
                  <a:schemeClr val="bg1"/>
                </a:solidFill>
                <a:latin typeface="Comic Sans MS" panose="030F0702030302020204" charset="0"/>
                <a:cs typeface="Comic Sans MS" panose="030F0702030302020204" charset="0"/>
              </a:rPr>
              <a:t>:</a:t>
            </a:r>
            <a:r>
              <a:rPr lang="en-US">
                <a:solidFill>
                  <a:schemeClr val="bg1"/>
                </a:solidFill>
                <a:latin typeface="Comic Sans MS" panose="030F0702030302020204" charset="0"/>
                <a:cs typeface="Comic Sans MS" panose="030F0702030302020204" charset="0"/>
              </a:rPr>
              <a:t> </a:t>
            </a:r>
            <a:r>
              <a:rPr lang="en-IN" altLang="en-US" sz="1800">
                <a:solidFill>
                  <a:schemeClr val="bg1"/>
                </a:solidFill>
                <a:latin typeface="Comic Sans MS" panose="030F0702030302020204" charset="0"/>
                <a:cs typeface="Comic Sans MS" panose="030F0702030302020204" charset="0"/>
              </a:rPr>
              <a:t>React co</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e was teste</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 using JEST &amp; </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eploye</a:t>
            </a:r>
            <a:r>
              <a:rPr lang="en-US" sz="1800">
                <a:solidFill>
                  <a:schemeClr val="bg1"/>
                </a:solidFill>
                <a:latin typeface="Comic Sans MS" panose="030F0702030302020204" charset="0"/>
                <a:cs typeface="Comic Sans MS" panose="030F0702030302020204" charset="0"/>
                <a:sym typeface="+mn-ea"/>
              </a:rPr>
              <a:t>d</a:t>
            </a:r>
            <a:r>
              <a:rPr lang="en-IN" altLang="en-US" sz="1800">
                <a:solidFill>
                  <a:schemeClr val="bg1"/>
                </a:solidFill>
                <a:latin typeface="Comic Sans MS" panose="030F0702030302020204" charset="0"/>
                <a:cs typeface="Comic Sans MS" panose="030F0702030302020204" charset="0"/>
              </a:rPr>
              <a:t> on Netlify using Github pipelining </a:t>
            </a:r>
            <a:endParaRPr lang="en-IN" altLang="en-US" sz="1800">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Picture 6" descr="A picture containing animal, reptile&#10;&#10;Description automatically generated"/>
          <p:cNvPicPr>
            <a:picLocks noChangeAspect="1"/>
          </p:cNvPicPr>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184785" y="2726690"/>
            <a:ext cx="12192000" cy="5358765"/>
          </a:xfrm>
          <a:prstGeom prst="rect">
            <a:avLst/>
          </a:prstGeom>
        </p:spPr>
      </p:pic>
      <p:sp>
        <p:nvSpPr>
          <p:cNvPr id="9" name="Text Box 8"/>
          <p:cNvSpPr txBox="1"/>
          <p:nvPr/>
        </p:nvSpPr>
        <p:spPr>
          <a:xfrm>
            <a:off x="537210" y="1333500"/>
            <a:ext cx="7535545" cy="5384800"/>
          </a:xfrm>
          <a:prstGeom prst="rect">
            <a:avLst/>
          </a:prstGeom>
          <a:noFill/>
        </p:spPr>
        <p:txBody>
          <a:bodyPr wrap="square" rtlCol="0">
            <a:spAutoFit/>
          </a:bodyPr>
          <a:p>
            <a:r>
              <a:rPr lang="en-IN" altLang="en-US" sz="2400">
                <a:solidFill>
                  <a:schemeClr val="bg1"/>
                </a:solidFill>
                <a:latin typeface="Comic Sans MS" panose="030F0702030302020204" charset="0"/>
                <a:cs typeface="Comic Sans MS" panose="030F0702030302020204" charset="0"/>
              </a:rPr>
              <a:t>Firstly the Web-App is connecte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to REST Service using “Axios” &amp; the </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ata is fetche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store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in states in optimize manner :</a:t>
            </a:r>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800" b="1" i="1">
                <a:solidFill>
                  <a:schemeClr val="bg1"/>
                </a:solidFill>
                <a:latin typeface="Comic Sans MS" panose="030F0702030302020204" charset="0"/>
                <a:cs typeface="Comic Sans MS" panose="030F0702030302020204" charset="0"/>
              </a:rPr>
              <a:t>Locations (GET) :</a:t>
            </a:r>
            <a:r>
              <a:rPr lang="en-IN" altLang="en-US" sz="2400">
                <a:solidFill>
                  <a:schemeClr val="bg1"/>
                </a:solidFill>
                <a:latin typeface="Comic Sans MS" panose="030F0702030302020204" charset="0"/>
                <a:cs typeface="Comic Sans MS" panose="030F0702030302020204" charset="0"/>
              </a:rPr>
              <a:t> it throws back the locations of the available areas in Bangalore. It’s store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in the Context for free access without the prop-</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rilling</a:t>
            </a:r>
            <a:br>
              <a:rPr lang="en-IN" altLang="en-US" sz="2400">
                <a:solidFill>
                  <a:schemeClr val="bg1"/>
                </a:solidFill>
                <a:latin typeface="Comic Sans MS" panose="030F0702030302020204" charset="0"/>
                <a:cs typeface="Comic Sans MS" panose="030F0702030302020204" charset="0"/>
              </a:rPr>
            </a:br>
            <a:endParaRPr lang="en-IN" altLang="en-US"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800" b="1" i="1">
                <a:solidFill>
                  <a:schemeClr val="bg1"/>
                </a:solidFill>
                <a:latin typeface="Comic Sans MS" panose="030F0702030302020204" charset="0"/>
                <a:cs typeface="Comic Sans MS" panose="030F0702030302020204" charset="0"/>
              </a:rPr>
              <a:t>Price Pre</a:t>
            </a:r>
            <a:r>
              <a:rPr lang="en-US" sz="2800" b="1" i="1">
                <a:solidFill>
                  <a:schemeClr val="bg1"/>
                </a:solidFill>
                <a:latin typeface="Comic Sans MS" panose="030F0702030302020204" charset="0"/>
                <a:cs typeface="Comic Sans MS" panose="030F0702030302020204" charset="0"/>
                <a:sym typeface="+mn-ea"/>
              </a:rPr>
              <a:t>d</a:t>
            </a:r>
            <a:r>
              <a:rPr lang="en-IN" altLang="en-US" sz="2800" b="1" i="1">
                <a:solidFill>
                  <a:schemeClr val="bg1"/>
                </a:solidFill>
                <a:latin typeface="Comic Sans MS" panose="030F0702030302020204" charset="0"/>
                <a:cs typeface="Comic Sans MS" panose="030F0702030302020204" charset="0"/>
              </a:rPr>
              <a:t>iction (POST) :</a:t>
            </a:r>
            <a:r>
              <a:rPr lang="en-IN" altLang="en-US" sz="2400">
                <a:solidFill>
                  <a:schemeClr val="bg1"/>
                </a:solidFill>
                <a:latin typeface="Comic Sans MS" panose="030F0702030302020204" charset="0"/>
                <a:cs typeface="Comic Sans MS" panose="030F0702030302020204" charset="0"/>
              </a:rPr>
              <a:t> it respon</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in price in lakhs &amp; has require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parameters in its request such as the bhk, sqft, location, bath &amp; balcony. Its not global but a hook which is calle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 when require</a:t>
            </a:r>
            <a:r>
              <a:rPr lang="en-US" sz="2400">
                <a:solidFill>
                  <a:schemeClr val="bg1"/>
                </a:solidFill>
                <a:latin typeface="Comic Sans MS" panose="030F0702030302020204" charset="0"/>
                <a:cs typeface="Comic Sans MS" panose="030F0702030302020204" charset="0"/>
                <a:sym typeface="+mn-ea"/>
              </a:rPr>
              <a:t>d</a:t>
            </a:r>
            <a:endParaRPr lang="en-IN" altLang="en-US" sz="2400">
              <a:solidFill>
                <a:schemeClr val="bg1"/>
              </a:solidFill>
              <a:latin typeface="Comic Sans MS" panose="030F0702030302020204" charset="0"/>
              <a:cs typeface="Comic Sans MS" panose="030F0702030302020204" charset="0"/>
            </a:endParaRPr>
          </a:p>
        </p:txBody>
      </p:sp>
      <p:sp>
        <p:nvSpPr>
          <p:cNvPr id="3" name="Text Box 2"/>
          <p:cNvSpPr txBox="1"/>
          <p:nvPr/>
        </p:nvSpPr>
        <p:spPr>
          <a:xfrm>
            <a:off x="461010" y="375920"/>
            <a:ext cx="7042785" cy="829945"/>
          </a:xfrm>
          <a:prstGeom prst="rect">
            <a:avLst/>
          </a:prstGeom>
          <a:noFill/>
        </p:spPr>
        <p:txBody>
          <a:bodyPr wrap="square" rtlCol="0">
            <a:spAutoFit/>
          </a:bodyPr>
          <a:p>
            <a:r>
              <a:rPr lang="en-IN" altLang="en-US" sz="4800">
                <a:solidFill>
                  <a:schemeClr val="bg1"/>
                </a:solidFill>
                <a:latin typeface="Comic Sans MS" panose="030F0702030302020204" charset="0"/>
                <a:cs typeface="Comic Sans MS" panose="030F0702030302020204" charset="0"/>
                <a:sym typeface="+mn-ea"/>
              </a:rPr>
              <a:t>D</a:t>
            </a:r>
            <a:r>
              <a:rPr lang="en-IN" altLang="en-US" sz="4800" i="1">
                <a:solidFill>
                  <a:schemeClr val="bg1"/>
                </a:solidFill>
                <a:latin typeface="Comic Sans MS" panose="030F0702030302020204" charset="0"/>
                <a:cs typeface="Comic Sans MS" panose="030F0702030302020204" charset="0"/>
                <a:sym typeface="+mn-ea"/>
              </a:rPr>
              <a:t>ata Link Layer</a:t>
            </a:r>
            <a:endParaRPr lang="en-IN" altLang="en-US" sz="4800">
              <a:solidFill>
                <a:schemeClr val="bg1"/>
              </a:solidFill>
            </a:endParaRPr>
          </a:p>
        </p:txBody>
      </p:sp>
      <p:pic>
        <p:nvPicPr>
          <p:cNvPr id="4" name="Picture 3" descr="layers"/>
          <p:cNvPicPr>
            <a:picLocks noChangeAspect="1"/>
          </p:cNvPicPr>
          <p:nvPr/>
        </p:nvPicPr>
        <p:blipFill>
          <a:blip r:embed="rId2"/>
          <a:stretch>
            <a:fillRect/>
          </a:stretch>
        </p:blipFill>
        <p:spPr>
          <a:xfrm>
            <a:off x="8072755" y="1712595"/>
            <a:ext cx="3735705" cy="3735705"/>
          </a:xfrm>
          <a:prstGeom prst="rect">
            <a:avLst/>
          </a:prstGeom>
        </p:spPr>
      </p:pic>
      <p:sp>
        <p:nvSpPr>
          <p:cNvPr id="6"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Picture 6" descr="A picture containing animal, reptile&#10;&#10;Description automatically generated"/>
          <p:cNvPicPr>
            <a:picLocks noChangeAspect="1"/>
          </p:cNvPicPr>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184785" y="2726690"/>
            <a:ext cx="12192000" cy="5358765"/>
          </a:xfrm>
          <a:prstGeom prst="rect">
            <a:avLst/>
          </a:prstGeom>
        </p:spPr>
      </p:pic>
      <p:sp>
        <p:nvSpPr>
          <p:cNvPr id="9" name="Text Box 8"/>
          <p:cNvSpPr txBox="1"/>
          <p:nvPr/>
        </p:nvSpPr>
        <p:spPr>
          <a:xfrm>
            <a:off x="537210" y="1595755"/>
            <a:ext cx="7124700" cy="4615815"/>
          </a:xfrm>
          <a:prstGeom prst="rect">
            <a:avLst/>
          </a:prstGeom>
          <a:noFill/>
        </p:spPr>
        <p:txBody>
          <a:bodyPr wrap="square" rtlCol="0">
            <a:spAutoFit/>
          </a:bodyPr>
          <a:p>
            <a:r>
              <a:rPr lang="en-IN" sz="2400">
                <a:solidFill>
                  <a:schemeClr val="bg1"/>
                </a:solidFill>
                <a:latin typeface="Comic Sans MS" panose="030F0702030302020204" charset="0"/>
                <a:cs typeface="Comic Sans MS" panose="030F0702030302020204" charset="0"/>
              </a:rPr>
              <a:t>The concept of library &amp; framework of JS is </a:t>
            </a:r>
            <a:r>
              <a:rPr lang="en-US" sz="2400">
                <a:solidFill>
                  <a:schemeClr val="bg1"/>
                </a:solidFill>
                <a:latin typeface="Comic Sans MS" panose="030F0702030302020204" charset="0"/>
                <a:cs typeface="Comic Sans MS" panose="030F0702030302020204" charset="0"/>
                <a:sym typeface="+mn-ea"/>
              </a:rPr>
              <a:t>d</a:t>
            </a:r>
            <a:r>
              <a:rPr lang="en-IN" sz="2400">
                <a:solidFill>
                  <a:schemeClr val="bg1"/>
                </a:solidFill>
                <a:latin typeface="Comic Sans MS" panose="030F0702030302020204" charset="0"/>
                <a:cs typeface="Comic Sans MS" panose="030F0702030302020204" charset="0"/>
              </a:rPr>
              <a:t>epen</a:t>
            </a:r>
            <a:r>
              <a:rPr lang="en-US" sz="2400">
                <a:solidFill>
                  <a:schemeClr val="bg1"/>
                </a:solidFill>
                <a:latin typeface="Comic Sans MS" panose="030F0702030302020204" charset="0"/>
                <a:cs typeface="Comic Sans MS" panose="030F0702030302020204" charset="0"/>
                <a:sym typeface="+mn-ea"/>
              </a:rPr>
              <a:t>d</a:t>
            </a:r>
            <a:r>
              <a:rPr lang="en-IN" sz="2400">
                <a:solidFill>
                  <a:schemeClr val="bg1"/>
                </a:solidFill>
                <a:latin typeface="Comic Sans MS" panose="030F0702030302020204" charset="0"/>
                <a:cs typeface="Comic Sans MS" panose="030F0702030302020204" charset="0"/>
              </a:rPr>
              <a:t>ent upon components. Its ma</a:t>
            </a:r>
            <a:r>
              <a:rPr lang="en-US" sz="2400">
                <a:solidFill>
                  <a:schemeClr val="bg1"/>
                </a:solidFill>
                <a:latin typeface="Comic Sans MS" panose="030F0702030302020204" charset="0"/>
                <a:cs typeface="Comic Sans MS" panose="030F0702030302020204" charset="0"/>
                <a:sym typeface="+mn-ea"/>
              </a:rPr>
              <a:t>d</a:t>
            </a:r>
            <a:r>
              <a:rPr lang="en-IN" sz="2400">
                <a:solidFill>
                  <a:schemeClr val="bg1"/>
                </a:solidFill>
                <a:latin typeface="Comic Sans MS" panose="030F0702030302020204" charset="0"/>
                <a:cs typeface="Comic Sans MS" panose="030F0702030302020204" charset="0"/>
              </a:rPr>
              <a:t>e to make our life easy &amp; reuse as many times we want. Here we ma</a:t>
            </a:r>
            <a:r>
              <a:rPr lang="en-US" sz="2400">
                <a:solidFill>
                  <a:schemeClr val="bg1"/>
                </a:solidFill>
                <a:latin typeface="Comic Sans MS" panose="030F0702030302020204" charset="0"/>
                <a:cs typeface="Comic Sans MS" panose="030F0702030302020204" charset="0"/>
                <a:sym typeface="+mn-ea"/>
              </a:rPr>
              <a:t>d</a:t>
            </a:r>
            <a:r>
              <a:rPr lang="en-IN" sz="2400">
                <a:solidFill>
                  <a:schemeClr val="bg1"/>
                </a:solidFill>
                <a:latin typeface="Comic Sans MS" panose="030F0702030302020204" charset="0"/>
                <a:cs typeface="Comic Sans MS" panose="030F0702030302020204" charset="0"/>
              </a:rPr>
              <a:t>e 3 components :</a:t>
            </a:r>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400">
                <a:solidFill>
                  <a:schemeClr val="bg1"/>
                </a:solidFill>
                <a:latin typeface="Comic Sans MS" panose="030F0702030302020204" charset="0"/>
                <a:cs typeface="Comic Sans MS" panose="030F0702030302020204" charset="0"/>
              </a:rPr>
              <a:t>MapBox Map &amp; Geoco</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er - </a:t>
            </a:r>
            <a:r>
              <a:rPr lang="en-IN" altLang="en-US">
                <a:solidFill>
                  <a:schemeClr val="bg1"/>
                </a:solidFill>
                <a:latin typeface="Comic Sans MS" panose="030F0702030302020204" charset="0"/>
                <a:cs typeface="Comic Sans MS" panose="030F0702030302020204" charset="0"/>
              </a:rPr>
              <a:t>use</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 for ren</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ering map on the web-app an</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 geolocate the </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esire</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 search location using ‘react-mapbox-gl’ ma</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e by Uber</a:t>
            </a:r>
            <a:br>
              <a:rPr lang="en-IN" altLang="en-US" sz="2400">
                <a:solidFill>
                  <a:schemeClr val="bg1"/>
                </a:solidFill>
                <a:latin typeface="Comic Sans MS" panose="030F0702030302020204" charset="0"/>
                <a:cs typeface="Comic Sans MS" panose="030F0702030302020204" charset="0"/>
              </a:rPr>
            </a:br>
            <a:endParaRPr lang="en-IN" altLang="en-US"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400">
                <a:solidFill>
                  <a:schemeClr val="bg1"/>
                </a:solidFill>
                <a:latin typeface="Comic Sans MS" panose="030F0702030302020204" charset="0"/>
                <a:cs typeface="Comic Sans MS" panose="030F0702030302020204" charset="0"/>
              </a:rPr>
              <a:t>Meta </a:t>
            </a:r>
            <a:r>
              <a:rPr lang="en-IN" altLang="en-US" sz="2400">
                <a:solidFill>
                  <a:schemeClr val="bg1"/>
                </a:solidFill>
                <a:latin typeface="Comic Sans MS" panose="030F0702030302020204" charset="0"/>
                <a:cs typeface="Comic Sans MS" panose="030F0702030302020204" charset="0"/>
                <a:sym typeface="+mn-ea"/>
              </a:rPr>
              <a:t>Data</a:t>
            </a:r>
            <a:r>
              <a:rPr lang="en-IN" altLang="en-US" sz="2400">
                <a:solidFill>
                  <a:schemeClr val="bg1"/>
                </a:solidFill>
                <a:latin typeface="Comic Sans MS" panose="030F0702030302020204" charset="0"/>
                <a:cs typeface="Comic Sans MS" panose="030F0702030302020204" charset="0"/>
              </a:rPr>
              <a:t> - </a:t>
            </a:r>
            <a:r>
              <a:rPr lang="en-IN" altLang="en-US">
                <a:solidFill>
                  <a:schemeClr val="bg1"/>
                </a:solidFill>
                <a:latin typeface="Comic Sans MS" panose="030F0702030302020204" charset="0"/>
                <a:cs typeface="Comic Sans MS" panose="030F0702030302020204" charset="0"/>
              </a:rPr>
              <a:t>for ren</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ering the result on the right si</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e</a:t>
            </a:r>
            <a:br>
              <a:rPr lang="en-IN" altLang="en-US">
                <a:solidFill>
                  <a:schemeClr val="bg1"/>
                </a:solidFill>
                <a:latin typeface="Comic Sans MS" panose="030F0702030302020204" charset="0"/>
                <a:cs typeface="Comic Sans MS" panose="030F0702030302020204" charset="0"/>
              </a:rPr>
            </a:br>
            <a:endParaRPr lang="en-IN" altLang="en-US" sz="2400">
              <a:solidFill>
                <a:schemeClr val="bg1"/>
              </a:solidFill>
              <a:latin typeface="Comic Sans MS" panose="030F0702030302020204" charset="0"/>
              <a:cs typeface="Comic Sans MS" panose="030F0702030302020204" charset="0"/>
            </a:endParaRPr>
          </a:p>
          <a:p>
            <a:pPr marL="514350" indent="-514350">
              <a:buAutoNum type="arabicPeriod"/>
            </a:pPr>
            <a:r>
              <a:rPr lang="en-IN" altLang="en-US" sz="2400">
                <a:solidFill>
                  <a:schemeClr val="bg1"/>
                </a:solidFill>
                <a:latin typeface="Comic Sans MS" panose="030F0702030302020204" charset="0"/>
                <a:cs typeface="Comic Sans MS" panose="030F0702030302020204" charset="0"/>
              </a:rPr>
              <a:t>Mo</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al Form - </a:t>
            </a:r>
            <a:r>
              <a:rPr lang="en-IN" altLang="en-US">
                <a:solidFill>
                  <a:schemeClr val="bg1"/>
                </a:solidFill>
                <a:latin typeface="Comic Sans MS" panose="030F0702030302020204" charset="0"/>
                <a:cs typeface="Comic Sans MS" panose="030F0702030302020204" charset="0"/>
              </a:rPr>
              <a:t>for accepting the parameters from user. Formik is use</a:t>
            </a:r>
            <a:r>
              <a:rPr lang="en-US">
                <a:solidFill>
                  <a:schemeClr val="bg1"/>
                </a:solidFill>
                <a:latin typeface="Comic Sans MS" panose="030F0702030302020204" charset="0"/>
                <a:cs typeface="Comic Sans MS" panose="030F0702030302020204" charset="0"/>
                <a:sym typeface="+mn-ea"/>
              </a:rPr>
              <a:t>d</a:t>
            </a:r>
            <a:r>
              <a:rPr lang="en-IN" altLang="en-US">
                <a:solidFill>
                  <a:schemeClr val="bg1"/>
                </a:solidFill>
                <a:latin typeface="Comic Sans MS" panose="030F0702030302020204" charset="0"/>
                <a:cs typeface="Comic Sans MS" panose="030F0702030302020204" charset="0"/>
              </a:rPr>
              <a:t> for its optimize performance &amp; efficiency</a:t>
            </a:r>
            <a:endParaRPr lang="en-IN" altLang="en-US">
              <a:solidFill>
                <a:schemeClr val="bg1"/>
              </a:solidFill>
              <a:latin typeface="Comic Sans MS" panose="030F0702030302020204" charset="0"/>
              <a:cs typeface="Comic Sans MS" panose="030F0702030302020204" charset="0"/>
            </a:endParaRPr>
          </a:p>
        </p:txBody>
      </p:sp>
      <p:sp>
        <p:nvSpPr>
          <p:cNvPr id="3" name="Text Box 2"/>
          <p:cNvSpPr txBox="1"/>
          <p:nvPr/>
        </p:nvSpPr>
        <p:spPr>
          <a:xfrm>
            <a:off x="619125" y="461010"/>
            <a:ext cx="7042785" cy="829945"/>
          </a:xfrm>
          <a:prstGeom prst="rect">
            <a:avLst/>
          </a:prstGeom>
          <a:noFill/>
        </p:spPr>
        <p:txBody>
          <a:bodyPr wrap="square" rtlCol="0">
            <a:spAutoFit/>
          </a:bodyPr>
          <a:p>
            <a:r>
              <a:rPr lang="en-IN" altLang="en-US" sz="4800">
                <a:solidFill>
                  <a:schemeClr val="bg1"/>
                </a:solidFill>
                <a:latin typeface="Comic Sans MS" panose="030F0702030302020204" charset="0"/>
                <a:cs typeface="Comic Sans MS" panose="030F0702030302020204" charset="0"/>
                <a:sym typeface="+mn-ea"/>
              </a:rPr>
              <a:t>Components</a:t>
            </a:r>
            <a:endParaRPr lang="en-IN" altLang="en-US" sz="4800">
              <a:solidFill>
                <a:schemeClr val="bg1"/>
              </a:solidFill>
            </a:endParaRPr>
          </a:p>
        </p:txBody>
      </p:sp>
      <p:sp>
        <p:nvSpPr>
          <p:cNvPr id="6"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2" name="Picture 1" descr="abstract"/>
          <p:cNvPicPr>
            <a:picLocks noChangeAspect="1"/>
          </p:cNvPicPr>
          <p:nvPr/>
        </p:nvPicPr>
        <p:blipFill>
          <a:blip r:embed="rId2"/>
          <a:stretch>
            <a:fillRect/>
          </a:stretch>
        </p:blipFill>
        <p:spPr>
          <a:xfrm>
            <a:off x="7553960" y="1290955"/>
            <a:ext cx="4638040" cy="4876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2" name="Content Placeholder 1"/>
          <p:cNvPicPr>
            <a:picLocks noChangeAspect="1"/>
          </p:cNvPicPr>
          <p:nvPr>
            <p:ph sz="half" idx="2"/>
          </p:nvPr>
        </p:nvPicPr>
        <p:blipFill>
          <a:blip r:embed="rId1"/>
          <a:stretch>
            <a:fillRect/>
          </a:stretch>
        </p:blipFill>
        <p:spPr>
          <a:xfrm>
            <a:off x="332105" y="365125"/>
            <a:ext cx="11575415" cy="5604510"/>
          </a:xfrm>
          <a:prstGeom prst="rect">
            <a:avLst/>
          </a:prstGeom>
        </p:spPr>
      </p:pic>
      <p:sp>
        <p:nvSpPr>
          <p:cNvPr id="14" name="Text Box 13"/>
          <p:cNvSpPr txBox="1"/>
          <p:nvPr/>
        </p:nvSpPr>
        <p:spPr>
          <a:xfrm>
            <a:off x="3865880" y="5888355"/>
            <a:ext cx="4796155" cy="829945"/>
          </a:xfrm>
          <a:prstGeom prst="rect">
            <a:avLst/>
          </a:prstGeom>
          <a:noFill/>
        </p:spPr>
        <p:txBody>
          <a:bodyPr wrap="square" rtlCol="0">
            <a:spAutoFit/>
          </a:bodyPr>
          <a:p>
            <a:r>
              <a:rPr lang="en-IN" altLang="en-US" sz="4800" b="1">
                <a:solidFill>
                  <a:schemeClr val="bg1"/>
                </a:solidFill>
                <a:latin typeface="Comic Sans MS" panose="030F0702030302020204" charset="0"/>
                <a:cs typeface="Comic Sans MS" panose="030F0702030302020204" charset="0"/>
              </a:rPr>
              <a:t>Map Component</a:t>
            </a:r>
            <a:endParaRPr lang="en-IN" altLang="en-US" sz="4800" b="1">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10" name="Picture 9"/>
          <p:cNvPicPr>
            <a:picLocks noChangeAspect="1"/>
          </p:cNvPicPr>
          <p:nvPr/>
        </p:nvPicPr>
        <p:blipFill>
          <a:blip r:embed="rId1"/>
          <a:stretch>
            <a:fillRect/>
          </a:stretch>
        </p:blipFill>
        <p:spPr>
          <a:xfrm>
            <a:off x="838835" y="838200"/>
            <a:ext cx="10605770" cy="4657090"/>
          </a:xfrm>
          <a:prstGeom prst="rect">
            <a:avLst/>
          </a:prstGeom>
        </p:spPr>
      </p:pic>
      <p:sp>
        <p:nvSpPr>
          <p:cNvPr id="16" name="Text Box 15"/>
          <p:cNvSpPr txBox="1"/>
          <p:nvPr/>
        </p:nvSpPr>
        <p:spPr>
          <a:xfrm>
            <a:off x="3121025" y="5840095"/>
            <a:ext cx="6532880" cy="768350"/>
          </a:xfrm>
          <a:prstGeom prst="rect">
            <a:avLst/>
          </a:prstGeom>
          <a:noFill/>
        </p:spPr>
        <p:txBody>
          <a:bodyPr wrap="square" rtlCol="0">
            <a:spAutoFit/>
          </a:bodyPr>
          <a:p>
            <a:r>
              <a:rPr lang="en-IN" altLang="en-US" sz="4400" b="1">
                <a:solidFill>
                  <a:schemeClr val="bg1"/>
                </a:solidFill>
                <a:latin typeface="Comic Sans MS" panose="030F0702030302020204" charset="0"/>
                <a:cs typeface="Comic Sans MS" panose="030F0702030302020204" charset="0"/>
                <a:sym typeface="+mn-ea"/>
              </a:rPr>
              <a:t>Mo</a:t>
            </a:r>
            <a:r>
              <a:rPr lang="en-US" sz="4400" b="1">
                <a:solidFill>
                  <a:schemeClr val="bg1"/>
                </a:solidFill>
                <a:latin typeface="Comic Sans MS" panose="030F0702030302020204" charset="0"/>
                <a:cs typeface="Comic Sans MS" panose="030F0702030302020204" charset="0"/>
                <a:sym typeface="+mn-ea"/>
              </a:rPr>
              <a:t>d</a:t>
            </a:r>
            <a:r>
              <a:rPr lang="en-IN" altLang="en-US" sz="4400" b="1">
                <a:solidFill>
                  <a:schemeClr val="bg1"/>
                </a:solidFill>
                <a:latin typeface="Comic Sans MS" panose="030F0702030302020204" charset="0"/>
                <a:cs typeface="Comic Sans MS" panose="030F0702030302020204" charset="0"/>
                <a:sym typeface="+mn-ea"/>
              </a:rPr>
              <a:t>al Form</a:t>
            </a:r>
            <a:r>
              <a:rPr lang="en-IN" altLang="en-US" sz="4400" b="1">
                <a:solidFill>
                  <a:schemeClr val="bg1"/>
                </a:solidFill>
                <a:latin typeface="Comic Sans MS" panose="030F0702030302020204" charset="0"/>
                <a:cs typeface="Comic Sans MS" panose="030F0702030302020204" charset="0"/>
              </a:rPr>
              <a:t> Component</a:t>
            </a:r>
            <a:endParaRPr lang="en-IN" altLang="en-US" sz="4400" b="1">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11" name="Picture 10"/>
          <p:cNvPicPr>
            <a:picLocks noChangeAspect="1"/>
          </p:cNvPicPr>
          <p:nvPr/>
        </p:nvPicPr>
        <p:blipFill>
          <a:blip r:embed="rId1"/>
          <a:stretch>
            <a:fillRect/>
          </a:stretch>
        </p:blipFill>
        <p:spPr>
          <a:xfrm>
            <a:off x="4236720" y="243840"/>
            <a:ext cx="3944620" cy="6031865"/>
          </a:xfrm>
          <a:prstGeom prst="rect">
            <a:avLst/>
          </a:prstGeom>
        </p:spPr>
      </p:pic>
      <p:sp>
        <p:nvSpPr>
          <p:cNvPr id="18" name="Text Box 17"/>
          <p:cNvSpPr txBox="1"/>
          <p:nvPr/>
        </p:nvSpPr>
        <p:spPr>
          <a:xfrm>
            <a:off x="3670300" y="6235065"/>
            <a:ext cx="5076825" cy="645160"/>
          </a:xfrm>
          <a:prstGeom prst="rect">
            <a:avLst/>
          </a:prstGeom>
          <a:noFill/>
        </p:spPr>
        <p:txBody>
          <a:bodyPr wrap="square" rtlCol="0">
            <a:spAutoFit/>
          </a:bodyPr>
          <a:p>
            <a:r>
              <a:rPr lang="en-IN" altLang="en-US" sz="3600" b="1">
                <a:solidFill>
                  <a:schemeClr val="bg1"/>
                </a:solidFill>
                <a:latin typeface="Comic Sans MS" panose="030F0702030302020204" charset="0"/>
                <a:cs typeface="Comic Sans MS" panose="030F0702030302020204" charset="0"/>
                <a:sym typeface="+mn-ea"/>
              </a:rPr>
              <a:t>Meta Data</a:t>
            </a:r>
            <a:r>
              <a:rPr lang="en-IN" altLang="en-US" sz="3600" b="1">
                <a:solidFill>
                  <a:schemeClr val="bg1"/>
                </a:solidFill>
                <a:latin typeface="Comic Sans MS" panose="030F0702030302020204" charset="0"/>
                <a:cs typeface="Comic Sans MS" panose="030F0702030302020204" charset="0"/>
              </a:rPr>
              <a:t> Component</a:t>
            </a:r>
            <a:endParaRPr lang="en-IN" altLang="en-US" sz="3600" b="1">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endParaRPr lang="en-ID"/>
          </a:p>
        </p:txBody>
      </p:sp>
      <p:sp>
        <p:nvSpPr>
          <p:cNvPr id="6" name="Text Box 5"/>
          <p:cNvSpPr txBox="1"/>
          <p:nvPr/>
        </p:nvSpPr>
        <p:spPr>
          <a:xfrm>
            <a:off x="521970" y="419100"/>
            <a:ext cx="7720965" cy="829945"/>
          </a:xfrm>
          <a:prstGeom prst="rect">
            <a:avLst/>
          </a:prstGeom>
          <a:noFill/>
        </p:spPr>
        <p:txBody>
          <a:bodyPr wrap="square" rtlCol="0">
            <a:spAutoFit/>
          </a:bodyPr>
          <a:p>
            <a:r>
              <a:rPr lang="en-IN" sz="4800" i="1">
                <a:solidFill>
                  <a:schemeClr val="bg1"/>
                </a:solidFill>
                <a:latin typeface="Comic Sans MS" panose="030F0702030302020204" charset="0"/>
                <a:cs typeface="Comic Sans MS" panose="030F0702030302020204" charset="0"/>
                <a:sym typeface="+mn-ea"/>
              </a:rPr>
              <a:t>Resolving Prop-</a:t>
            </a:r>
            <a:r>
              <a:rPr lang="en-US" sz="4800" i="1">
                <a:solidFill>
                  <a:schemeClr val="bg1"/>
                </a:solidFill>
                <a:latin typeface="Comic Sans MS" panose="030F0702030302020204" charset="0"/>
                <a:cs typeface="Comic Sans MS" panose="030F0702030302020204" charset="0"/>
                <a:sym typeface="+mn-ea"/>
              </a:rPr>
              <a:t>D</a:t>
            </a:r>
            <a:r>
              <a:rPr lang="en-IN" sz="4800" i="1">
                <a:solidFill>
                  <a:schemeClr val="bg1"/>
                </a:solidFill>
                <a:latin typeface="Comic Sans MS" panose="030F0702030302020204" charset="0"/>
                <a:cs typeface="Comic Sans MS" panose="030F0702030302020204" charset="0"/>
                <a:sym typeface="+mn-ea"/>
              </a:rPr>
              <a:t>rilling</a:t>
            </a:r>
            <a:endParaRPr lang="en-US" sz="4800">
              <a:solidFill>
                <a:schemeClr val="bg1"/>
              </a:solidFill>
            </a:endParaRPr>
          </a:p>
        </p:txBody>
      </p:sp>
      <p:sp>
        <p:nvSpPr>
          <p:cNvPr id="17" name="Rectangle: Rounded Corners 16"/>
          <p:cNvSpPr/>
          <p:nvPr/>
        </p:nvSpPr>
        <p:spPr>
          <a:xfrm>
            <a:off x="10543262" y="6409060"/>
            <a:ext cx="1483417" cy="320869"/>
          </a:xfrm>
          <a:prstGeom prst="roundRect">
            <a:avLst>
              <a:gd name="adj" fmla="val 50000"/>
            </a:avLst>
          </a:prstGeom>
          <a:gradFill flip="none" rotWithShape="1">
            <a:gsLst>
              <a:gs pos="0">
                <a:srgbClr val="E30000"/>
              </a:gs>
              <a:gs pos="100000">
                <a:srgbClr val="76030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D" sz="1400" dirty="0">
                <a:solidFill>
                  <a:schemeClr val="tx1"/>
                </a:solidFill>
                <a:latin typeface="Arial Black" panose="020B0A04020102020204" pitchFamily="34" charset="0"/>
                <a:cs typeface="Arial Black" panose="020B0A04020102020204" pitchFamily="34" charset="0"/>
              </a:rPr>
              <a:t>Bioscope</a:t>
            </a:r>
            <a:endParaRPr lang="en-US" altLang="en-ID" sz="1400" dirty="0">
              <a:solidFill>
                <a:schemeClr val="tx1"/>
              </a:solidFill>
              <a:latin typeface="Arial Black" panose="020B0A04020102020204" pitchFamily="34" charset="0"/>
              <a:cs typeface="Arial Black" panose="020B0A04020102020204" pitchFamily="34" charset="0"/>
            </a:endParaRPr>
          </a:p>
        </p:txBody>
      </p:sp>
      <p:sp>
        <p:nvSpPr>
          <p:cNvPr id="3" name="Text Box 2"/>
          <p:cNvSpPr txBox="1"/>
          <p:nvPr/>
        </p:nvSpPr>
        <p:spPr>
          <a:xfrm>
            <a:off x="521970" y="1612900"/>
            <a:ext cx="7370445" cy="4892675"/>
          </a:xfrm>
          <a:prstGeom prst="rect">
            <a:avLst/>
          </a:prstGeom>
          <a:noFill/>
        </p:spPr>
        <p:txBody>
          <a:bodyPr wrap="square" rtlCol="0">
            <a:spAutoFit/>
          </a:bodyPr>
          <a:p>
            <a:r>
              <a:rPr lang="en-US" sz="2400">
                <a:solidFill>
                  <a:schemeClr val="bg1"/>
                </a:solidFill>
                <a:latin typeface="Comic Sans MS" panose="030F0702030302020204" charset="0"/>
                <a:cs typeface="Comic Sans MS" panose="030F0702030302020204" charset="0"/>
              </a:rPr>
              <a:t>Prop drilling is a situation where data is passed from one component through multiple interdependent components until we get to the component where the data is needed</a:t>
            </a:r>
            <a:br>
              <a:rPr lang="en-US" sz="2400">
                <a:solidFill>
                  <a:schemeClr val="bg1"/>
                </a:solidFill>
                <a:latin typeface="Comic Sans MS" panose="030F0702030302020204" charset="0"/>
                <a:cs typeface="Comic Sans MS" panose="030F0702030302020204" charset="0"/>
              </a:rPr>
            </a:br>
            <a:br>
              <a:rPr lang="en-US" sz="2400">
                <a:solidFill>
                  <a:schemeClr val="bg1"/>
                </a:solidFill>
                <a:latin typeface="Comic Sans MS" panose="030F0702030302020204" charset="0"/>
                <a:cs typeface="Comic Sans MS" panose="030F0702030302020204" charset="0"/>
              </a:rPr>
            </a:br>
            <a:r>
              <a:rPr lang="en-US" sz="2400">
                <a:solidFill>
                  <a:schemeClr val="bg1"/>
                </a:solidFill>
                <a:latin typeface="Comic Sans MS" panose="030F0702030302020204" charset="0"/>
                <a:cs typeface="Comic Sans MS" panose="030F0702030302020204" charset="0"/>
              </a:rPr>
              <a:t>It makes the application slower, re</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uces efficiency &amp; increases latency. Which nee</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s to be remove</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 for better performance</a:t>
            </a:r>
            <a:endParaRPr lang="en-US" sz="2400">
              <a:solidFill>
                <a:schemeClr val="bg1"/>
              </a:solidFill>
              <a:latin typeface="Comic Sans MS" panose="030F0702030302020204" charset="0"/>
              <a:cs typeface="Comic Sans MS" panose="030F0702030302020204" charset="0"/>
            </a:endParaRPr>
          </a:p>
          <a:p>
            <a:endParaRPr lang="en-US" sz="2400">
              <a:solidFill>
                <a:schemeClr val="bg1"/>
              </a:solidFill>
              <a:latin typeface="Comic Sans MS" panose="030F0702030302020204" charset="0"/>
              <a:cs typeface="Comic Sans MS" panose="030F0702030302020204" charset="0"/>
            </a:endParaRPr>
          </a:p>
          <a:p>
            <a:r>
              <a:rPr lang="en-US" sz="2400" b="1">
                <a:solidFill>
                  <a:schemeClr val="bg1"/>
                </a:solidFill>
                <a:latin typeface="Arial" panose="020B0604020202020204" pitchFamily="34" charset="0"/>
                <a:cs typeface="Arial" panose="020B0604020202020204" pitchFamily="34" charset="0"/>
              </a:rPr>
              <a:t>→</a:t>
            </a:r>
            <a:r>
              <a:rPr lang="en-US" sz="2400">
                <a:solidFill>
                  <a:schemeClr val="bg1"/>
                </a:solidFill>
                <a:latin typeface="Arial" panose="020B0604020202020204" pitchFamily="34" charset="0"/>
                <a:cs typeface="Arial" panose="020B0604020202020204" pitchFamily="34" charset="0"/>
              </a:rPr>
              <a:t> </a:t>
            </a:r>
            <a:r>
              <a:rPr lang="en-US" sz="2400">
                <a:solidFill>
                  <a:schemeClr val="bg1"/>
                </a:solidFill>
                <a:latin typeface="Comic Sans MS" panose="030F0702030302020204" charset="0"/>
                <a:cs typeface="Comic Sans MS" panose="030F0702030302020204" charset="0"/>
              </a:rPr>
              <a:t>We have resolve</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 the prop </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rilling by using ‘’Context-Api” which makes the states global, making the state reachable from anywhere on the tree</a:t>
            </a:r>
            <a:endParaRPr lang="en-US" sz="2400">
              <a:solidFill>
                <a:schemeClr val="bg1"/>
              </a:solidFill>
              <a:latin typeface="Comic Sans MS" panose="030F0702030302020204" charset="0"/>
              <a:cs typeface="Comic Sans MS" panose="030F0702030302020204" charset="0"/>
            </a:endParaRPr>
          </a:p>
        </p:txBody>
      </p:sp>
      <p:sp>
        <p:nvSpPr>
          <p:cNvPr id="4"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9" name="Picture 8" descr="moustache"/>
          <p:cNvPicPr>
            <a:picLocks noChangeAspect="1"/>
          </p:cNvPicPr>
          <p:nvPr/>
        </p:nvPicPr>
        <p:blipFill>
          <a:blip r:embed="rId1"/>
          <a:stretch>
            <a:fillRect/>
          </a:stretch>
        </p:blipFill>
        <p:spPr>
          <a:xfrm>
            <a:off x="7733030" y="1249045"/>
            <a:ext cx="4002405" cy="40024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635"/>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sp>
        <p:nvSpPr>
          <p:cNvPr id="4" name="Text Box 3"/>
          <p:cNvSpPr txBox="1"/>
          <p:nvPr/>
        </p:nvSpPr>
        <p:spPr>
          <a:xfrm>
            <a:off x="335915" y="137160"/>
            <a:ext cx="6849110" cy="829945"/>
          </a:xfrm>
          <a:prstGeom prst="rect">
            <a:avLst/>
          </a:prstGeom>
          <a:noFill/>
        </p:spPr>
        <p:txBody>
          <a:bodyPr wrap="square" rtlCol="0">
            <a:spAutoFit/>
          </a:bodyPr>
          <a:p>
            <a:r>
              <a:rPr lang="en-US" sz="4800" i="1">
                <a:solidFill>
                  <a:schemeClr val="bg1"/>
                </a:solidFill>
                <a:latin typeface="Comic Sans MS" panose="030F0702030302020204" charset="0"/>
                <a:cs typeface="Comic Sans MS" panose="030F0702030302020204" charset="0"/>
              </a:rPr>
              <a:t>Component Life-Cycle</a:t>
            </a:r>
            <a:endParaRPr lang="en-US" sz="4800" i="1">
              <a:solidFill>
                <a:schemeClr val="bg1"/>
              </a:solidFill>
              <a:latin typeface="Comic Sans MS" panose="030F0702030302020204" charset="0"/>
              <a:cs typeface="Comic Sans MS" panose="030F0702030302020204" charset="0"/>
            </a:endParaRPr>
          </a:p>
        </p:txBody>
      </p:sp>
      <p:pic>
        <p:nvPicPr>
          <p:cNvPr id="3" name="Picture 2" descr="cycle"/>
          <p:cNvPicPr>
            <a:picLocks noChangeAspect="1"/>
          </p:cNvPicPr>
          <p:nvPr/>
        </p:nvPicPr>
        <p:blipFill>
          <a:blip r:embed="rId1"/>
          <a:stretch>
            <a:fillRect/>
          </a:stretch>
        </p:blipFill>
        <p:spPr>
          <a:xfrm>
            <a:off x="7315200" y="650240"/>
            <a:ext cx="4876800" cy="4876800"/>
          </a:xfrm>
          <a:prstGeom prst="rect">
            <a:avLst/>
          </a:prstGeom>
        </p:spPr>
      </p:pic>
      <p:sp>
        <p:nvSpPr>
          <p:cNvPr id="6" name="Text Box 5"/>
          <p:cNvSpPr txBox="1"/>
          <p:nvPr/>
        </p:nvSpPr>
        <p:spPr>
          <a:xfrm>
            <a:off x="424815" y="1223645"/>
            <a:ext cx="6970395" cy="5262245"/>
          </a:xfrm>
          <a:prstGeom prst="rect">
            <a:avLst/>
          </a:prstGeom>
          <a:noFill/>
        </p:spPr>
        <p:txBody>
          <a:bodyPr wrap="square" rtlCol="0">
            <a:spAutoFit/>
          </a:bodyPr>
          <a:p>
            <a:r>
              <a:rPr lang="en-US" sz="2400">
                <a:solidFill>
                  <a:schemeClr val="bg1"/>
                </a:solidFill>
                <a:latin typeface="Comic Sans MS" panose="030F0702030302020204" charset="0"/>
                <a:cs typeface="Comic Sans MS" panose="030F0702030302020204" charset="0"/>
              </a:rPr>
              <a:t>Each component in React has a lifecycle which we can monitor and manipulate during its three main phases</a:t>
            </a:r>
            <a:endParaRPr lang="en-US" sz="2400">
              <a:solidFill>
                <a:schemeClr val="bg1"/>
              </a:solidFill>
              <a:latin typeface="Comic Sans MS" panose="030F0702030302020204" charset="0"/>
              <a:cs typeface="Comic Sans MS" panose="030F0702030302020204" charset="0"/>
            </a:endParaRPr>
          </a:p>
          <a:p>
            <a:endParaRPr lang="en-US" sz="2400">
              <a:solidFill>
                <a:schemeClr val="bg1"/>
              </a:solidFill>
              <a:latin typeface="Comic Sans MS" panose="030F0702030302020204" charset="0"/>
              <a:cs typeface="Comic Sans MS" panose="030F0702030302020204" charset="0"/>
            </a:endParaRPr>
          </a:p>
          <a:p>
            <a:r>
              <a:rPr lang="en-US" sz="2400">
                <a:solidFill>
                  <a:schemeClr val="bg1"/>
                </a:solidFill>
                <a:latin typeface="Comic Sans MS" panose="030F0702030302020204" charset="0"/>
                <a:cs typeface="Comic Sans MS" panose="030F0702030302020204" charset="0"/>
              </a:rPr>
              <a:t>The three phases are: Mounting, Updating, and Unmounting</a:t>
            </a:r>
            <a:br>
              <a:rPr lang="en-US" sz="2400">
                <a:solidFill>
                  <a:schemeClr val="bg1"/>
                </a:solidFill>
                <a:latin typeface="Comic Sans MS" panose="030F0702030302020204" charset="0"/>
                <a:cs typeface="Comic Sans MS" panose="030F0702030302020204" charset="0"/>
              </a:rPr>
            </a:br>
            <a:br>
              <a:rPr lang="en-US" sz="2400">
                <a:solidFill>
                  <a:schemeClr val="bg1"/>
                </a:solidFill>
                <a:latin typeface="Comic Sans MS" panose="030F0702030302020204" charset="0"/>
                <a:cs typeface="Comic Sans MS" panose="030F0702030302020204" charset="0"/>
              </a:rPr>
            </a:br>
            <a:r>
              <a:rPr lang="en-US" sz="2400">
                <a:solidFill>
                  <a:schemeClr val="bg1"/>
                </a:solidFill>
                <a:latin typeface="Comic Sans MS" panose="030F0702030302020204" charset="0"/>
                <a:cs typeface="Comic Sans MS" panose="030F0702030302020204" charset="0"/>
              </a:rPr>
              <a:t>In this project lifecycle of each component has its trigger </a:t>
            </a:r>
            <a:r>
              <a:rPr lang="en-US" sz="2400">
                <a:solidFill>
                  <a:schemeClr val="bg1"/>
                </a:solidFill>
                <a:latin typeface="Comic Sans MS" panose="030F0702030302020204" charset="0"/>
                <a:cs typeface="Comic Sans MS" panose="030F0702030302020204" charset="0"/>
                <a:sym typeface="+mn-ea"/>
              </a:rPr>
              <a:t>d</a:t>
            </a:r>
            <a:r>
              <a:rPr lang="en-US" sz="2400">
                <a:solidFill>
                  <a:schemeClr val="bg1"/>
                </a:solidFill>
                <a:latin typeface="Comic Sans MS" panose="030F0702030302020204" charset="0"/>
                <a:cs typeface="Comic Sans MS" panose="030F0702030302020204" charset="0"/>
              </a:rPr>
              <a:t>epenency :</a:t>
            </a:r>
            <a:endParaRPr lang="en-US" sz="2400">
              <a:solidFill>
                <a:schemeClr val="bg1"/>
              </a:solidFill>
              <a:latin typeface="Comic Sans MS" panose="030F0702030302020204" charset="0"/>
              <a:cs typeface="Comic Sans MS" panose="030F0702030302020204" charset="0"/>
            </a:endParaRPr>
          </a:p>
          <a:p>
            <a:endParaRPr lang="en-US" sz="2400">
              <a:solidFill>
                <a:schemeClr val="bg1"/>
              </a:solidFill>
              <a:latin typeface="Comic Sans MS" panose="030F0702030302020204" charset="0"/>
              <a:cs typeface="Comic Sans MS" panose="030F0702030302020204" charset="0"/>
            </a:endParaRPr>
          </a:p>
          <a:p>
            <a:r>
              <a:rPr lang="en-US" sz="2400" b="1" i="1">
                <a:solidFill>
                  <a:schemeClr val="bg1"/>
                </a:solidFill>
                <a:latin typeface="Comic Sans MS" panose="030F0702030302020204" charset="0"/>
                <a:cs typeface="Comic Sans MS" panose="030F0702030302020204" charset="0"/>
              </a:rPr>
              <a:t>MapBox</a:t>
            </a:r>
            <a:r>
              <a:rPr lang="en-US" sz="2400">
                <a:solidFill>
                  <a:schemeClr val="bg1"/>
                </a:solidFill>
                <a:latin typeface="Comic Sans MS" panose="030F0702030302020204" charset="0"/>
                <a:cs typeface="Comic Sans MS" panose="030F0702030302020204" charset="0"/>
              </a:rPr>
              <a:t> </a:t>
            </a:r>
            <a:r>
              <a:rPr lang="en-US" sz="2400" b="1">
                <a:solidFill>
                  <a:schemeClr val="bg1"/>
                </a:solidFill>
                <a:latin typeface="Comic Sans MS" panose="030F0702030302020204" charset="0"/>
                <a:cs typeface="Comic Sans MS" panose="030F0702030302020204" charset="0"/>
                <a:sym typeface="+mn-ea"/>
              </a:rPr>
              <a:t>→</a:t>
            </a:r>
            <a:r>
              <a:rPr lang="en-US" sz="2400">
                <a:solidFill>
                  <a:schemeClr val="bg1"/>
                </a:solidFill>
                <a:latin typeface="Comic Sans MS" panose="030F0702030302020204" charset="0"/>
                <a:cs typeface="Comic Sans MS" panose="030F0702030302020204" charset="0"/>
              </a:rPr>
              <a:t> </a:t>
            </a:r>
            <a:r>
              <a:rPr lang="en-IN" altLang="en-US" sz="2400">
                <a:solidFill>
                  <a:schemeClr val="bg1"/>
                </a:solidFill>
                <a:latin typeface="Comic Sans MS" panose="030F0702030302020204" charset="0"/>
                <a:cs typeface="Comic Sans MS" panose="030F0702030302020204" charset="0"/>
                <a:sym typeface="+mn-ea"/>
              </a:rPr>
              <a:t>web-app reloa</a:t>
            </a:r>
            <a:r>
              <a:rPr lang="en-US" sz="2400">
                <a:solidFill>
                  <a:schemeClr val="bg1"/>
                </a:solidFill>
                <a:latin typeface="Comic Sans MS" panose="030F0702030302020204" charset="0"/>
                <a:cs typeface="Comic Sans MS" panose="030F0702030302020204" charset="0"/>
                <a:sym typeface="+mn-ea"/>
              </a:rPr>
              <a:t>d</a:t>
            </a:r>
            <a:endParaRPr lang="en-US" sz="2400">
              <a:solidFill>
                <a:schemeClr val="bg1"/>
              </a:solidFill>
              <a:latin typeface="Comic Sans MS" panose="030F0702030302020204" charset="0"/>
              <a:cs typeface="Comic Sans MS" panose="030F0702030302020204" charset="0"/>
              <a:sym typeface="+mn-ea"/>
            </a:endParaRPr>
          </a:p>
          <a:p>
            <a:r>
              <a:rPr lang="en-US" sz="2400" b="1" i="1">
                <a:solidFill>
                  <a:schemeClr val="bg1"/>
                </a:solidFill>
                <a:latin typeface="Comic Sans MS" panose="030F0702030302020204" charset="0"/>
                <a:cs typeface="Comic Sans MS" panose="030F0702030302020204" charset="0"/>
              </a:rPr>
              <a:t>Mo</a:t>
            </a:r>
            <a:r>
              <a:rPr lang="en-US" sz="2400" b="1" i="1">
                <a:solidFill>
                  <a:schemeClr val="bg1"/>
                </a:solidFill>
                <a:latin typeface="Comic Sans MS" panose="030F0702030302020204" charset="0"/>
                <a:cs typeface="Comic Sans MS" panose="030F0702030302020204" charset="0"/>
                <a:sym typeface="+mn-ea"/>
              </a:rPr>
              <a:t>dal Form</a:t>
            </a:r>
            <a:r>
              <a:rPr lang="en-US" sz="2400">
                <a:solidFill>
                  <a:schemeClr val="bg1"/>
                </a:solidFill>
                <a:latin typeface="Comic Sans MS" panose="030F0702030302020204" charset="0"/>
                <a:cs typeface="Comic Sans MS" panose="030F0702030302020204" charset="0"/>
                <a:sym typeface="+mn-ea"/>
              </a:rPr>
              <a:t> </a:t>
            </a:r>
            <a:r>
              <a:rPr lang="en-US" sz="2400" b="1">
                <a:solidFill>
                  <a:schemeClr val="bg1"/>
                </a:solidFill>
                <a:latin typeface="Comic Sans MS" panose="030F0702030302020204" charset="0"/>
                <a:cs typeface="Comic Sans MS" panose="030F0702030302020204" charset="0"/>
                <a:sym typeface="+mn-ea"/>
              </a:rPr>
              <a:t>→</a:t>
            </a:r>
            <a:r>
              <a:rPr lang="en-US" sz="2400">
                <a:solidFill>
                  <a:schemeClr val="bg1"/>
                </a:solidFill>
                <a:latin typeface="Comic Sans MS" panose="030F0702030302020204" charset="0"/>
                <a:cs typeface="Comic Sans MS" panose="030F0702030302020204" charset="0"/>
                <a:sym typeface="+mn-ea"/>
              </a:rPr>
              <a:t> search</a:t>
            </a:r>
            <a:r>
              <a:rPr lang="en-IN" altLang="en-US" sz="2400">
                <a:solidFill>
                  <a:schemeClr val="bg1"/>
                </a:solidFill>
                <a:latin typeface="Comic Sans MS" panose="030F0702030302020204" charset="0"/>
                <a:cs typeface="Comic Sans MS" panose="030F0702030302020204" charset="0"/>
                <a:sym typeface="+mn-ea"/>
              </a:rPr>
              <a:t>-</a:t>
            </a:r>
            <a:r>
              <a:rPr lang="en-US" sz="2400">
                <a:solidFill>
                  <a:schemeClr val="bg1"/>
                </a:solidFill>
                <a:latin typeface="Comic Sans MS" panose="030F0702030302020204" charset="0"/>
                <a:cs typeface="Comic Sans MS" panose="030F0702030302020204" charset="0"/>
                <a:sym typeface="+mn-ea"/>
              </a:rPr>
              <a:t>request</a:t>
            </a:r>
            <a:br>
              <a:rPr lang="en-US" sz="2400">
                <a:solidFill>
                  <a:schemeClr val="bg1"/>
                </a:solidFill>
                <a:latin typeface="Comic Sans MS" panose="030F0702030302020204" charset="0"/>
                <a:cs typeface="Comic Sans MS" panose="030F0702030302020204" charset="0"/>
                <a:sym typeface="+mn-ea"/>
              </a:rPr>
            </a:br>
            <a:r>
              <a:rPr lang="en-US" sz="2400" b="1" i="1">
                <a:solidFill>
                  <a:schemeClr val="bg1"/>
                </a:solidFill>
                <a:latin typeface="Comic Sans MS" panose="030F0702030302020204" charset="0"/>
                <a:cs typeface="Comic Sans MS" panose="030F0702030302020204" charset="0"/>
                <a:sym typeface="+mn-ea"/>
              </a:rPr>
              <a:t>Price Prediction</a:t>
            </a:r>
            <a:r>
              <a:rPr lang="en-US" sz="2400">
                <a:solidFill>
                  <a:schemeClr val="bg1"/>
                </a:solidFill>
                <a:latin typeface="Comic Sans MS" panose="030F0702030302020204" charset="0"/>
                <a:cs typeface="Comic Sans MS" panose="030F0702030302020204" charset="0"/>
                <a:sym typeface="+mn-ea"/>
              </a:rPr>
              <a:t> </a:t>
            </a:r>
            <a:r>
              <a:rPr lang="en-US" sz="2400" b="1">
                <a:solidFill>
                  <a:schemeClr val="bg1"/>
                </a:solidFill>
                <a:latin typeface="Comic Sans MS" panose="030F0702030302020204" charset="0"/>
                <a:cs typeface="Comic Sans MS" panose="030F0702030302020204" charset="0"/>
                <a:sym typeface="+mn-ea"/>
              </a:rPr>
              <a:t>→</a:t>
            </a:r>
            <a:r>
              <a:rPr lang="en-US" sz="2400">
                <a:solidFill>
                  <a:schemeClr val="bg1"/>
                </a:solidFill>
                <a:latin typeface="Comic Sans MS" panose="030F0702030302020204" charset="0"/>
                <a:cs typeface="Comic Sans MS" panose="030F0702030302020204" charset="0"/>
                <a:sym typeface="+mn-ea"/>
              </a:rPr>
              <a:t> search</a:t>
            </a:r>
            <a:r>
              <a:rPr lang="en-IN" altLang="en-US" sz="2400">
                <a:solidFill>
                  <a:schemeClr val="bg1"/>
                </a:solidFill>
                <a:latin typeface="Comic Sans MS" panose="030F0702030302020204" charset="0"/>
                <a:cs typeface="Comic Sans MS" panose="030F0702030302020204" charset="0"/>
                <a:sym typeface="+mn-ea"/>
              </a:rPr>
              <a:t>-</a:t>
            </a:r>
            <a:r>
              <a:rPr lang="en-US" sz="2400">
                <a:solidFill>
                  <a:schemeClr val="bg1"/>
                </a:solidFill>
                <a:latin typeface="Comic Sans MS" panose="030F0702030302020204" charset="0"/>
                <a:cs typeface="Comic Sans MS" panose="030F0702030302020204" charset="0"/>
                <a:sym typeface="+mn-ea"/>
              </a:rPr>
              <a:t>request</a:t>
            </a:r>
            <a:endParaRPr lang="en-US" sz="2400">
              <a:solidFill>
                <a:schemeClr val="bg1"/>
              </a:solidFill>
              <a:latin typeface="Comic Sans MS" panose="030F0702030302020204" charset="0"/>
              <a:cs typeface="Comic Sans MS" panose="030F0702030302020204" charset="0"/>
              <a:sym typeface="+mn-ea"/>
            </a:endParaRPr>
          </a:p>
          <a:p>
            <a:r>
              <a:rPr lang="en-US" sz="2400" b="1" i="1">
                <a:solidFill>
                  <a:schemeClr val="bg1"/>
                </a:solidFill>
                <a:latin typeface="Comic Sans MS" panose="030F0702030302020204" charset="0"/>
                <a:cs typeface="Comic Sans MS" panose="030F0702030302020204" charset="0"/>
                <a:sym typeface="+mn-ea"/>
              </a:rPr>
              <a:t>Meta </a:t>
            </a:r>
            <a:r>
              <a:rPr lang="en-US" sz="2400" b="1" i="1">
                <a:solidFill>
                  <a:schemeClr val="bg1"/>
                </a:solidFill>
                <a:latin typeface="Comic Sans MS" panose="030F0702030302020204" charset="0"/>
                <a:cs typeface="Comic Sans MS" panose="030F0702030302020204" charset="0"/>
                <a:sym typeface="+mn-ea"/>
              </a:rPr>
              <a:t>D</a:t>
            </a:r>
            <a:r>
              <a:rPr lang="en-US" sz="2400" b="1" i="1">
                <a:solidFill>
                  <a:schemeClr val="bg1"/>
                </a:solidFill>
                <a:latin typeface="Comic Sans MS" panose="030F0702030302020204" charset="0"/>
                <a:cs typeface="Comic Sans MS" panose="030F0702030302020204" charset="0"/>
                <a:sym typeface="+mn-ea"/>
              </a:rPr>
              <a:t>ata</a:t>
            </a:r>
            <a:r>
              <a:rPr lang="en-US" sz="2400">
                <a:solidFill>
                  <a:schemeClr val="bg1"/>
                </a:solidFill>
                <a:latin typeface="Comic Sans MS" panose="030F0702030302020204" charset="0"/>
                <a:cs typeface="Comic Sans MS" panose="030F0702030302020204" charset="0"/>
                <a:sym typeface="+mn-ea"/>
              </a:rPr>
              <a:t> </a:t>
            </a:r>
            <a:r>
              <a:rPr lang="en-US" sz="2400" b="1">
                <a:solidFill>
                  <a:schemeClr val="bg1"/>
                </a:solidFill>
                <a:latin typeface="Comic Sans MS" panose="030F0702030302020204" charset="0"/>
                <a:cs typeface="Comic Sans MS" panose="030F0702030302020204" charset="0"/>
                <a:sym typeface="+mn-ea"/>
              </a:rPr>
              <a:t>→</a:t>
            </a:r>
            <a:r>
              <a:rPr lang="en-US" sz="2400">
                <a:solidFill>
                  <a:schemeClr val="bg1"/>
                </a:solidFill>
                <a:latin typeface="Comic Sans MS" panose="030F0702030302020204" charset="0"/>
                <a:cs typeface="Comic Sans MS" panose="030F0702030302020204" charset="0"/>
                <a:sym typeface="+mn-ea"/>
              </a:rPr>
              <a:t> house-price</a:t>
            </a:r>
            <a:endParaRPr lang="en-US" sz="2400">
              <a:solidFill>
                <a:schemeClr val="bg1"/>
              </a:solidFill>
              <a:latin typeface="Comic Sans MS" panose="030F0702030302020204" charset="0"/>
              <a:cs typeface="Comic Sans MS" panose="030F0702030302020204" charset="0"/>
              <a:sym typeface="+mn-ea"/>
            </a:endParaRPr>
          </a:p>
        </p:txBody>
      </p:sp>
      <p:sp>
        <p:nvSpPr>
          <p:cNvPr id="12"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endParaRPr lang="en-ID"/>
          </a:p>
        </p:txBody>
      </p:sp>
      <p:sp>
        <p:nvSpPr>
          <p:cNvPr id="6" name="Text Box 5"/>
          <p:cNvSpPr txBox="1"/>
          <p:nvPr/>
        </p:nvSpPr>
        <p:spPr>
          <a:xfrm>
            <a:off x="521970" y="419100"/>
            <a:ext cx="7720965" cy="829945"/>
          </a:xfrm>
          <a:prstGeom prst="rect">
            <a:avLst/>
          </a:prstGeom>
          <a:noFill/>
        </p:spPr>
        <p:txBody>
          <a:bodyPr wrap="square" rtlCol="0">
            <a:spAutoFit/>
          </a:bodyPr>
          <a:p>
            <a:r>
              <a:rPr lang="en-IN" sz="4800" i="1">
                <a:solidFill>
                  <a:schemeClr val="bg1"/>
                </a:solidFill>
                <a:latin typeface="Comic Sans MS" panose="030F0702030302020204" charset="0"/>
                <a:cs typeface="Comic Sans MS" panose="030F0702030302020204" charset="0"/>
                <a:sym typeface="+mn-ea"/>
              </a:rPr>
              <a:t>Testing &amp; Hosting</a:t>
            </a:r>
            <a:endParaRPr lang="en-IN" sz="4800">
              <a:solidFill>
                <a:schemeClr val="bg1"/>
              </a:solidFill>
            </a:endParaRPr>
          </a:p>
        </p:txBody>
      </p:sp>
      <p:sp>
        <p:nvSpPr>
          <p:cNvPr id="17" name="Rectangle: Rounded Corners 16"/>
          <p:cNvSpPr/>
          <p:nvPr/>
        </p:nvSpPr>
        <p:spPr>
          <a:xfrm>
            <a:off x="10543262" y="6409060"/>
            <a:ext cx="1483417" cy="320869"/>
          </a:xfrm>
          <a:prstGeom prst="roundRect">
            <a:avLst>
              <a:gd name="adj" fmla="val 50000"/>
            </a:avLst>
          </a:prstGeom>
          <a:gradFill flip="none" rotWithShape="1">
            <a:gsLst>
              <a:gs pos="0">
                <a:srgbClr val="E30000"/>
              </a:gs>
              <a:gs pos="100000">
                <a:srgbClr val="76030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D" sz="1400" dirty="0">
                <a:solidFill>
                  <a:schemeClr val="tx1"/>
                </a:solidFill>
                <a:latin typeface="Arial Black" panose="020B0A04020102020204" pitchFamily="34" charset="0"/>
                <a:cs typeface="Arial Black" panose="020B0A04020102020204" pitchFamily="34" charset="0"/>
              </a:rPr>
              <a:t>Bioscope</a:t>
            </a:r>
            <a:endParaRPr lang="en-US" altLang="en-ID" sz="1400" dirty="0">
              <a:solidFill>
                <a:schemeClr val="tx1"/>
              </a:solidFill>
              <a:latin typeface="Arial Black" panose="020B0A04020102020204" pitchFamily="34" charset="0"/>
              <a:cs typeface="Arial Black" panose="020B0A04020102020204" pitchFamily="34" charset="0"/>
            </a:endParaRPr>
          </a:p>
        </p:txBody>
      </p:sp>
      <p:sp>
        <p:nvSpPr>
          <p:cNvPr id="3" name="Text Box 2"/>
          <p:cNvSpPr txBox="1"/>
          <p:nvPr/>
        </p:nvSpPr>
        <p:spPr>
          <a:xfrm>
            <a:off x="521970" y="1612900"/>
            <a:ext cx="7586980" cy="4276725"/>
          </a:xfrm>
          <a:prstGeom prst="rect">
            <a:avLst/>
          </a:prstGeom>
          <a:noFill/>
        </p:spPr>
        <p:txBody>
          <a:bodyPr wrap="square" rtlCol="0">
            <a:spAutoFit/>
          </a:bodyPr>
          <a:p>
            <a:r>
              <a:rPr lang="en-IN" altLang="en-US" sz="2400">
                <a:solidFill>
                  <a:schemeClr val="bg1"/>
                </a:solidFill>
                <a:latin typeface="Comic Sans MS" panose="030F0702030302020204" charset="0"/>
                <a:cs typeface="Comic Sans MS" panose="030F0702030302020204" charset="0"/>
              </a:rPr>
              <a:t>Testing is integral part of software </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evelopment.</a:t>
            </a:r>
            <a:br>
              <a:rPr lang="en-IN" altLang="en-US" sz="2400">
                <a:solidFill>
                  <a:schemeClr val="bg1"/>
                </a:solidFill>
                <a:latin typeface="Comic Sans MS" panose="030F0702030302020204" charset="0"/>
                <a:cs typeface="Comic Sans MS" panose="030F0702030302020204" charset="0"/>
              </a:rPr>
            </a:br>
            <a:r>
              <a:rPr lang="en-IN" altLang="en-US" sz="2400">
                <a:solidFill>
                  <a:schemeClr val="bg1"/>
                </a:solidFill>
                <a:latin typeface="Comic Sans MS" panose="030F0702030302020204" charset="0"/>
                <a:cs typeface="Comic Sans MS" panose="030F0702030302020204" charset="0"/>
              </a:rPr>
              <a:t>Hosting cannot be </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one without testing</a:t>
            </a:r>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pPr lvl="0"/>
            <a:r>
              <a:rPr lang="en-US" sz="2800" b="1">
                <a:solidFill>
                  <a:schemeClr val="bg1"/>
                </a:solidFill>
                <a:latin typeface="Comic Sans MS" panose="030F0702030302020204" charset="0"/>
                <a:cs typeface="Comic Sans MS" panose="030F0702030302020204" charset="0"/>
                <a:sym typeface="+mn-ea"/>
              </a:rPr>
              <a:t>→</a:t>
            </a:r>
            <a:r>
              <a:rPr lang="en-IN" altLang="en-US" sz="2400" b="1">
                <a:solidFill>
                  <a:schemeClr val="bg1"/>
                </a:solidFill>
                <a:latin typeface="Comic Sans MS" panose="030F0702030302020204" charset="0"/>
                <a:cs typeface="Comic Sans MS" panose="030F0702030302020204" charset="0"/>
                <a:sym typeface="+mn-ea"/>
              </a:rPr>
              <a:t> </a:t>
            </a:r>
            <a:r>
              <a:rPr lang="en-IN" altLang="en-US" sz="2800" b="1">
                <a:solidFill>
                  <a:schemeClr val="bg1"/>
                </a:solidFill>
                <a:latin typeface="Comic Sans MS" panose="030F0702030302020204" charset="0"/>
                <a:cs typeface="Comic Sans MS" panose="030F0702030302020204" charset="0"/>
                <a:sym typeface="+mn-ea"/>
              </a:rPr>
              <a:t>Testing in React :</a:t>
            </a:r>
            <a:r>
              <a:rPr lang="en-IN" altLang="en-US" sz="2400" b="1">
                <a:solidFill>
                  <a:schemeClr val="bg1"/>
                </a:solidFill>
                <a:latin typeface="Comic Sans MS" panose="030F0702030302020204" charset="0"/>
                <a:cs typeface="Comic Sans MS" panose="030F0702030302020204" charset="0"/>
                <a:sym typeface="+mn-ea"/>
              </a:rPr>
              <a:t> </a:t>
            </a:r>
            <a:r>
              <a:rPr lang="en-IN" altLang="en-US" sz="2400">
                <a:solidFill>
                  <a:schemeClr val="bg1"/>
                </a:solidFill>
                <a:latin typeface="Comic Sans MS" panose="030F0702030302020204" charset="0"/>
                <a:cs typeface="Comic Sans MS" panose="030F0702030302020204" charset="0"/>
                <a:sym typeface="+mn-ea"/>
              </a:rPr>
              <a:t>Unit tests, Integration tests, en</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-to-en</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 tests. Unit test is single test of co</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e isolation.</a:t>
            </a:r>
            <a:endParaRPr lang="en-IN" altLang="en-US" sz="2400">
              <a:solidFill>
                <a:schemeClr val="bg1"/>
              </a:solidFill>
              <a:latin typeface="Comic Sans MS" panose="030F0702030302020204" charset="0"/>
              <a:cs typeface="Comic Sans MS" panose="030F0702030302020204" charset="0"/>
              <a:sym typeface="+mn-ea"/>
            </a:endParaRPr>
          </a:p>
          <a:p>
            <a:pPr lvl="0"/>
            <a:endParaRPr lang="en-IN" altLang="en-US" sz="2400" b="1">
              <a:solidFill>
                <a:schemeClr val="bg1"/>
              </a:solidFill>
              <a:latin typeface="Comic Sans MS" panose="030F0702030302020204" charset="0"/>
              <a:cs typeface="Comic Sans MS" panose="030F0702030302020204" charset="0"/>
              <a:sym typeface="+mn-ea"/>
            </a:endParaRPr>
          </a:p>
          <a:p>
            <a:pPr lvl="0"/>
            <a:r>
              <a:rPr lang="en-US" sz="2800" b="1">
                <a:solidFill>
                  <a:schemeClr val="bg1"/>
                </a:solidFill>
                <a:latin typeface="Comic Sans MS" panose="030F0702030302020204" charset="0"/>
                <a:cs typeface="Comic Sans MS" panose="030F0702030302020204" charset="0"/>
                <a:sym typeface="+mn-ea"/>
              </a:rPr>
              <a:t>→</a:t>
            </a:r>
            <a:r>
              <a:rPr lang="en-IN" altLang="en-US" sz="2400" b="1">
                <a:solidFill>
                  <a:schemeClr val="bg1"/>
                </a:solidFill>
                <a:latin typeface="Comic Sans MS" panose="030F0702030302020204" charset="0"/>
                <a:cs typeface="Comic Sans MS" panose="030F0702030302020204" charset="0"/>
                <a:sym typeface="+mn-ea"/>
              </a:rPr>
              <a:t> </a:t>
            </a:r>
            <a:r>
              <a:rPr lang="en-IN" altLang="en-US" sz="2800" b="1">
                <a:solidFill>
                  <a:schemeClr val="bg1"/>
                </a:solidFill>
                <a:latin typeface="Comic Sans MS" panose="030F0702030302020204" charset="0"/>
                <a:cs typeface="Comic Sans MS" panose="030F0702030302020204" charset="0"/>
                <a:sym typeface="+mn-ea"/>
              </a:rPr>
              <a:t>Hosting : </a:t>
            </a:r>
            <a:r>
              <a:rPr lang="en-IN" altLang="en-US" sz="2400">
                <a:solidFill>
                  <a:schemeClr val="bg1"/>
                </a:solidFill>
                <a:latin typeface="Comic Sans MS" panose="030F0702030302020204" charset="0"/>
                <a:cs typeface="Comic Sans MS" panose="030F0702030302020204" charset="0"/>
                <a:sym typeface="+mn-ea"/>
              </a:rPr>
              <a:t>After testing the web-app is hoste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 on “Netlify” &amp; pipeline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 to “Github” so that any changes pushe</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 to the repository will automatically </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sym typeface="+mn-ea"/>
              </a:rPr>
              <a:t>eploy the changes on the Internet</a:t>
            </a:r>
            <a:endParaRPr lang="en-IN" altLang="en-US" sz="2400">
              <a:solidFill>
                <a:schemeClr val="bg1"/>
              </a:solidFill>
              <a:latin typeface="Comic Sans MS" panose="030F0702030302020204" charset="0"/>
              <a:cs typeface="Comic Sans MS" panose="030F0702030302020204" charset="0"/>
              <a:sym typeface="+mn-ea"/>
            </a:endParaRPr>
          </a:p>
        </p:txBody>
      </p:sp>
      <p:sp>
        <p:nvSpPr>
          <p:cNvPr id="4"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2" name="Picture 1" descr="cyber-attack"/>
          <p:cNvPicPr>
            <a:picLocks noChangeAspect="1"/>
          </p:cNvPicPr>
          <p:nvPr/>
        </p:nvPicPr>
        <p:blipFill>
          <a:blip r:embed="rId1"/>
          <a:stretch>
            <a:fillRect/>
          </a:stretch>
        </p:blipFill>
        <p:spPr>
          <a:xfrm>
            <a:off x="7956550" y="1506855"/>
            <a:ext cx="3844290" cy="38442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22" name="Text Box 21"/>
          <p:cNvSpPr txBox="1"/>
          <p:nvPr/>
        </p:nvSpPr>
        <p:spPr>
          <a:xfrm>
            <a:off x="238125" y="578485"/>
            <a:ext cx="11116310" cy="4154170"/>
          </a:xfrm>
          <a:prstGeom prst="rect">
            <a:avLst/>
          </a:prstGeom>
          <a:noFill/>
        </p:spPr>
        <p:txBody>
          <a:bodyPr wrap="square" rtlCol="0">
            <a:spAutoFit/>
          </a:bodyPr>
          <a:p>
            <a:r>
              <a:rPr lang="en-US" sz="3600">
                <a:solidFill>
                  <a:schemeClr val="bg1"/>
                </a:solidFill>
                <a:latin typeface="Comic Sans MS" panose="030F0702030302020204" charset="0"/>
                <a:cs typeface="Comic Sans MS" panose="030F0702030302020204" charset="0"/>
              </a:rPr>
              <a:t>W</a:t>
            </a:r>
            <a:r>
              <a:rPr lang="en-IN" altLang="en-US" sz="3600">
                <a:solidFill>
                  <a:schemeClr val="bg1"/>
                </a:solidFill>
                <a:latin typeface="Comic Sans MS" panose="030F0702030302020204" charset="0"/>
                <a:cs typeface="Comic Sans MS" panose="030F0702030302020204" charset="0"/>
              </a:rPr>
              <a:t>hat is</a:t>
            </a:r>
            <a:r>
              <a:rPr lang="en-IN" altLang="en-US" sz="3600" b="1">
                <a:solidFill>
                  <a:schemeClr val="bg1"/>
                </a:solidFill>
                <a:latin typeface="Comic Sans MS" panose="030F0702030302020204" charset="0"/>
                <a:cs typeface="Comic Sans MS" panose="030F0702030302020204" charset="0"/>
              </a:rPr>
              <a:t> </a:t>
            </a:r>
            <a:r>
              <a:rPr lang="en-IN" altLang="en-US" sz="3600" b="1" i="1">
                <a:solidFill>
                  <a:schemeClr val="bg1"/>
                </a:solidFill>
                <a:latin typeface="Comic Sans MS" panose="030F0702030302020204" charset="0"/>
                <a:cs typeface="Comic Sans MS" panose="030F0702030302020204" charset="0"/>
              </a:rPr>
              <a:t>Housez</a:t>
            </a:r>
            <a:r>
              <a:rPr lang="en-IN" altLang="en-US" sz="3600" b="1">
                <a:solidFill>
                  <a:schemeClr val="bg1"/>
                </a:solidFill>
                <a:latin typeface="Comic Sans MS" panose="030F0702030302020204" charset="0"/>
                <a:cs typeface="Comic Sans MS" panose="030F0702030302020204" charset="0"/>
              </a:rPr>
              <a:t> </a:t>
            </a:r>
            <a:r>
              <a:rPr lang="en-US" sz="3600" b="1">
                <a:solidFill>
                  <a:schemeClr val="bg1"/>
                </a:solidFill>
                <a:latin typeface="Comic Sans MS" panose="030F0702030302020204" charset="0"/>
                <a:cs typeface="Comic Sans MS" panose="030F0702030302020204" charset="0"/>
              </a:rPr>
              <a:t>?</a:t>
            </a:r>
            <a:endParaRPr lang="en-US" sz="3600" b="1">
              <a:solidFill>
                <a:schemeClr val="bg1"/>
              </a:solidFill>
              <a:latin typeface="Comic Sans MS" panose="030F0702030302020204" charset="0"/>
              <a:cs typeface="Comic Sans MS" panose="030F0702030302020204" charset="0"/>
            </a:endParaRPr>
          </a:p>
          <a:p>
            <a:endParaRPr lang="en-US" sz="3600" b="1">
              <a:solidFill>
                <a:schemeClr val="bg1"/>
              </a:solidFill>
              <a:latin typeface="Comic Sans MS" panose="030F0702030302020204" charset="0"/>
              <a:cs typeface="Comic Sans MS" panose="030F0702030302020204" charset="0"/>
            </a:endParaRPr>
          </a:p>
          <a:p>
            <a:endParaRPr lang="en-US" sz="2400">
              <a:solidFill>
                <a:schemeClr val="bg1"/>
              </a:solidFill>
              <a:latin typeface="Comic Sans MS" panose="030F0702030302020204" charset="0"/>
              <a:cs typeface="Comic Sans MS" panose="030F0702030302020204" charset="0"/>
            </a:endParaRPr>
          </a:p>
          <a:p>
            <a:r>
              <a:rPr lang="en-US" sz="2800">
                <a:solidFill>
                  <a:schemeClr val="bg1"/>
                </a:solidFill>
                <a:latin typeface="Comic Sans MS" panose="030F0702030302020204" charset="0"/>
                <a:cs typeface="Comic Sans MS" panose="030F0702030302020204" charset="0"/>
              </a:rPr>
              <a:t>Getting an estimate of house price in certain areas is painful. All you can get is the individual house prices and decide upon the scattered information.</a:t>
            </a:r>
            <a:endParaRPr lang="en-US" sz="2800">
              <a:solidFill>
                <a:schemeClr val="bg1"/>
              </a:solidFill>
              <a:latin typeface="Comic Sans MS" panose="030F0702030302020204" charset="0"/>
              <a:cs typeface="Comic Sans MS" panose="030F0702030302020204" charset="0"/>
            </a:endParaRPr>
          </a:p>
          <a:p>
            <a:endParaRPr lang="en-US" sz="2800">
              <a:solidFill>
                <a:schemeClr val="bg1"/>
              </a:solidFill>
              <a:latin typeface="Comic Sans MS" panose="030F0702030302020204" charset="0"/>
              <a:cs typeface="Comic Sans MS" panose="030F0702030302020204" charset="0"/>
            </a:endParaRPr>
          </a:p>
          <a:p>
            <a:r>
              <a:rPr lang="en-US" sz="2800">
                <a:solidFill>
                  <a:schemeClr val="bg1"/>
                </a:solidFill>
                <a:latin typeface="Comic Sans MS" panose="030F0702030302020204" charset="0"/>
                <a:cs typeface="Comic Sans MS" panose="030F0702030302020204" charset="0"/>
              </a:rPr>
              <a:t>To solve the problem this project "Housez" </a:t>
            </a:r>
            <a:r>
              <a:rPr lang="en-IN" altLang="en-US" sz="2800">
                <a:solidFill>
                  <a:schemeClr val="bg1"/>
                </a:solidFill>
                <a:latin typeface="Comic Sans MS" panose="030F0702030302020204" charset="0"/>
                <a:cs typeface="Comic Sans MS" panose="030F0702030302020204" charset="0"/>
              </a:rPr>
              <a:t>a web-app </a:t>
            </a:r>
            <a:r>
              <a:rPr lang="en-US" sz="2800">
                <a:solidFill>
                  <a:schemeClr val="bg1"/>
                </a:solidFill>
                <a:latin typeface="Comic Sans MS" panose="030F0702030302020204" charset="0"/>
                <a:cs typeface="Comic Sans MS" panose="030F0702030302020204" charset="0"/>
              </a:rPr>
              <a:t>is made to bring to you the exact brief price prediction of a place.</a:t>
            </a:r>
            <a:endParaRPr lang="en-US" sz="2800">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838200" y="2169795"/>
            <a:ext cx="5181600" cy="3662680"/>
          </a:xfrm>
          <a:prstGeom prst="rect">
            <a:avLst/>
          </a:prstGeom>
        </p:spPr>
      </p:pic>
      <p:sp>
        <p:nvSpPr>
          <p:cNvPr id="22" name="Text Box 21"/>
          <p:cNvSpPr txBox="1"/>
          <p:nvPr/>
        </p:nvSpPr>
        <p:spPr>
          <a:xfrm>
            <a:off x="3883025" y="2326005"/>
            <a:ext cx="4500245" cy="2799715"/>
          </a:xfrm>
          <a:prstGeom prst="rect">
            <a:avLst/>
          </a:prstGeom>
          <a:noFill/>
        </p:spPr>
        <p:txBody>
          <a:bodyPr wrap="square" rtlCol="0">
            <a:spAutoFit/>
          </a:bodyPr>
          <a:p>
            <a:r>
              <a:rPr lang="en-IN" altLang="en-US" sz="8800" b="1">
                <a:solidFill>
                  <a:schemeClr val="bg1"/>
                </a:solidFill>
                <a:latin typeface="Comic Sans MS" panose="030F0702030302020204" charset="0"/>
                <a:cs typeface="Comic Sans MS" panose="030F0702030302020204" charset="0"/>
              </a:rPr>
              <a:t>~ Final Pro</a:t>
            </a:r>
            <a:r>
              <a:rPr lang="en-US" sz="8800" b="1">
                <a:solidFill>
                  <a:schemeClr val="bg1"/>
                </a:solidFill>
                <a:latin typeface="Comic Sans MS" panose="030F0702030302020204" charset="0"/>
                <a:cs typeface="Comic Sans MS" panose="030F0702030302020204" charset="0"/>
                <a:sym typeface="+mn-ea"/>
              </a:rPr>
              <a:t>d</a:t>
            </a:r>
            <a:r>
              <a:rPr lang="en-IN" altLang="en-US" sz="8800" b="1">
                <a:solidFill>
                  <a:schemeClr val="bg1"/>
                </a:solidFill>
                <a:latin typeface="Comic Sans MS" panose="030F0702030302020204" charset="0"/>
                <a:cs typeface="Comic Sans MS" panose="030F0702030302020204" charset="0"/>
              </a:rPr>
              <a:t>uct</a:t>
            </a:r>
            <a:endParaRPr lang="en-IN" altLang="en-US" sz="8800" b="1">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2" name="Content Placeholder 1"/>
          <p:cNvPicPr>
            <a:picLocks noChangeAspect="1"/>
          </p:cNvPicPr>
          <p:nvPr>
            <p:ph sz="half" idx="2"/>
          </p:nvPr>
        </p:nvPicPr>
        <p:blipFill>
          <a:blip r:embed="rId1"/>
          <a:stretch>
            <a:fillRect/>
          </a:stretch>
        </p:blipFill>
        <p:spPr>
          <a:xfrm>
            <a:off x="379095" y="365125"/>
            <a:ext cx="11450320" cy="57169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838200" y="2169795"/>
            <a:ext cx="5181600" cy="3662680"/>
          </a:xfrm>
          <a:prstGeom prst="rect">
            <a:avLst/>
          </a:prstGeom>
        </p:spPr>
      </p:pic>
      <p:sp>
        <p:nvSpPr>
          <p:cNvPr id="22" name="Text Box 21"/>
          <p:cNvSpPr txBox="1"/>
          <p:nvPr/>
        </p:nvSpPr>
        <p:spPr>
          <a:xfrm>
            <a:off x="3627755" y="2580640"/>
            <a:ext cx="4500245" cy="1445260"/>
          </a:xfrm>
          <a:prstGeom prst="rect">
            <a:avLst/>
          </a:prstGeom>
          <a:noFill/>
        </p:spPr>
        <p:txBody>
          <a:bodyPr wrap="square" rtlCol="0">
            <a:spAutoFit/>
          </a:bodyPr>
          <a:p>
            <a:r>
              <a:rPr lang="en-IN" altLang="en-US" sz="8800" b="1">
                <a:solidFill>
                  <a:schemeClr val="bg1"/>
                </a:solidFill>
                <a:latin typeface="Comic Sans MS" panose="030F0702030302020204" charset="0"/>
                <a:cs typeface="Comic Sans MS" panose="030F0702030302020204" charset="0"/>
              </a:rPr>
              <a:t>~ </a:t>
            </a:r>
            <a:r>
              <a:rPr lang="en-IN" sz="8800" b="1">
                <a:solidFill>
                  <a:schemeClr val="bg1"/>
                </a:solidFill>
                <a:latin typeface="Comic Sans MS" panose="030F0702030302020204" charset="0"/>
                <a:cs typeface="Comic Sans MS" panose="030F0702030302020204" charset="0"/>
              </a:rPr>
              <a:t>Links</a:t>
            </a:r>
            <a:endParaRPr lang="en-IN" sz="8800" b="1">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838200" y="2169795"/>
            <a:ext cx="5181600" cy="3662680"/>
          </a:xfrm>
          <a:prstGeom prst="rect">
            <a:avLst/>
          </a:prstGeom>
        </p:spPr>
      </p:pic>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
        <p:nvSpPr>
          <p:cNvPr id="2" name="Text Box 1"/>
          <p:cNvSpPr txBox="1"/>
          <p:nvPr/>
        </p:nvSpPr>
        <p:spPr>
          <a:xfrm>
            <a:off x="303530" y="1393825"/>
            <a:ext cx="11503660" cy="3415030"/>
          </a:xfrm>
          <a:prstGeom prst="rect">
            <a:avLst/>
          </a:prstGeom>
          <a:noFill/>
        </p:spPr>
        <p:txBody>
          <a:bodyPr wrap="square" rtlCol="0">
            <a:spAutoFit/>
          </a:bodyPr>
          <a:p>
            <a:pPr fontAlgn="base"/>
            <a:r>
              <a:rPr lang="en-IN" altLang="en-US" sz="3600" b="1">
                <a:solidFill>
                  <a:schemeClr val="bg1"/>
                </a:solidFill>
                <a:latin typeface="Comic Sans MS" panose="030F0702030302020204" charset="0"/>
                <a:cs typeface="Comic Sans MS" panose="030F0702030302020204" charset="0"/>
              </a:rPr>
              <a:t>Github :</a:t>
            </a:r>
            <a:endParaRPr lang="en-IN" altLang="en-US" sz="3600" b="1">
              <a:solidFill>
                <a:schemeClr val="bg1"/>
              </a:solidFill>
              <a:latin typeface="Comic Sans MS" panose="030F0702030302020204" charset="0"/>
              <a:cs typeface="Comic Sans MS" panose="030F0702030302020204" charset="0"/>
            </a:endParaRPr>
          </a:p>
          <a:p>
            <a:r>
              <a:rPr lang="en-IN" altLang="en-US" sz="2400">
                <a:solidFill>
                  <a:schemeClr val="bg1"/>
                </a:solidFill>
                <a:latin typeface="Comic Sans MS" panose="030F0702030302020204" charset="0"/>
                <a:cs typeface="Comic Sans MS" panose="030F0702030302020204" charset="0"/>
              </a:rPr>
              <a:t>PPT &amp; Report </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oc - </a:t>
            </a:r>
            <a:r>
              <a:rPr lang="en-IN" altLang="en-US">
                <a:solidFill>
                  <a:schemeClr val="bg1"/>
                </a:solidFill>
                <a:latin typeface="Comic Sans MS" panose="030F0702030302020204" charset="0"/>
                <a:cs typeface="Comic Sans MS" panose="030F0702030302020204" charset="0"/>
                <a:hlinkClick r:id="rId2" tooltip="" action="ppaction://hlinkfile"/>
              </a:rPr>
              <a:t>https://github.com/saikatXshrey/college-major-project</a:t>
            </a:r>
            <a:endParaRPr lang="en-IN" altLang="en-US">
              <a:solidFill>
                <a:schemeClr val="bg1"/>
              </a:solidFill>
              <a:latin typeface="Comic Sans MS" panose="030F0702030302020204" charset="0"/>
              <a:cs typeface="Comic Sans MS" panose="030F0702030302020204" charset="0"/>
            </a:endParaRPr>
          </a:p>
          <a:p>
            <a:r>
              <a:rPr lang="en-IN" altLang="en-US" sz="2400">
                <a:solidFill>
                  <a:schemeClr val="bg1"/>
                </a:solidFill>
                <a:latin typeface="Comic Sans MS" panose="030F0702030302020204" charset="0"/>
                <a:cs typeface="Comic Sans MS" panose="030F0702030302020204" charset="0"/>
              </a:rPr>
              <a:t>ML Mo</a:t>
            </a:r>
            <a:r>
              <a:rPr lang="en-US" sz="2400">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el - </a:t>
            </a:r>
            <a:r>
              <a:rPr lang="en-IN" altLang="en-US">
                <a:solidFill>
                  <a:schemeClr val="bg1"/>
                </a:solidFill>
                <a:latin typeface="Comic Sans MS" panose="030F0702030302020204" charset="0"/>
                <a:cs typeface="Comic Sans MS" panose="030F0702030302020204" charset="0"/>
                <a:hlinkClick r:id="rId3" tooltip="" action="ppaction://hlinkfile"/>
              </a:rPr>
              <a:t>https://github.com/saikatXshrey/college-major-project/tree/ml-model</a:t>
            </a:r>
            <a:endParaRPr lang="en-IN" altLang="en-US">
              <a:solidFill>
                <a:schemeClr val="bg1"/>
              </a:solidFill>
              <a:latin typeface="Comic Sans MS" panose="030F0702030302020204" charset="0"/>
              <a:cs typeface="Comic Sans MS" panose="030F0702030302020204" charset="0"/>
            </a:endParaRPr>
          </a:p>
          <a:p>
            <a:r>
              <a:rPr lang="en-IN" altLang="en-US" sz="2400">
                <a:solidFill>
                  <a:schemeClr val="bg1"/>
                </a:solidFill>
                <a:latin typeface="Comic Sans MS" panose="030F0702030302020204" charset="0"/>
                <a:cs typeface="Comic Sans MS" panose="030F0702030302020204" charset="0"/>
              </a:rPr>
              <a:t>Pre</a:t>
            </a:r>
            <a:r>
              <a:rPr lang="en-US" sz="2400" b="1">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iction Api - </a:t>
            </a:r>
            <a:r>
              <a:rPr lang="en-IN" altLang="en-US">
                <a:solidFill>
                  <a:schemeClr val="bg1"/>
                </a:solidFill>
                <a:latin typeface="Comic Sans MS" panose="030F0702030302020204" charset="0"/>
                <a:cs typeface="Comic Sans MS" panose="030F0702030302020204" charset="0"/>
                <a:hlinkClick r:id="rId4" tooltip="" action="ppaction://hlinkfile"/>
              </a:rPr>
              <a:t>https://github.com/saikatXshrey/college-major-project/tree/prediction-api</a:t>
            </a:r>
            <a:endParaRPr lang="en-IN" altLang="en-US">
              <a:solidFill>
                <a:schemeClr val="bg1"/>
              </a:solidFill>
              <a:latin typeface="Comic Sans MS" panose="030F0702030302020204" charset="0"/>
              <a:cs typeface="Comic Sans MS" panose="030F0702030302020204" charset="0"/>
            </a:endParaRPr>
          </a:p>
          <a:p>
            <a:r>
              <a:rPr lang="en-IN" altLang="en-US" sz="2400">
                <a:solidFill>
                  <a:schemeClr val="bg1"/>
                </a:solidFill>
                <a:latin typeface="Comic Sans MS" panose="030F0702030302020204" charset="0"/>
                <a:cs typeface="Comic Sans MS" panose="030F0702030302020204" charset="0"/>
              </a:rPr>
              <a:t>Client Si</a:t>
            </a:r>
            <a:r>
              <a:rPr lang="en-US" sz="2400" b="1">
                <a:solidFill>
                  <a:schemeClr val="bg1"/>
                </a:solidFill>
                <a:latin typeface="Comic Sans MS" panose="030F0702030302020204" charset="0"/>
                <a:cs typeface="Comic Sans MS" panose="030F0702030302020204" charset="0"/>
                <a:sym typeface="+mn-ea"/>
              </a:rPr>
              <a:t>d</a:t>
            </a:r>
            <a:r>
              <a:rPr lang="en-IN" altLang="en-US" sz="2400">
                <a:solidFill>
                  <a:schemeClr val="bg1"/>
                </a:solidFill>
                <a:latin typeface="Comic Sans MS" panose="030F0702030302020204" charset="0"/>
                <a:cs typeface="Comic Sans MS" panose="030F0702030302020204" charset="0"/>
              </a:rPr>
              <a:t>e -  </a:t>
            </a:r>
            <a:r>
              <a:rPr lang="en-IN" altLang="en-US">
                <a:solidFill>
                  <a:schemeClr val="bg1"/>
                </a:solidFill>
                <a:latin typeface="Comic Sans MS" panose="030F0702030302020204" charset="0"/>
                <a:cs typeface="Comic Sans MS" panose="030F0702030302020204" charset="0"/>
                <a:hlinkClick r:id="rId5" tooltip="" action="ppaction://hlinkfile"/>
              </a:rPr>
              <a:t>https://github.com/saikatXshrey/college-major-project/tree/client</a:t>
            </a:r>
            <a:endParaRPr lang="en-IN" altLang="en-US">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endParaRPr lang="en-IN" altLang="en-US" sz="2400">
              <a:solidFill>
                <a:schemeClr val="bg1"/>
              </a:solidFill>
              <a:latin typeface="Comic Sans MS" panose="030F0702030302020204" charset="0"/>
              <a:cs typeface="Comic Sans MS" panose="030F0702030302020204" charset="0"/>
            </a:endParaRPr>
          </a:p>
          <a:p>
            <a:r>
              <a:rPr lang="en-IN" altLang="en-US" sz="3600" b="1">
                <a:solidFill>
                  <a:schemeClr val="bg1"/>
                </a:solidFill>
                <a:latin typeface="Comic Sans MS" panose="030F0702030302020204" charset="0"/>
                <a:cs typeface="Comic Sans MS" panose="030F0702030302020204" charset="0"/>
              </a:rPr>
              <a:t>Live Link :</a:t>
            </a:r>
            <a:r>
              <a:rPr lang="en-IN" altLang="en-US" sz="2400">
                <a:solidFill>
                  <a:schemeClr val="bg1"/>
                </a:solidFill>
                <a:latin typeface="Comic Sans MS" panose="030F0702030302020204" charset="0"/>
                <a:cs typeface="Comic Sans MS" panose="030F0702030302020204" charset="0"/>
              </a:rPr>
              <a:t>	 </a:t>
            </a:r>
            <a:r>
              <a:rPr lang="en-IN" altLang="en-US">
                <a:solidFill>
                  <a:schemeClr val="bg1"/>
                </a:solidFill>
                <a:latin typeface="Comic Sans MS" panose="030F0702030302020204" charset="0"/>
                <a:cs typeface="Comic Sans MS" panose="030F0702030302020204" charset="0"/>
                <a:hlinkClick r:id="rId6" tooltip="" action="ppaction://hlinkfile"/>
              </a:rPr>
              <a:t>https://housez.netlify.app/</a:t>
            </a:r>
            <a:endParaRPr lang="en-IN" altLang="en-US">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bg1"/>
                </a:solidFill>
                <a:sym typeface="+mn-ea"/>
              </a:rPr>
              <a:t>TV FEATURES:-</a:t>
            </a:r>
            <a:r>
              <a:rPr lang="en-US" altLang="en-ID"/>
              <a:t>fgjfjfjfjjf</a:t>
            </a:r>
            <a:endParaRPr lang="en-US" altLang="en-ID"/>
          </a:p>
        </p:txBody>
      </p:sp>
      <p:pic>
        <p:nvPicPr>
          <p:cNvPr id="3" name="Picture 2"/>
          <p:cNvPicPr>
            <a:picLocks noChangeAspect="1"/>
          </p:cNvPicPr>
          <p:nvPr/>
        </p:nvPicPr>
        <p:blipFill>
          <a:blip r:embed="rId1"/>
          <a:stretch>
            <a:fillRect/>
          </a:stretch>
        </p:blipFill>
        <p:spPr>
          <a:xfrm>
            <a:off x="4470400" y="1273810"/>
            <a:ext cx="3251200" cy="3251200"/>
          </a:xfrm>
          <a:prstGeom prst="rect">
            <a:avLst/>
          </a:prstGeom>
        </p:spPr>
      </p:pic>
      <p:sp>
        <p:nvSpPr>
          <p:cNvPr id="4" name="Text Box 3"/>
          <p:cNvSpPr txBox="1"/>
          <p:nvPr/>
        </p:nvSpPr>
        <p:spPr>
          <a:xfrm>
            <a:off x="2906395" y="4012565"/>
            <a:ext cx="5749290" cy="1938020"/>
          </a:xfrm>
          <a:prstGeom prst="rect">
            <a:avLst/>
          </a:prstGeom>
          <a:noFill/>
        </p:spPr>
        <p:txBody>
          <a:bodyPr wrap="square" rtlCol="0">
            <a:spAutoFit/>
          </a:bodyPr>
          <a:p>
            <a:pPr algn="ctr"/>
            <a:r>
              <a:rPr lang="en-US" sz="6000" b="1">
                <a:solidFill>
                  <a:schemeClr val="bg1"/>
                </a:solidFill>
              </a:rPr>
              <a:t>THANK YOU !!!</a:t>
            </a:r>
            <a:endParaRPr lang="en-US" sz="6000" b="1">
              <a:solidFill>
                <a:schemeClr val="bg1"/>
              </a:solidFill>
            </a:endParaRPr>
          </a:p>
          <a:p>
            <a:pPr algn="ctr"/>
            <a:endParaRPr lang="en-US" sz="6000" b="1">
              <a:solidFill>
                <a:schemeClr val="bg1"/>
              </a:solidFill>
            </a:endParaRPr>
          </a:p>
        </p:txBody>
      </p:sp>
      <p:sp>
        <p:nvSpPr>
          <p:cNvPr id="2"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
        <p:nvSpPr>
          <p:cNvPr id="4" name="Title 1"/>
          <p:cNvSpPr>
            <a:spLocks noGrp="1"/>
          </p:cNvSpPr>
          <p:nvPr/>
        </p:nvSpPr>
        <p:spPr>
          <a:xfrm>
            <a:off x="87503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b="1">
                <a:solidFill>
                  <a:schemeClr val="bg1"/>
                </a:solidFill>
                <a:latin typeface="Comic Sans MS" panose="030F0702030302020204" charset="0"/>
                <a:cs typeface="Comic Sans MS" panose="030F0702030302020204" charset="0"/>
              </a:rPr>
              <a:t>Problem Description</a:t>
            </a:r>
            <a:endParaRPr lang="en-IN" altLang="en-US" b="1">
              <a:solidFill>
                <a:schemeClr val="bg1"/>
              </a:solidFill>
              <a:latin typeface="Comic Sans MS" panose="030F0702030302020204" charset="0"/>
              <a:cs typeface="Comic Sans MS" panose="030F0702030302020204" charset="0"/>
            </a:endParaRPr>
          </a:p>
        </p:txBody>
      </p:sp>
      <p:sp>
        <p:nvSpPr>
          <p:cNvPr id="5" name="Content Placeholder 2"/>
          <p:cNvSpPr>
            <a:spLocks noGrp="1"/>
          </p:cNvSpPr>
          <p:nvPr/>
        </p:nvSpPr>
        <p:spPr>
          <a:xfrm>
            <a:off x="838200" y="1595120"/>
            <a:ext cx="10515600" cy="4351338"/>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IN" altLang="en-US" sz="2400">
                <a:solidFill>
                  <a:schemeClr val="bg1"/>
                </a:solidFill>
                <a:latin typeface="Comic Sans MS" panose="030F0702030302020204" charset="0"/>
                <a:cs typeface="Comic Sans MS" panose="030F0702030302020204" charset="0"/>
              </a:rPr>
              <a:t>Build a full stack apartment price prediction application that helps users to get an idea of approximate price of an apartment in Bangalore. Before buying any apartment, a buyer should have an idea about price in that locality else brokers,owners could easily con them with much higher price.</a:t>
            </a:r>
            <a:endParaRPr lang="en-IN" altLang="en-US" sz="2400">
              <a:solidFill>
                <a:schemeClr val="bg1"/>
              </a:solidFill>
              <a:latin typeface="Comic Sans MS" panose="030F0702030302020204" charset="0"/>
              <a:cs typeface="Comic Sans MS" panose="030F0702030302020204" charset="0"/>
            </a:endParaRPr>
          </a:p>
          <a:p>
            <a:pPr marL="0" indent="0">
              <a:buNone/>
            </a:pPr>
            <a:r>
              <a:rPr lang="en-IN" altLang="en-US" sz="2400">
                <a:solidFill>
                  <a:schemeClr val="bg1"/>
                </a:solidFill>
                <a:latin typeface="Comic Sans MS" panose="030F0702030302020204" charset="0"/>
                <a:cs typeface="Comic Sans MS" panose="030F0702030302020204" charset="0"/>
              </a:rPr>
              <a:t> </a:t>
            </a:r>
            <a:endParaRPr lang="en-IN" altLang="en-US" sz="2400">
              <a:solidFill>
                <a:schemeClr val="bg1"/>
              </a:solidFill>
              <a:latin typeface="Comic Sans MS" panose="030F0702030302020204" charset="0"/>
              <a:cs typeface="Comic Sans MS" panose="030F0702030302020204" charset="0"/>
            </a:endParaRPr>
          </a:p>
          <a:p>
            <a:pPr marL="0" indent="0">
              <a:buNone/>
            </a:pPr>
            <a:r>
              <a:rPr lang="en-IN" altLang="en-US" sz="3200" i="1">
                <a:solidFill>
                  <a:schemeClr val="bg1"/>
                </a:solidFill>
                <a:latin typeface="Comic Sans MS" panose="030F0702030302020204" charset="0"/>
                <a:cs typeface="Comic Sans MS" panose="030F0702030302020204" charset="0"/>
              </a:rPr>
              <a:t>The problem statement is divided into two parts:</a:t>
            </a:r>
            <a:endParaRPr lang="en-IN" altLang="en-US" sz="3200" i="1">
              <a:solidFill>
                <a:schemeClr val="bg1"/>
              </a:solidFill>
              <a:latin typeface="Comic Sans MS" panose="030F0702030302020204" charset="0"/>
              <a:cs typeface="Comic Sans MS" panose="030F0702030302020204" charset="0"/>
            </a:endParaRPr>
          </a:p>
          <a:p>
            <a:pPr marL="0" indent="0">
              <a:buNone/>
            </a:pPr>
            <a:endParaRPr lang="en-IN" altLang="en-US" sz="2400" i="1">
              <a:solidFill>
                <a:schemeClr val="bg1"/>
              </a:solidFill>
              <a:latin typeface="Comic Sans MS" panose="030F0702030302020204" charset="0"/>
              <a:cs typeface="Comic Sans MS" panose="030F0702030302020204" charset="0"/>
            </a:endParaRPr>
          </a:p>
          <a:p>
            <a:r>
              <a:rPr lang="en-IN" altLang="en-US" sz="2400">
                <a:solidFill>
                  <a:schemeClr val="bg1"/>
                </a:solidFill>
                <a:latin typeface="Comic Sans MS" panose="030F0702030302020204" charset="0"/>
                <a:cs typeface="Comic Sans MS" panose="030F0702030302020204" charset="0"/>
              </a:rPr>
              <a:t>First part is to build a machine learning model which will predict the price of the apartment when provided certain parameters &amp; convert it to REST Api using Flask</a:t>
            </a:r>
            <a:endParaRPr lang="en-IN" altLang="en-US" sz="2400">
              <a:solidFill>
                <a:schemeClr val="bg1"/>
              </a:solidFill>
              <a:latin typeface="Comic Sans MS" panose="030F0702030302020204" charset="0"/>
              <a:cs typeface="Comic Sans MS" panose="030F0702030302020204" charset="0"/>
            </a:endParaRPr>
          </a:p>
          <a:p>
            <a:pPr marL="0" indent="0">
              <a:buNone/>
            </a:pPr>
            <a:endParaRPr lang="en-IN" altLang="en-US" sz="2400">
              <a:solidFill>
                <a:schemeClr val="bg1"/>
              </a:solidFill>
              <a:latin typeface="Comic Sans MS" panose="030F0702030302020204" charset="0"/>
              <a:cs typeface="Comic Sans MS" panose="030F0702030302020204" charset="0"/>
            </a:endParaRPr>
          </a:p>
          <a:p>
            <a:r>
              <a:rPr lang="en-IN" altLang="en-US" sz="2400">
                <a:solidFill>
                  <a:schemeClr val="bg1"/>
                </a:solidFill>
                <a:latin typeface="Comic Sans MS" panose="030F0702030302020204" charset="0"/>
                <a:cs typeface="Comic Sans MS" panose="030F0702030302020204" charset="0"/>
              </a:rPr>
              <a:t>Second part is to build web-app using ReactJs &amp; connect it to REST Service</a:t>
            </a:r>
            <a:endParaRPr lang="en-IN" altLang="en-US" sz="2400">
              <a:solidFill>
                <a:schemeClr val="bg1"/>
              </a:solidFill>
              <a:latin typeface="Comic Sans MS" panose="030F0702030302020204" charset="0"/>
              <a:cs typeface="Comic Sans MS" panose="030F0702030302020204" charset="0"/>
            </a:endParaRPr>
          </a:p>
          <a:p>
            <a:pPr marL="0" indent="0">
              <a:buNone/>
            </a:pPr>
            <a:endParaRPr lang="en-IN" altLang="en-US" sz="2400">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306070" y="2119630"/>
            <a:ext cx="11652885" cy="4598670"/>
          </a:xfrm>
          <a:prstGeom prst="rect">
            <a:avLst/>
          </a:prstGeom>
        </p:spPr>
      </p:pic>
      <p:sp>
        <p:nvSpPr>
          <p:cNvPr id="22" name="Text Box 21"/>
          <p:cNvSpPr txBox="1"/>
          <p:nvPr/>
        </p:nvSpPr>
        <p:spPr>
          <a:xfrm>
            <a:off x="1481455" y="2119630"/>
            <a:ext cx="8823325" cy="2799715"/>
          </a:xfrm>
          <a:prstGeom prst="rect">
            <a:avLst/>
          </a:prstGeom>
          <a:noFill/>
        </p:spPr>
        <p:txBody>
          <a:bodyPr wrap="square" rtlCol="0">
            <a:spAutoFit/>
          </a:bodyPr>
          <a:p>
            <a:r>
              <a:rPr lang="en-IN" altLang="en-US" sz="8800" b="1">
                <a:solidFill>
                  <a:schemeClr val="bg1"/>
                </a:solidFill>
                <a:latin typeface="Comic Sans MS" panose="030F0702030302020204" charset="0"/>
                <a:cs typeface="Comic Sans MS" panose="030F0702030302020204" charset="0"/>
              </a:rPr>
              <a:t>~ ML Mo</a:t>
            </a:r>
            <a:r>
              <a:rPr lang="en-IN" altLang="en-US" sz="8800" b="1" i="1">
                <a:solidFill>
                  <a:schemeClr val="bg1"/>
                </a:solidFill>
                <a:latin typeface="Comic Sans MS" panose="030F0702030302020204" charset="0"/>
                <a:cs typeface="Comic Sans MS" panose="030F0702030302020204" charset="0"/>
                <a:sym typeface="+mn-ea"/>
              </a:rPr>
              <a:t>d</a:t>
            </a:r>
            <a:r>
              <a:rPr lang="en-IN" altLang="en-US" sz="8800" b="1">
                <a:solidFill>
                  <a:schemeClr val="bg1"/>
                </a:solidFill>
                <a:latin typeface="Comic Sans MS" panose="030F0702030302020204" charset="0"/>
                <a:cs typeface="Comic Sans MS" panose="030F0702030302020204" charset="0"/>
              </a:rPr>
              <a:t>el &amp; </a:t>
            </a:r>
            <a:r>
              <a:rPr lang="en-IN" sz="8800" b="1">
                <a:solidFill>
                  <a:schemeClr val="bg1"/>
                </a:solidFill>
                <a:latin typeface="Comic Sans MS" panose="030F0702030302020204" charset="0"/>
                <a:cs typeface="Comic Sans MS" panose="030F0702030302020204" charset="0"/>
              </a:rPr>
              <a:t>Pre</a:t>
            </a:r>
            <a:r>
              <a:rPr lang="en-IN" altLang="en-US" sz="8800" b="1" i="1">
                <a:solidFill>
                  <a:schemeClr val="bg1"/>
                </a:solidFill>
                <a:latin typeface="Comic Sans MS" panose="030F0702030302020204" charset="0"/>
                <a:cs typeface="Comic Sans MS" panose="030F0702030302020204" charset="0"/>
                <a:sym typeface="+mn-ea"/>
              </a:rPr>
              <a:t>d</a:t>
            </a:r>
            <a:r>
              <a:rPr lang="en-IN" sz="8800" b="1">
                <a:solidFill>
                  <a:schemeClr val="bg1"/>
                </a:solidFill>
                <a:latin typeface="Comic Sans MS" panose="030F0702030302020204" charset="0"/>
                <a:cs typeface="Comic Sans MS" panose="030F0702030302020204" charset="0"/>
              </a:rPr>
              <a:t>iction API</a:t>
            </a:r>
            <a:r>
              <a:rPr lang="en-IN" altLang="en-US" sz="8800" b="1">
                <a:solidFill>
                  <a:schemeClr val="bg1"/>
                </a:solidFill>
                <a:latin typeface="Comic Sans MS" panose="030F0702030302020204" charset="0"/>
                <a:cs typeface="Comic Sans MS" panose="030F0702030302020204" charset="0"/>
              </a:rPr>
              <a:t> </a:t>
            </a:r>
            <a:endParaRPr lang="en-IN" altLang="en-US" sz="8800" b="1">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22" name="Text Box 21"/>
          <p:cNvSpPr txBox="1"/>
          <p:nvPr/>
        </p:nvSpPr>
        <p:spPr>
          <a:xfrm>
            <a:off x="238125" y="457200"/>
            <a:ext cx="11566525" cy="829945"/>
          </a:xfrm>
          <a:prstGeom prst="rect">
            <a:avLst/>
          </a:prstGeom>
          <a:noFill/>
        </p:spPr>
        <p:txBody>
          <a:bodyPr wrap="square" rtlCol="0">
            <a:spAutoFit/>
          </a:bodyPr>
          <a:p>
            <a:r>
              <a:rPr lang="en-IN" altLang="en-US" sz="4800" b="1">
                <a:solidFill>
                  <a:schemeClr val="bg1"/>
                </a:solidFill>
                <a:latin typeface="Comic Sans MS" panose="030F0702030302020204" charset="0"/>
                <a:cs typeface="Comic Sans MS" panose="030F0702030302020204" charset="0"/>
                <a:sym typeface="+mn-ea"/>
              </a:rPr>
              <a:t>Steps</a:t>
            </a:r>
            <a:endParaRPr lang="en-US" sz="4800">
              <a:solidFill>
                <a:schemeClr val="bg1"/>
              </a:solidFill>
              <a:latin typeface="Comic Sans MS" panose="030F0702030302020204" charset="0"/>
              <a:cs typeface="Comic Sans MS" panose="030F0702030302020204" charset="0"/>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nvSpPr>
        <p:spPr>
          <a:xfrm>
            <a:off x="237490" y="1825625"/>
            <a:ext cx="11116310" cy="4800600"/>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Importing necessary libraries:</a:t>
            </a:r>
            <a:r>
              <a:rPr lang="en-US">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Importing libraries like pandas, numpy, matplotlib.</a:t>
            </a:r>
            <a:endParaRPr lang="en-US" sz="1800">
              <a:solidFill>
                <a:schemeClr val="bg1"/>
              </a:solidFill>
              <a:latin typeface="Comic Sans MS" panose="030F0702030302020204" charset="0"/>
              <a:cs typeface="Comic Sans MS" panose="030F0702030302020204" charset="0"/>
            </a:endParaRPr>
          </a:p>
          <a:p>
            <a:pPr>
              <a:lnSpc>
                <a:spcPct val="130000"/>
              </a:lnSpc>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Data Cleaning:</a:t>
            </a:r>
            <a:r>
              <a:rPr lang="en-US">
                <a:solidFill>
                  <a:schemeClr val="bg1"/>
                </a:solidFill>
                <a:latin typeface="Comic Sans MS" panose="030F0702030302020204" charset="0"/>
                <a:cs typeface="Comic Sans MS" panose="030F0702030302020204" charset="0"/>
              </a:rPr>
              <a:t> </a:t>
            </a:r>
            <a:r>
              <a:rPr lang="en-US">
                <a:solidFill>
                  <a:schemeClr val="bg1"/>
                </a:solidFill>
                <a:latin typeface="Comic Sans MS" panose="030F0702030302020204" charset="0"/>
                <a:cs typeface="Comic Sans MS" panose="030F0702030302020204" charset="0"/>
                <a:sym typeface="+mn-ea"/>
              </a:rPr>
              <a:t> </a:t>
            </a:r>
            <a:r>
              <a:rPr lang="en-US" sz="1800">
                <a:solidFill>
                  <a:schemeClr val="bg1"/>
                </a:solidFill>
                <a:latin typeface="Comic Sans MS" panose="030F0702030302020204" charset="0"/>
                <a:cs typeface="Comic Sans MS" panose="030F0702030302020204" charset="0"/>
                <a:sym typeface="+mn-ea"/>
              </a:rPr>
              <a:t>Dropping unnecessary columns and rows containg null values.</a:t>
            </a:r>
            <a:endParaRPr lang="en-US">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Feature Engineering:</a:t>
            </a:r>
            <a:r>
              <a:rPr lang="en-US">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Extracting numerical values from size column, converting </a:t>
            </a:r>
            <a:r>
              <a:rPr lang="en-IN" altLang="en-US" sz="1800">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total_sqft to float type, and dropping data points of location </a:t>
            </a:r>
            <a:br>
              <a:rPr lang="en-US" sz="1800">
                <a:solidFill>
                  <a:schemeClr val="bg1"/>
                </a:solidFill>
                <a:latin typeface="Comic Sans MS" panose="030F0702030302020204" charset="0"/>
                <a:cs typeface="Comic Sans MS" panose="030F0702030302020204" charset="0"/>
              </a:rPr>
            </a:br>
            <a:r>
              <a:rPr lang="en-IN" altLang="en-US" sz="1800">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which are less than 20</a:t>
            </a: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Outlier detection </a:t>
            </a:r>
            <a:br>
              <a:rPr lang="en-US" i="1">
                <a:solidFill>
                  <a:schemeClr val="bg1"/>
                </a:solidFill>
                <a:latin typeface="Comic Sans MS" panose="030F0702030302020204" charset="0"/>
                <a:cs typeface="Comic Sans MS" panose="030F0702030302020204" charset="0"/>
              </a:rPr>
            </a:br>
            <a:r>
              <a:rPr lang="en-IN" altLang="en-US" i="1">
                <a:solidFill>
                  <a:schemeClr val="bg1"/>
                </a:solidFill>
                <a:latin typeface="Comic Sans MS" panose="030F0702030302020204" charset="0"/>
                <a:cs typeface="Comic Sans MS" panose="030F0702030302020204" charset="0"/>
              </a:rPr>
              <a:t>&amp;</a:t>
            </a:r>
            <a:r>
              <a:rPr lang="en-US" i="1">
                <a:solidFill>
                  <a:schemeClr val="bg1"/>
                </a:solidFill>
                <a:latin typeface="Comic Sans MS" panose="030F0702030302020204" charset="0"/>
                <a:cs typeface="Comic Sans MS" panose="030F0702030302020204" charset="0"/>
              </a:rPr>
              <a:t> removal:</a:t>
            </a:r>
            <a:r>
              <a:rPr lang="en-US">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Detecting extreme cases in price, apartments where number of bathrooms</a:t>
            </a:r>
            <a:r>
              <a:rPr lang="en-IN" altLang="en-US" sz="1800">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exceeds</a:t>
            </a:r>
            <a:r>
              <a:rPr lang="en-IN" altLang="en-US" sz="1800">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number of bhk and other outliers and removing them.</a:t>
            </a: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One hot encoding of </a:t>
            </a:r>
            <a:br>
              <a:rPr lang="en-US" i="1">
                <a:solidFill>
                  <a:schemeClr val="bg1"/>
                </a:solidFill>
                <a:latin typeface="Comic Sans MS" panose="030F0702030302020204" charset="0"/>
                <a:cs typeface="Comic Sans MS" panose="030F0702030302020204" charset="0"/>
              </a:rPr>
            </a:br>
            <a:r>
              <a:rPr lang="en-US" i="1">
                <a:solidFill>
                  <a:schemeClr val="bg1"/>
                </a:solidFill>
                <a:latin typeface="Comic Sans MS" panose="030F0702030302020204" charset="0"/>
                <a:cs typeface="Comic Sans MS" panose="030F0702030302020204" charset="0"/>
              </a:rPr>
              <a:t>location columns:</a:t>
            </a:r>
            <a:r>
              <a:rPr lang="en-US">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As location column is categorical feature.</a:t>
            </a:r>
            <a:endParaRPr lang="en-US" sz="1800">
              <a:solidFill>
                <a:schemeClr val="bg1"/>
              </a:solidFill>
              <a:latin typeface="Comic Sans MS" panose="030F0702030302020204" charset="0"/>
              <a:cs typeface="Comic Sans MS" panose="030F0702030302020204" charset="0"/>
            </a:endParaRPr>
          </a:p>
          <a:p>
            <a:pPr>
              <a:lnSpc>
                <a:spcPct val="100000"/>
              </a:lnSpc>
              <a:buFont typeface="Arial" panose="020B0604020202020204" pitchFamily="34" charset="0"/>
              <a:buChar char="•"/>
            </a:pPr>
            <a:r>
              <a:rPr lang="en-US" i="1">
                <a:solidFill>
                  <a:schemeClr val="bg1"/>
                </a:solidFill>
                <a:latin typeface="Comic Sans MS" panose="030F0702030302020204" charset="0"/>
                <a:cs typeface="Comic Sans MS" panose="030F0702030302020204" charset="0"/>
              </a:rPr>
              <a:t>Model building:</a:t>
            </a:r>
            <a:r>
              <a:rPr lang="en-US">
                <a:solidFill>
                  <a:schemeClr val="bg1"/>
                </a:solidFill>
                <a:latin typeface="Comic Sans MS" panose="030F0702030302020204" charset="0"/>
                <a:cs typeface="Comic Sans MS" panose="030F0702030302020204" charset="0"/>
              </a:rPr>
              <a:t> </a:t>
            </a:r>
            <a:r>
              <a:rPr lang="en-US" sz="1800">
                <a:solidFill>
                  <a:schemeClr val="bg1"/>
                </a:solidFill>
                <a:latin typeface="Comic Sans MS" panose="030F0702030302020204" charset="0"/>
                <a:cs typeface="Comic Sans MS" panose="030F0702030302020204" charset="0"/>
              </a:rPr>
              <a:t>Training our model using linear regression and testing using test data.</a:t>
            </a:r>
            <a:endParaRPr lang="en-US" sz="1800">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22" name="Text Box 21"/>
          <p:cNvSpPr txBox="1"/>
          <p:nvPr/>
        </p:nvSpPr>
        <p:spPr>
          <a:xfrm>
            <a:off x="204470" y="365125"/>
            <a:ext cx="11566525" cy="829945"/>
          </a:xfrm>
          <a:prstGeom prst="rect">
            <a:avLst/>
          </a:prstGeom>
          <a:noFill/>
        </p:spPr>
        <p:txBody>
          <a:bodyPr wrap="square" rtlCol="0">
            <a:spAutoFit/>
          </a:bodyPr>
          <a:p>
            <a:r>
              <a:rPr lang="en-IN" altLang="en-US" sz="4800" b="1">
                <a:solidFill>
                  <a:schemeClr val="bg1"/>
                </a:solidFill>
                <a:latin typeface="Comic Sans MS" panose="030F0702030302020204" charset="0"/>
                <a:cs typeface="Comic Sans MS" panose="030F0702030302020204" charset="0"/>
                <a:sym typeface="+mn-ea"/>
              </a:rPr>
              <a:t>Dataset</a:t>
            </a:r>
            <a:endParaRPr lang="en-IN" altLang="en-US" sz="4800" b="1">
              <a:solidFill>
                <a:schemeClr val="bg1"/>
              </a:solidFill>
              <a:latin typeface="Comic Sans MS" panose="030F0702030302020204" charset="0"/>
              <a:cs typeface="Comic Sans MS" panose="030F0702030302020204" charset="0"/>
              <a:sym typeface="+mn-ea"/>
            </a:endParaRPr>
          </a:p>
        </p:txBody>
      </p:sp>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nvSpPr>
        <p:spPr>
          <a:xfrm>
            <a:off x="204470" y="1287145"/>
            <a:ext cx="11823065" cy="48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bg1"/>
                </a:solidFill>
                <a:latin typeface="Comic Sans MS" panose="030F0702030302020204" charset="0"/>
                <a:cs typeface="Comic Sans MS" panose="030F0702030302020204" charset="0"/>
                <a:sym typeface="+mn-ea"/>
              </a:rPr>
              <a:t>The dataset contains 13320 rows and 9 columns which are:</a:t>
            </a:r>
            <a:endParaRPr lang="en-US" sz="2400">
              <a:solidFill>
                <a:schemeClr val="bg1"/>
              </a:solidFill>
              <a:latin typeface="Comic Sans MS" panose="030F0702030302020204" charset="0"/>
              <a:cs typeface="Comic Sans MS" panose="030F0702030302020204" charset="0"/>
            </a:endParaRPr>
          </a:p>
          <a:p>
            <a:pPr marL="0" indent="0">
              <a:buNone/>
            </a:pPr>
            <a:r>
              <a:rPr lang="en-US" sz="2400">
                <a:solidFill>
                  <a:schemeClr val="bg1"/>
                </a:solidFill>
                <a:latin typeface="Comic Sans MS" panose="030F0702030302020204" charset="0"/>
                <a:cs typeface="Comic Sans MS" panose="030F0702030302020204" charset="0"/>
                <a:sym typeface="+mn-ea"/>
              </a:rPr>
              <a:t> area_type, availability, location, size, society, total_sqft, bath,</a:t>
            </a:r>
            <a:r>
              <a:rPr lang="en-IN" altLang="en-US" sz="2400">
                <a:solidFill>
                  <a:schemeClr val="bg1"/>
                </a:solidFill>
                <a:latin typeface="Comic Sans MS" panose="030F0702030302020204" charset="0"/>
                <a:cs typeface="Comic Sans MS" panose="030F0702030302020204" charset="0"/>
                <a:sym typeface="+mn-ea"/>
              </a:rPr>
              <a:t> </a:t>
            </a:r>
            <a:r>
              <a:rPr lang="en-US" sz="2400">
                <a:solidFill>
                  <a:schemeClr val="bg1"/>
                </a:solidFill>
                <a:latin typeface="Comic Sans MS" panose="030F0702030302020204" charset="0"/>
                <a:cs typeface="Comic Sans MS" panose="030F0702030302020204" charset="0"/>
                <a:sym typeface="+mn-ea"/>
              </a:rPr>
              <a:t>balcony,</a:t>
            </a:r>
            <a:r>
              <a:rPr lang="en-IN" altLang="en-US" sz="2400">
                <a:solidFill>
                  <a:schemeClr val="bg1"/>
                </a:solidFill>
                <a:latin typeface="Comic Sans MS" panose="030F0702030302020204" charset="0"/>
                <a:cs typeface="Comic Sans MS" panose="030F0702030302020204" charset="0"/>
                <a:sym typeface="+mn-ea"/>
              </a:rPr>
              <a:t> </a:t>
            </a:r>
            <a:r>
              <a:rPr lang="en-US" sz="2400">
                <a:solidFill>
                  <a:schemeClr val="bg1"/>
                </a:solidFill>
                <a:latin typeface="Comic Sans MS" panose="030F0702030302020204" charset="0"/>
                <a:cs typeface="Comic Sans MS" panose="030F0702030302020204" charset="0"/>
                <a:sym typeface="+mn-ea"/>
              </a:rPr>
              <a:t>price</a:t>
            </a:r>
            <a:endParaRPr lang="en-US" sz="2400">
              <a:solidFill>
                <a:schemeClr val="bg1"/>
              </a:solidFill>
              <a:latin typeface="Comic Sans MS" panose="030F0702030302020204" charset="0"/>
              <a:cs typeface="Comic Sans MS" panose="030F0702030302020204" charset="0"/>
            </a:endParaRPr>
          </a:p>
        </p:txBody>
      </p:sp>
      <p:pic>
        <p:nvPicPr>
          <p:cNvPr id="2" name="Content Placeholder 1" descr="Screenshot (367)"/>
          <p:cNvPicPr>
            <a:picLocks noChangeAspect="1"/>
          </p:cNvPicPr>
          <p:nvPr>
            <p:ph sz="half" idx="2"/>
          </p:nvPr>
        </p:nvPicPr>
        <p:blipFill>
          <a:blip r:embed="rId2"/>
          <a:srcRect l="19179" t="28388" r="21360" b="4749"/>
          <a:stretch>
            <a:fillRect/>
          </a:stretch>
        </p:blipFill>
        <p:spPr>
          <a:xfrm>
            <a:off x="204470" y="2467610"/>
            <a:ext cx="5868670" cy="3777615"/>
          </a:xfrm>
          <a:prstGeom prst="rect">
            <a:avLst/>
          </a:prstGeom>
        </p:spPr>
      </p:pic>
      <p:pic>
        <p:nvPicPr>
          <p:cNvPr id="8" name="Picture 7" descr="Screenshot (368)"/>
          <p:cNvPicPr>
            <a:picLocks noChangeAspect="1"/>
          </p:cNvPicPr>
          <p:nvPr/>
        </p:nvPicPr>
        <p:blipFill>
          <a:blip r:embed="rId3"/>
          <a:srcRect l="19729" t="37306" r="21245" b="19213"/>
          <a:stretch>
            <a:fillRect/>
          </a:stretch>
        </p:blipFill>
        <p:spPr>
          <a:xfrm>
            <a:off x="6217285" y="2467610"/>
            <a:ext cx="5810250" cy="37776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838200" y="2169795"/>
            <a:ext cx="5181600" cy="3662680"/>
          </a:xfrm>
          <a:prstGeom prst="rect">
            <a:avLst/>
          </a:prstGeom>
        </p:spPr>
      </p:pic>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pic>
        <p:nvPicPr>
          <p:cNvPr id="5" name="Content Placeholder 4" descr="Screenshot (369)"/>
          <p:cNvPicPr>
            <a:picLocks noChangeAspect="1"/>
          </p:cNvPicPr>
          <p:nvPr>
            <p:ph sz="half" idx="2"/>
          </p:nvPr>
        </p:nvPicPr>
        <p:blipFill>
          <a:blip r:embed="rId2"/>
          <a:srcRect l="19841" t="34525" r="21153" b="9748"/>
          <a:stretch>
            <a:fillRect/>
          </a:stretch>
        </p:blipFill>
        <p:spPr>
          <a:xfrm>
            <a:off x="343535" y="365125"/>
            <a:ext cx="5676265" cy="4665980"/>
          </a:xfrm>
          <a:prstGeom prst="rect">
            <a:avLst/>
          </a:prstGeom>
        </p:spPr>
      </p:pic>
      <p:pic>
        <p:nvPicPr>
          <p:cNvPr id="10" name="Content Placeholder 6" descr="Screenshot (370)"/>
          <p:cNvPicPr>
            <a:picLocks noChangeAspect="1"/>
          </p:cNvPicPr>
          <p:nvPr/>
        </p:nvPicPr>
        <p:blipFill>
          <a:blip r:embed="rId3"/>
          <a:srcRect l="19326" t="28722" r="21200" b="4439"/>
          <a:stretch>
            <a:fillRect/>
          </a:stretch>
        </p:blipFill>
        <p:spPr>
          <a:xfrm>
            <a:off x="6261100" y="364490"/>
            <a:ext cx="5765165" cy="4666615"/>
          </a:xfrm>
          <a:prstGeom prst="rect">
            <a:avLst/>
          </a:prstGeom>
        </p:spPr>
      </p:pic>
      <p:sp>
        <p:nvSpPr>
          <p:cNvPr id="11" name="Text Box 10"/>
          <p:cNvSpPr txBox="1"/>
          <p:nvPr/>
        </p:nvSpPr>
        <p:spPr>
          <a:xfrm>
            <a:off x="343535" y="5398135"/>
            <a:ext cx="10308590" cy="829945"/>
          </a:xfrm>
          <a:prstGeom prst="rect">
            <a:avLst/>
          </a:prstGeom>
          <a:noFill/>
        </p:spPr>
        <p:txBody>
          <a:bodyPr wrap="square" rtlCol="0">
            <a:spAutoFit/>
          </a:bodyPr>
          <a:p>
            <a:r>
              <a:rPr lang="en-US" sz="2400">
                <a:solidFill>
                  <a:schemeClr val="bg1"/>
                </a:solidFill>
                <a:latin typeface="Comic Sans MS" panose="030F0702030302020204" charset="0"/>
                <a:cs typeface="Comic Sans MS" panose="030F0702030302020204" charset="0"/>
              </a:rPr>
              <a:t>The dataset has been collected from Kaggle</a:t>
            </a:r>
            <a:endParaRPr lang="en-US" sz="2400">
              <a:solidFill>
                <a:schemeClr val="bg1"/>
              </a:solidFill>
              <a:latin typeface="Comic Sans MS" panose="030F0702030302020204" charset="0"/>
              <a:cs typeface="Comic Sans MS" panose="030F0702030302020204" charset="0"/>
            </a:endParaRPr>
          </a:p>
          <a:p>
            <a:r>
              <a:rPr lang="en-US" sz="2400">
                <a:solidFill>
                  <a:schemeClr val="bg1"/>
                </a:solidFill>
                <a:latin typeface="Comic Sans MS" panose="030F0702030302020204" charset="0"/>
                <a:cs typeface="Comic Sans MS" panose="030F0702030302020204" charset="0"/>
              </a:rPr>
              <a:t>Link: </a:t>
            </a:r>
            <a:r>
              <a:rPr lang="en-US" i="1">
                <a:solidFill>
                  <a:schemeClr val="bg1"/>
                </a:solidFill>
                <a:latin typeface="Comic Sans MS" panose="030F0702030302020204" charset="0"/>
                <a:cs typeface="Comic Sans MS" panose="030F0702030302020204" charset="0"/>
                <a:hlinkClick r:id="rId4" action="ppaction://hlinkfile">
                  <a:extLst>
                    <a:ext uri="{DAF060AB-1E55-43B9-8AAB-6FB025537F2F}">
                      <wpsdc:hlinkClr xmlns:wpsdc="http://www.wps.cn/officeDocument/2017/drawingmlCustomData" val="3AE6A3"/>
                      <wpsdc:folHlinkClr xmlns:wpsdc="http://www.wps.cn/officeDocument/2017/drawingmlCustomData" val="6312D2"/>
                      <wpsdc:hlinkUnderline xmlns:wpsdc="http://www.wps.cn/officeDocument/2017/drawingmlCustomData" val="0"/>
                    </a:ext>
                  </a:extLst>
                </a:hlinkClick>
              </a:rPr>
              <a:t>https://www.kaggle.com/datasets/bhavik0901/bangalore-house-price-prediction</a:t>
            </a:r>
            <a:endParaRPr lang="en-US" i="1">
              <a:solidFill>
                <a:schemeClr val="bg1"/>
              </a:solidFill>
              <a:latin typeface="Comic Sans MS" panose="030F0702030302020204" charset="0"/>
              <a:cs typeface="Comic Sans MS" panose="030F07020303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
        <p:nvSpPr>
          <p:cNvPr id="4" name="Title 1"/>
          <p:cNvSpPr>
            <a:spLocks noGrp="1"/>
          </p:cNvSpPr>
          <p:nvPr/>
        </p:nvSpPr>
        <p:spPr>
          <a:xfrm>
            <a:off x="87503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b="1">
                <a:solidFill>
                  <a:schemeClr val="bg1"/>
                </a:solidFill>
                <a:latin typeface="Comic Sans MS" panose="030F0702030302020204" charset="0"/>
                <a:cs typeface="Comic Sans MS" panose="030F0702030302020204" charset="0"/>
                <a:sym typeface="+mn-ea"/>
              </a:rPr>
              <a:t>Model (Linear Regression)</a:t>
            </a:r>
            <a:endParaRPr lang="en-IN" altLang="en-US" b="1">
              <a:solidFill>
                <a:schemeClr val="bg1"/>
              </a:solidFill>
              <a:latin typeface="Comic Sans MS" panose="030F0702030302020204" charset="0"/>
              <a:cs typeface="Comic Sans MS" panose="030F0702030302020204" charset="0"/>
              <a:sym typeface="+mn-ea"/>
            </a:endParaRPr>
          </a:p>
        </p:txBody>
      </p:sp>
      <p:sp>
        <p:nvSpPr>
          <p:cNvPr id="5" name="Content Placeholder 2"/>
          <p:cNvSpPr>
            <a:spLocks noGrp="1"/>
          </p:cNvSpPr>
          <p:nvPr/>
        </p:nvSpPr>
        <p:spPr>
          <a:xfrm>
            <a:off x="838200" y="1825625"/>
            <a:ext cx="10873740" cy="3890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2400">
                <a:solidFill>
                  <a:schemeClr val="bg1"/>
                </a:solidFill>
                <a:latin typeface="Comic Sans MS" panose="030F0702030302020204" charset="0"/>
                <a:cs typeface="Comic Sans MS" panose="030F0702030302020204" charset="0"/>
                <a:sym typeface="+mn-ea"/>
              </a:rPr>
              <a:t>Linear Regression algorithm is used to build the model.</a:t>
            </a:r>
            <a:r>
              <a:rPr lang="en-US" altLang="en-IN" sz="2400">
                <a:solidFill>
                  <a:schemeClr val="bg1"/>
                </a:solidFill>
                <a:latin typeface="Comic Sans MS" panose="030F0702030302020204" charset="0"/>
                <a:cs typeface="Comic Sans MS" panose="030F0702030302020204" charset="0"/>
                <a:sym typeface="+mn-ea"/>
              </a:rPr>
              <a:t>  It is a statistical method that is used for predictive analysis. Linear regression makes predictions for continuous/real or numeric variables such as sales, salary, age, product price, etc</a:t>
            </a:r>
            <a:endParaRPr lang="en-US" altLang="en-IN" sz="2400">
              <a:solidFill>
                <a:schemeClr val="bg1"/>
              </a:solidFill>
              <a:latin typeface="Comic Sans MS" panose="030F0702030302020204" charset="0"/>
              <a:cs typeface="Comic Sans MS" panose="030F0702030302020204" charset="0"/>
            </a:endParaRPr>
          </a:p>
          <a:p>
            <a:pPr marL="0" indent="0">
              <a:buNone/>
            </a:pPr>
            <a:endParaRPr lang="en-IN" altLang="en-US" sz="2400">
              <a:solidFill>
                <a:schemeClr val="bg1"/>
              </a:solidFill>
              <a:latin typeface="Comic Sans MS" panose="030F0702030302020204" charset="0"/>
              <a:cs typeface="Comic Sans MS" panose="030F0702030302020204" charset="0"/>
            </a:endParaRPr>
          </a:p>
          <a:p>
            <a:pPr marL="0" indent="0">
              <a:buNone/>
            </a:pPr>
            <a:r>
              <a:rPr lang="en-IN" altLang="en-US" sz="2400">
                <a:solidFill>
                  <a:schemeClr val="bg1"/>
                </a:solidFill>
                <a:latin typeface="Comic Sans MS" panose="030F0702030302020204" charset="0"/>
                <a:cs typeface="Comic Sans MS" panose="030F0702030302020204" charset="0"/>
                <a:sym typeface="+mn-ea"/>
              </a:rPr>
              <a:t>Linear regression algorithm shows a linear relationship between a dependent (</a:t>
            </a:r>
            <a:r>
              <a:rPr lang="en-US" altLang="en-IN" sz="2400">
                <a:solidFill>
                  <a:schemeClr val="bg1"/>
                </a:solidFill>
                <a:latin typeface="Comic Sans MS" panose="030F0702030302020204" charset="0"/>
                <a:cs typeface="Comic Sans MS" panose="030F0702030302020204" charset="0"/>
                <a:sym typeface="+mn-ea"/>
              </a:rPr>
              <a:t>y</a:t>
            </a:r>
            <a:r>
              <a:rPr lang="en-IN" altLang="en-US" sz="2400">
                <a:solidFill>
                  <a:schemeClr val="bg1"/>
                </a:solidFill>
                <a:latin typeface="Comic Sans MS" panose="030F0702030302020204" charset="0"/>
                <a:cs typeface="Comic Sans MS" panose="030F0702030302020204" charset="0"/>
                <a:sym typeface="+mn-ea"/>
              </a:rPr>
              <a:t>) and one or more independent (</a:t>
            </a:r>
            <a:r>
              <a:rPr lang="en-US" altLang="en-IN" sz="2400">
                <a:solidFill>
                  <a:schemeClr val="bg1"/>
                </a:solidFill>
                <a:latin typeface="Comic Sans MS" panose="030F0702030302020204" charset="0"/>
                <a:cs typeface="Comic Sans MS" panose="030F0702030302020204" charset="0"/>
                <a:sym typeface="+mn-ea"/>
              </a:rPr>
              <a:t>x</a:t>
            </a:r>
            <a:r>
              <a:rPr lang="en-IN" altLang="en-US" sz="2400">
                <a:solidFill>
                  <a:schemeClr val="bg1"/>
                </a:solidFill>
                <a:latin typeface="Comic Sans MS" panose="030F0702030302020204" charset="0"/>
                <a:cs typeface="Comic Sans MS" panose="030F0702030302020204" charset="0"/>
                <a:sym typeface="+mn-ea"/>
              </a:rPr>
              <a:t>) variables, hence called as linear regression. Since linear regression shows the linear relationship, which means it finds how the value of the dependent variable is changing according to the value of the independent variable</a:t>
            </a:r>
            <a:endParaRPr lang="en-IN" altLang="en-US" sz="2400">
              <a:solidFill>
                <a:schemeClr val="bg1"/>
              </a:solidFill>
              <a:latin typeface="Comic Sans MS" panose="030F0702030302020204" charset="0"/>
              <a:cs typeface="Comic Sans MS" panose="030F07020303020202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itle 20"/>
          <p:cNvSpPr>
            <a:spLocks noGrp="1"/>
          </p:cNvSpPr>
          <p:nvPr>
            <p:ph type="title"/>
          </p:nvPr>
        </p:nvSpPr>
        <p:spPr/>
        <p:txBody>
          <a:bodyPr/>
          <a:p>
            <a:endParaRPr lang="en-US"/>
          </a:p>
        </p:txBody>
      </p:sp>
      <p:sp>
        <p:nvSpPr>
          <p:cNvPr id="6" name="Rectangle 4"/>
          <p:cNvSpPr/>
          <p:nvPr/>
        </p:nvSpPr>
        <p:spPr>
          <a:xfrm>
            <a:off x="0" y="0"/>
            <a:ext cx="1226566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p>
        </p:txBody>
      </p:sp>
      <p:pic>
        <p:nvPicPr>
          <p:cNvPr id="7" name="Content Placeholder 6" descr="A picture containing animal, reptile&#10;&#10;Description automatically generated"/>
          <p:cNvPicPr>
            <a:picLocks noChangeAspect="1"/>
          </p:cNvPicPr>
          <p:nvPr>
            <p:ph sz="half" idx="1"/>
          </p:nvPr>
        </p:nvPicPr>
        <p:blipFill rotWithShape="1">
          <a:blip r:embed="rId1">
            <a:alphaModFix amt="18000"/>
            <a:extLst>
              <a:ext uri="{28A0092B-C50C-407E-A947-70E740481C1C}">
                <a14:useLocalDpi xmlns:a14="http://schemas.microsoft.com/office/drawing/2010/main" val="0"/>
              </a:ext>
            </a:extLst>
          </a:blip>
          <a:srcRect l="27557" t="32804" r="19028" b="32275"/>
          <a:stretch>
            <a:fillRect/>
          </a:stretch>
        </p:blipFill>
        <p:spPr>
          <a:xfrm>
            <a:off x="-64135" y="2169795"/>
            <a:ext cx="11652885" cy="4598670"/>
          </a:xfrm>
          <a:prstGeom prst="rect">
            <a:avLst/>
          </a:prstGeom>
        </p:spPr>
      </p:pic>
      <p:sp>
        <p:nvSpPr>
          <p:cNvPr id="17" name="Rectangle: Rounded Corners 16"/>
          <p:cNvSpPr/>
          <p:nvPr/>
        </p:nvSpPr>
        <p:spPr>
          <a:xfrm>
            <a:off x="10543262" y="6397630"/>
            <a:ext cx="1483417" cy="320869"/>
          </a:xfrm>
          <a:prstGeom prst="roundRect">
            <a:avLst>
              <a:gd name="adj" fmla="val 50000"/>
            </a:avLst>
          </a:prstGeom>
          <a:gradFill flip="none" rotWithShape="1">
            <a:gsLst>
              <a:gs pos="0">
                <a:srgbClr val="FE4444"/>
              </a:gs>
              <a:gs pos="100000">
                <a:srgbClr val="832B2B"/>
              </a:gs>
            </a:gsLst>
            <a:lin ang="108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400" dirty="0">
                <a:solidFill>
                  <a:schemeClr val="tx1"/>
                </a:solidFill>
                <a:latin typeface="Arial Black" panose="020B0A04020102020204" pitchFamily="34" charset="0"/>
                <a:cs typeface="Arial Black" panose="020B0A04020102020204" pitchFamily="34" charset="0"/>
              </a:rPr>
              <a:t>Housez</a:t>
            </a:r>
            <a:endParaRPr lang="en-IN" altLang="en-US" sz="1400" dirty="0">
              <a:solidFill>
                <a:schemeClr val="tx1"/>
              </a:solidFill>
              <a:latin typeface="Arial Black" panose="020B0A04020102020204" pitchFamily="34" charset="0"/>
              <a:cs typeface="Arial Black" panose="020B0A04020102020204" pitchFamily="34" charset="0"/>
            </a:endParaRPr>
          </a:p>
        </p:txBody>
      </p:sp>
      <p:sp>
        <p:nvSpPr>
          <p:cNvPr id="5" name="Content Placeholder 2"/>
          <p:cNvSpPr>
            <a:spLocks noGrp="1"/>
          </p:cNvSpPr>
          <p:nvPr/>
        </p:nvSpPr>
        <p:spPr>
          <a:xfrm>
            <a:off x="522605" y="598805"/>
            <a:ext cx="11189335" cy="55867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1800">
                <a:solidFill>
                  <a:schemeClr val="bg1"/>
                </a:solidFill>
                <a:latin typeface="Comic Sans MS" panose="030F0702030302020204" charset="0"/>
                <a:cs typeface="Comic Sans MS" panose="030F0702030302020204" charset="0"/>
                <a:sym typeface="+mn-ea"/>
              </a:rPr>
              <a:t>The linear regression model provides a sloped straight line representing the relationship between the variables. Consider the image:</a:t>
            </a:r>
            <a:endParaRPr lang="en-IN" altLang="en-US" sz="1800">
              <a:solidFill>
                <a:schemeClr val="bg1"/>
              </a:solidFill>
              <a:latin typeface="Comic Sans MS" panose="030F0702030302020204" charset="0"/>
              <a:cs typeface="Comic Sans MS" panose="030F0702030302020204" charset="0"/>
              <a:sym typeface="+mn-ea"/>
            </a:endParaRPr>
          </a:p>
          <a:p>
            <a:pPr marL="0" indent="0">
              <a:buNone/>
            </a:pPr>
            <a:endParaRPr lang="en-IN" altLang="en-US" sz="1800">
              <a:solidFill>
                <a:schemeClr val="bg1"/>
              </a:solidFill>
              <a:latin typeface="Comic Sans MS" panose="030F0702030302020204" charset="0"/>
              <a:cs typeface="Comic Sans MS" panose="030F0702030302020204" charset="0"/>
            </a:endParaRPr>
          </a:p>
          <a:p>
            <a:pPr marL="0" indent="0">
              <a:buNone/>
            </a:pPr>
            <a:r>
              <a:rPr lang="en-IN" altLang="en-US" sz="1800">
                <a:solidFill>
                  <a:schemeClr val="bg1"/>
                </a:solidFill>
                <a:latin typeface="Comic Sans MS" panose="030F0702030302020204" charset="0"/>
                <a:cs typeface="Comic Sans MS" panose="030F0702030302020204" charset="0"/>
                <a:sym typeface="+mn-ea"/>
              </a:rPr>
              <a:t>Linear Regression in Machine Learning</a:t>
            </a:r>
            <a:endParaRPr lang="en-IN" altLang="en-US" sz="1800">
              <a:solidFill>
                <a:schemeClr val="bg1"/>
              </a:solidFill>
              <a:latin typeface="Comic Sans MS" panose="030F0702030302020204" charset="0"/>
              <a:cs typeface="Comic Sans MS" panose="030F0702030302020204" charset="0"/>
            </a:endParaRPr>
          </a:p>
          <a:p>
            <a:pPr marL="0" indent="0">
              <a:buNone/>
            </a:pPr>
            <a:r>
              <a:rPr lang="en-IN" altLang="en-US" sz="1800">
                <a:solidFill>
                  <a:schemeClr val="bg1"/>
                </a:solidFill>
                <a:latin typeface="Comic Sans MS" panose="030F0702030302020204" charset="0"/>
                <a:cs typeface="Comic Sans MS" panose="030F0702030302020204" charset="0"/>
                <a:sym typeface="+mn-ea"/>
              </a:rPr>
              <a:t>Mathematically, we can represent a linear regression as:</a:t>
            </a:r>
            <a:endParaRPr lang="en-IN" altLang="en-US" sz="1800">
              <a:solidFill>
                <a:schemeClr val="bg1"/>
              </a:solidFill>
              <a:latin typeface="Comic Sans MS" panose="030F0702030302020204" charset="0"/>
              <a:cs typeface="Comic Sans MS" panose="030F0702030302020204" charset="0"/>
            </a:endParaRPr>
          </a:p>
          <a:p>
            <a:pPr marL="0" indent="0">
              <a:buNone/>
            </a:pPr>
            <a:endParaRPr lang="en-IN" altLang="en-US" sz="1800">
              <a:solidFill>
                <a:schemeClr val="bg1"/>
              </a:solidFill>
              <a:latin typeface="Comic Sans MS" panose="030F0702030302020204" charset="0"/>
              <a:cs typeface="Comic Sans MS" panose="030F0702030302020204" charset="0"/>
            </a:endParaRPr>
          </a:p>
          <a:p>
            <a:pPr marL="0" indent="0">
              <a:buNone/>
            </a:pPr>
            <a:r>
              <a:rPr lang="en-IN" altLang="en-US" sz="1800">
                <a:solidFill>
                  <a:schemeClr val="bg1"/>
                </a:solidFill>
                <a:latin typeface="Comic Sans MS" panose="030F0702030302020204" charset="0"/>
                <a:cs typeface="Comic Sans MS" panose="030F0702030302020204" charset="0"/>
                <a:sym typeface="+mn-ea"/>
              </a:rPr>
              <a:t>y</a:t>
            </a:r>
            <a:r>
              <a:rPr lang="en-US" altLang="en-IN" sz="1800">
                <a:solidFill>
                  <a:schemeClr val="bg1"/>
                </a:solidFill>
                <a:latin typeface="Comic Sans MS" panose="030F0702030302020204" charset="0"/>
                <a:cs typeface="Comic Sans MS" panose="030F0702030302020204" charset="0"/>
                <a:sym typeface="+mn-ea"/>
              </a:rPr>
              <a:t> </a:t>
            </a:r>
            <a:r>
              <a:rPr lang="en-IN" altLang="en-US" sz="1800">
                <a:solidFill>
                  <a:schemeClr val="bg1"/>
                </a:solidFill>
                <a:latin typeface="Comic Sans MS" panose="030F0702030302020204" charset="0"/>
                <a:cs typeface="Comic Sans MS" panose="030F0702030302020204" charset="0"/>
                <a:sym typeface="+mn-ea"/>
              </a:rPr>
              <a:t>= a0+a1x+ ε</a:t>
            </a:r>
            <a:endParaRPr lang="en-IN" altLang="en-US" sz="1800">
              <a:solidFill>
                <a:schemeClr val="bg1"/>
              </a:solidFill>
              <a:latin typeface="Comic Sans MS" panose="030F0702030302020204" charset="0"/>
              <a:cs typeface="Comic Sans MS" panose="030F0702030302020204" charset="0"/>
              <a:sym typeface="+mn-ea"/>
            </a:endParaRPr>
          </a:p>
          <a:p>
            <a:pPr marL="0" indent="0">
              <a:buNone/>
            </a:pPr>
            <a:endParaRPr lang="en-IN" altLang="en-US" sz="1800">
              <a:solidFill>
                <a:schemeClr val="bg1"/>
              </a:solidFill>
              <a:latin typeface="Comic Sans MS" panose="030F0702030302020204" charset="0"/>
              <a:cs typeface="Comic Sans MS" panose="030F0702030302020204" charset="0"/>
            </a:endParaRPr>
          </a:p>
          <a:p>
            <a:pPr marL="0" indent="0">
              <a:buNone/>
            </a:pPr>
            <a:r>
              <a:rPr lang="en-IN" altLang="en-US" sz="1800">
                <a:solidFill>
                  <a:schemeClr val="bg1"/>
                </a:solidFill>
                <a:latin typeface="Comic Sans MS" panose="030F0702030302020204" charset="0"/>
                <a:cs typeface="Comic Sans MS" panose="030F0702030302020204" charset="0"/>
                <a:sym typeface="+mn-ea"/>
              </a:rPr>
              <a:t>Here,</a:t>
            </a:r>
            <a:endParaRPr lang="en-IN" altLang="en-US" sz="1800">
              <a:solidFill>
                <a:schemeClr val="bg1"/>
              </a:solidFill>
              <a:latin typeface="Comic Sans MS" panose="030F0702030302020204" charset="0"/>
              <a:cs typeface="Comic Sans MS" panose="030F0702030302020204" charset="0"/>
            </a:endParaRPr>
          </a:p>
          <a:p>
            <a:pPr marL="0" indent="0">
              <a:buNone/>
            </a:pPr>
            <a:r>
              <a:rPr lang="en-US" altLang="en-IN" sz="1800">
                <a:solidFill>
                  <a:schemeClr val="bg1"/>
                </a:solidFill>
                <a:latin typeface="Comic Sans MS" panose="030F0702030302020204" charset="0"/>
                <a:cs typeface="Comic Sans MS" panose="030F0702030302020204" charset="0"/>
                <a:sym typeface="+mn-ea"/>
              </a:rPr>
              <a:t>y</a:t>
            </a:r>
            <a:r>
              <a:rPr lang="en-IN" altLang="en-US" sz="1800">
                <a:solidFill>
                  <a:schemeClr val="bg1"/>
                </a:solidFill>
                <a:latin typeface="Comic Sans MS" panose="030F0702030302020204" charset="0"/>
                <a:cs typeface="Comic Sans MS" panose="030F0702030302020204" charset="0"/>
                <a:sym typeface="+mn-ea"/>
              </a:rPr>
              <a:t> = Dependent Variable (Target Variable)</a:t>
            </a:r>
            <a:endParaRPr lang="en-IN" altLang="en-US" sz="1800">
              <a:solidFill>
                <a:schemeClr val="bg1"/>
              </a:solidFill>
              <a:latin typeface="Comic Sans MS" panose="030F0702030302020204" charset="0"/>
              <a:cs typeface="Comic Sans MS" panose="030F0702030302020204" charset="0"/>
            </a:endParaRPr>
          </a:p>
          <a:p>
            <a:pPr marL="0" indent="0">
              <a:buNone/>
            </a:pPr>
            <a:r>
              <a:rPr lang="en-US" altLang="en-IN" sz="1800">
                <a:solidFill>
                  <a:schemeClr val="bg1"/>
                </a:solidFill>
                <a:latin typeface="Comic Sans MS" panose="030F0702030302020204" charset="0"/>
                <a:cs typeface="Comic Sans MS" panose="030F0702030302020204" charset="0"/>
                <a:sym typeface="+mn-ea"/>
              </a:rPr>
              <a:t>x</a:t>
            </a:r>
            <a:r>
              <a:rPr lang="en-IN" altLang="en-US" sz="1800">
                <a:solidFill>
                  <a:schemeClr val="bg1"/>
                </a:solidFill>
                <a:latin typeface="Comic Sans MS" panose="030F0702030302020204" charset="0"/>
                <a:cs typeface="Comic Sans MS" panose="030F0702030302020204" charset="0"/>
                <a:sym typeface="+mn-ea"/>
              </a:rPr>
              <a:t> = Independent Variable (predictor Variable)</a:t>
            </a:r>
            <a:endParaRPr lang="en-IN" altLang="en-US" sz="1800">
              <a:solidFill>
                <a:schemeClr val="bg1"/>
              </a:solidFill>
              <a:latin typeface="Comic Sans MS" panose="030F0702030302020204" charset="0"/>
              <a:cs typeface="Comic Sans MS" panose="030F0702030302020204" charset="0"/>
            </a:endParaRPr>
          </a:p>
          <a:p>
            <a:pPr marL="0" indent="0">
              <a:buNone/>
            </a:pPr>
            <a:r>
              <a:rPr lang="en-IN" altLang="en-US" sz="1800">
                <a:solidFill>
                  <a:schemeClr val="bg1"/>
                </a:solidFill>
                <a:latin typeface="Comic Sans MS" panose="030F0702030302020204" charset="0"/>
                <a:cs typeface="Comic Sans MS" panose="030F0702030302020204" charset="0"/>
                <a:sym typeface="+mn-ea"/>
              </a:rPr>
              <a:t>a0 = intercept of the line (Gives an additional degree of freedom)</a:t>
            </a:r>
            <a:endParaRPr lang="en-IN" altLang="en-US" sz="1800">
              <a:solidFill>
                <a:schemeClr val="bg1"/>
              </a:solidFill>
              <a:latin typeface="Comic Sans MS" panose="030F0702030302020204" charset="0"/>
              <a:cs typeface="Comic Sans MS" panose="030F0702030302020204" charset="0"/>
            </a:endParaRPr>
          </a:p>
          <a:p>
            <a:pPr marL="0" indent="0">
              <a:buNone/>
            </a:pPr>
            <a:r>
              <a:rPr lang="en-IN" altLang="en-US" sz="1800">
                <a:solidFill>
                  <a:schemeClr val="bg1"/>
                </a:solidFill>
                <a:latin typeface="Comic Sans MS" panose="030F0702030302020204" charset="0"/>
                <a:cs typeface="Comic Sans MS" panose="030F0702030302020204" charset="0"/>
                <a:sym typeface="+mn-ea"/>
              </a:rPr>
              <a:t>a1 = Linear regression coefficient (scale factor to each input value)</a:t>
            </a:r>
            <a:endParaRPr lang="en-IN" altLang="en-US" sz="1800">
              <a:solidFill>
                <a:schemeClr val="bg1"/>
              </a:solidFill>
              <a:latin typeface="Comic Sans MS" panose="030F0702030302020204" charset="0"/>
              <a:cs typeface="Comic Sans MS" panose="030F0702030302020204" charset="0"/>
            </a:endParaRPr>
          </a:p>
          <a:p>
            <a:pPr marL="0" indent="0">
              <a:buNone/>
            </a:pPr>
            <a:r>
              <a:rPr lang="en-IN" altLang="en-US" sz="1800">
                <a:solidFill>
                  <a:schemeClr val="bg1"/>
                </a:solidFill>
                <a:latin typeface="Comic Sans MS" panose="030F0702030302020204" charset="0"/>
                <a:cs typeface="Comic Sans MS" panose="030F0702030302020204" charset="0"/>
                <a:sym typeface="+mn-ea"/>
              </a:rPr>
              <a:t>ε = random error</a:t>
            </a:r>
            <a:endParaRPr lang="en-IN" altLang="en-US" sz="1800">
              <a:solidFill>
                <a:schemeClr val="bg1"/>
              </a:solidFill>
              <a:latin typeface="Comic Sans MS" panose="030F0702030302020204" charset="0"/>
              <a:cs typeface="Comic Sans MS" panose="030F0702030302020204" charset="0"/>
            </a:endParaRPr>
          </a:p>
          <a:p>
            <a:pPr marL="0" indent="0">
              <a:buNone/>
            </a:pPr>
            <a:r>
              <a:rPr lang="en-IN" altLang="en-US" sz="1800">
                <a:solidFill>
                  <a:schemeClr val="bg1"/>
                </a:solidFill>
                <a:latin typeface="Comic Sans MS" panose="030F0702030302020204" charset="0"/>
                <a:cs typeface="Comic Sans MS" panose="030F0702030302020204" charset="0"/>
                <a:sym typeface="+mn-ea"/>
              </a:rPr>
              <a:t>The values for x and y variables are training datasets for Linear Regression model representation</a:t>
            </a:r>
            <a:endParaRPr lang="en-IN" altLang="en-US" sz="1800">
              <a:solidFill>
                <a:schemeClr val="bg1"/>
              </a:solidFill>
              <a:latin typeface="Comic Sans MS" panose="030F0702030302020204" charset="0"/>
              <a:cs typeface="Comic Sans MS" panose="030F0702030302020204" charset="0"/>
            </a:endParaRPr>
          </a:p>
          <a:p>
            <a:pPr marL="0" indent="0">
              <a:buNone/>
            </a:pPr>
            <a:endParaRPr lang="en-IN" altLang="en-US" sz="1800">
              <a:solidFill>
                <a:schemeClr val="bg1"/>
              </a:solidFill>
              <a:latin typeface="Comic Sans MS" panose="030F0702030302020204" charset="0"/>
              <a:cs typeface="Comic Sans MS" panose="030F0702030302020204" charset="0"/>
            </a:endParaRPr>
          </a:p>
          <a:p>
            <a:pPr marL="0" indent="0">
              <a:buNone/>
            </a:pPr>
            <a:endParaRPr lang="en-IN" altLang="en-US" sz="900">
              <a:solidFill>
                <a:schemeClr val="bg1"/>
              </a:solidFill>
              <a:latin typeface="Comic Sans MS" panose="030F0702030302020204" charset="0"/>
              <a:cs typeface="Comic Sans MS" panose="030F0702030302020204" charset="0"/>
              <a:sym typeface="+mn-ea"/>
            </a:endParaRPr>
          </a:p>
        </p:txBody>
      </p:sp>
      <p:pic>
        <p:nvPicPr>
          <p:cNvPr id="2" name="Content Placeholder 1" descr="linear-regression-in-machine-learning"/>
          <p:cNvPicPr>
            <a:picLocks noChangeAspect="1"/>
          </p:cNvPicPr>
          <p:nvPr>
            <p:ph sz="half" idx="2"/>
          </p:nvPr>
        </p:nvPicPr>
        <p:blipFill>
          <a:blip r:embed="rId2"/>
          <a:stretch>
            <a:fillRect/>
          </a:stretch>
        </p:blipFill>
        <p:spPr>
          <a:xfrm>
            <a:off x="7390130" y="1225550"/>
            <a:ext cx="4093210" cy="3281680"/>
          </a:xfrm>
          <a:prstGeom prst="rect">
            <a:avLst/>
          </a:prstGeom>
        </p:spPr>
      </p:pic>
    </p:spTree>
  </p:cSld>
  <p:clrMapOvr>
    <a:masterClrMapping/>
  </p:clrMapOvr>
</p:sld>
</file>

<file path=ppt/theme/theme1.xml><?xml version="1.0" encoding="utf-8"?>
<a:theme xmlns:a="http://schemas.openxmlformats.org/drawingml/2006/main" name="Office Theme">
  <a:themeElements>
    <a:clrScheme na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AE6A3"/>
      </a:hlink>
      <a:folHlink>
        <a:srgbClr val="6312D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extLst>
      <a:ext uri="{D81B5157-A7B6-4480-A006-42BB1BC3E7BB}">
        <wpsdc:hlinkScheme xmlns:wpsdc="http://www.wps.cn/officeDocument/2017/drawingmlCustomData" underline="false"/>
      </a:ext>
    </a:extLst>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6531</Words>
  <Application>WPS Presentation</Application>
  <PresentationFormat>Widescreen</PresentationFormat>
  <Paragraphs>192</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Comic Sans MS</vt:lpstr>
      <vt:lpstr>Arial Black</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cp:lastModifiedBy>
  <cp:revision>245</cp:revision>
  <dcterms:created xsi:type="dcterms:W3CDTF">2021-04-02T15:00:00Z</dcterms:created>
  <dcterms:modified xsi:type="dcterms:W3CDTF">2022-11-07T18:10:31Z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F21359D4B88044118600183FA7812D35</vt:lpwstr>
  </property>
</Properties>
</file>