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86" r:id="rId1"/>
  </p:sldMasterIdLst>
  <p:notesMasterIdLst>
    <p:notesMasterId r:id="rId69"/>
  </p:notesMasterIdLst>
  <p:sldIdLst>
    <p:sldId id="560" r:id="rId2"/>
    <p:sldId id="561" r:id="rId3"/>
    <p:sldId id="562" r:id="rId4"/>
    <p:sldId id="563" r:id="rId5"/>
    <p:sldId id="564" r:id="rId6"/>
    <p:sldId id="565" r:id="rId7"/>
    <p:sldId id="566" r:id="rId8"/>
    <p:sldId id="567" r:id="rId9"/>
    <p:sldId id="568" r:id="rId10"/>
    <p:sldId id="569" r:id="rId11"/>
    <p:sldId id="570" r:id="rId12"/>
    <p:sldId id="573" r:id="rId13"/>
    <p:sldId id="574" r:id="rId14"/>
    <p:sldId id="575" r:id="rId15"/>
    <p:sldId id="576" r:id="rId16"/>
    <p:sldId id="577" r:id="rId17"/>
    <p:sldId id="578" r:id="rId18"/>
    <p:sldId id="579" r:id="rId19"/>
    <p:sldId id="580" r:id="rId20"/>
    <p:sldId id="581" r:id="rId21"/>
    <p:sldId id="582" r:id="rId22"/>
    <p:sldId id="583" r:id="rId23"/>
    <p:sldId id="584" r:id="rId24"/>
    <p:sldId id="585" r:id="rId25"/>
    <p:sldId id="586" r:id="rId26"/>
    <p:sldId id="587" r:id="rId27"/>
    <p:sldId id="588" r:id="rId28"/>
    <p:sldId id="589" r:id="rId29"/>
    <p:sldId id="590" r:id="rId30"/>
    <p:sldId id="591" r:id="rId31"/>
    <p:sldId id="592" r:id="rId32"/>
    <p:sldId id="593" r:id="rId33"/>
    <p:sldId id="594" r:id="rId34"/>
    <p:sldId id="595" r:id="rId35"/>
    <p:sldId id="596" r:id="rId36"/>
    <p:sldId id="597" r:id="rId37"/>
    <p:sldId id="598" r:id="rId38"/>
    <p:sldId id="599" r:id="rId39"/>
    <p:sldId id="600" r:id="rId40"/>
    <p:sldId id="601" r:id="rId41"/>
    <p:sldId id="602" r:id="rId42"/>
    <p:sldId id="603" r:id="rId43"/>
    <p:sldId id="604" r:id="rId44"/>
    <p:sldId id="605" r:id="rId45"/>
    <p:sldId id="606" r:id="rId46"/>
    <p:sldId id="607" r:id="rId47"/>
    <p:sldId id="608" r:id="rId48"/>
    <p:sldId id="609" r:id="rId49"/>
    <p:sldId id="610" r:id="rId50"/>
    <p:sldId id="614" r:id="rId51"/>
    <p:sldId id="615" r:id="rId52"/>
    <p:sldId id="616" r:id="rId53"/>
    <p:sldId id="617" r:id="rId54"/>
    <p:sldId id="618" r:id="rId55"/>
    <p:sldId id="619" r:id="rId56"/>
    <p:sldId id="620" r:id="rId57"/>
    <p:sldId id="621" r:id="rId58"/>
    <p:sldId id="622" r:id="rId59"/>
    <p:sldId id="623" r:id="rId60"/>
    <p:sldId id="624" r:id="rId61"/>
    <p:sldId id="625" r:id="rId62"/>
    <p:sldId id="626" r:id="rId63"/>
    <p:sldId id="627" r:id="rId64"/>
    <p:sldId id="628" r:id="rId65"/>
    <p:sldId id="629" r:id="rId66"/>
    <p:sldId id="630" r:id="rId67"/>
    <p:sldId id="572" r:id="rId6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7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2" themeSkinType="12" themeTransitionType="12" useThemeTransition="1" byMouseClick="1" attrType="0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343"/>
    <p:restoredTop sz="90000"/>
  </p:normalViewPr>
  <p:slideViewPr>
    <p:cSldViewPr snapToGrid="0" snapToObjects="1">
      <p:cViewPr varScale="1">
        <p:scale>
          <a:sx n="51" d="100"/>
          <a:sy n="51" d="100"/>
        </p:scale>
        <p:origin x="667" y="38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7"/>
        <p:guide pos="215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자유형 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 8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 9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 10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자유형 12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자유형 13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자유형 14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386585"/>
            <a:ext cx="10363199" cy="957706"/>
          </a:xfrm>
        </p:spPr>
        <p:txBody>
          <a:bodyPr/>
          <a:lstStyle>
            <a:lvl1pPr algn="ctr"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357562"/>
            <a:ext cx="8534399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68296F2-757A-4AD3-AE92-44DBDC3C59EF}" type="datetime1">
              <a:rPr lang="ko-KR" altLang="en-US"/>
              <a:pPr>
                <a:defRPr lang="ko-KR" altLang="en-US"/>
              </a:pPr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599" y="-50800"/>
            <a:ext cx="7535333" cy="6908800"/>
            <a:chOff x="3505200" y="-50800"/>
            <a:chExt cx="5651500" cy="6908800"/>
          </a:xfrm>
        </p:grpSpPr>
        <p:sp>
          <p:nvSpPr>
            <p:cNvPr id="7" name="자유형 6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 8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199" y="2357430"/>
            <a:ext cx="11531599" cy="1470025"/>
          </a:xfrm>
        </p:spPr>
        <p:txBody>
          <a:bodyPr/>
          <a:lstStyle>
            <a:lvl1pPr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C92D56D-4E18-4865-82CF-493E1E9C33CA}" type="datetime1">
              <a:rPr lang="ko-KR" altLang="en-US"/>
              <a:pPr>
                <a:defRPr lang="ko-KR" altLang="en-US"/>
              </a:pPr>
              <a:t>2020-10-08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19" y="500042"/>
            <a:ext cx="9048813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824234" y="2214563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68EBC7F-88B6-4F73-AC78-9F7EEAFB6A58}" type="datetime1">
              <a:rPr lang="ko-KR" altLang="en-US"/>
              <a:pPr>
                <a:defRPr lang="ko-KR" altLang="en-US"/>
              </a:pPr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6" y="571480"/>
            <a:ext cx="1676371" cy="5554683"/>
          </a:xfrm>
        </p:spPr>
        <p:txBody>
          <a:bodyPr vert="eaVert"/>
          <a:lstStyle>
            <a:lvl1pPr algn="ctr"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571480"/>
            <a:ext cx="9010674" cy="5554683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AF0ADBF-A3D2-40F4-BB69-08DB2B9EC611}" type="datetime1">
              <a:rPr lang="ko-KR" altLang="en-US"/>
              <a:pPr>
                <a:defRPr lang="ko-KR" altLang="en-US"/>
              </a:pPr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305956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3025B51-A645-4327-94CB-234FE6665743}" type="datetime1">
              <a:rPr lang="ko-KR" altLang="en-US"/>
              <a:pPr>
                <a:defRPr lang="ko-KR" altLang="en-US"/>
              </a:pPr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9AE71A8-65A3-45D4-9F37-88A5CF9250D9}" type="datetime1">
              <a:rPr lang="ko-KR" altLang="en-US"/>
              <a:pPr>
                <a:defRPr lang="ko-KR" altLang="en-US"/>
              </a:pPr>
              <a:t>2020-10-08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69" y="0"/>
            <a:ext cx="6790338" cy="6943724"/>
            <a:chOff x="-16927" y="0"/>
            <a:chExt cx="5092754" cy="6943724"/>
          </a:xfrm>
        </p:grpSpPr>
        <p:sp>
          <p:nvSpPr>
            <p:cNvPr id="8" name="자유형 7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 8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 10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2571733"/>
            <a:ext cx="10363199" cy="1071581"/>
          </a:xfrm>
        </p:spPr>
        <p:txBody>
          <a:bodyPr anchor="t"/>
          <a:lstStyle>
            <a:lvl1pPr algn="r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035630"/>
            <a:ext cx="10363199" cy="536104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3" y="3786190"/>
            <a:ext cx="28447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0BF5E13E-8DFC-4020-804C-12EF0741D308}" type="datetime1">
              <a:rPr lang="ko-KR" altLang="en-US"/>
              <a:pPr>
                <a:defRPr lang="ko-KR" altLang="en-US"/>
              </a:pPr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3786190"/>
            <a:ext cx="38607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6" y="3786190"/>
            <a:ext cx="28447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6" y="300794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13"/>
          </p:nvPr>
        </p:nvSpPr>
        <p:spPr>
          <a:xfrm>
            <a:off x="609599" y="1395664"/>
            <a:ext cx="5384799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395664"/>
            <a:ext cx="5384799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EFA6E08-0808-4B0F-944A-174343B8D1DE}" type="datetime1">
              <a:rPr lang="ko-KR" altLang="en-US"/>
              <a:pPr>
                <a:defRPr lang="ko-KR" altLang="en-US"/>
              </a:pPr>
              <a:t>2020-10-08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603546" y="300794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20C1C99-5C77-47E5-96CD-2D26793726BC}" type="datetime1">
              <a:rPr lang="ko-KR" altLang="en-US"/>
              <a:pPr>
                <a:defRPr lang="ko-KR" altLang="en-US"/>
              </a:pPr>
              <a:t>2020-10-08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3"/>
            <a:ext cx="10972799" cy="466808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AD3FB996-AE50-40F9-8D33-3D1809AC19F7}" type="datetime1">
              <a:rPr lang="ko-KR" altLang="en-US"/>
              <a:pPr>
                <a:defRPr lang="ko-KR" altLang="en-US"/>
              </a:pPr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4"/>
          </p:nvPr>
        </p:nvSpPr>
        <p:spPr>
          <a:xfrm>
            <a:off x="609599" y="3915075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5"/>
          </p:nvPr>
        </p:nvSpPr>
        <p:spPr>
          <a:xfrm>
            <a:off x="6197599" y="3915075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AF49605D-2504-4B34-B870-1E9C7514BB7B}" type="datetime1">
              <a:rPr lang="ko-KR" altLang="en-US"/>
              <a:pPr>
                <a:defRPr lang="ko-KR" altLang="en-US"/>
              </a:pPr>
              <a:t>2020-10-08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2699" y="1"/>
            <a:ext cx="4579939" cy="3429000"/>
            <a:chOff x="-9525" y="1"/>
            <a:chExt cx="3434955" cy="3429000"/>
          </a:xfrm>
        </p:grpSpPr>
        <p:sp>
          <p:nvSpPr>
            <p:cNvPr id="21" name="자유형 20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 11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자유형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19125" y="3429000"/>
            <a:ext cx="4572874" cy="3429000"/>
            <a:chOff x="5714344" y="3429000"/>
            <a:chExt cx="3429656" cy="3429000"/>
          </a:xfrm>
        </p:grpSpPr>
        <p:grpSp>
          <p:nvGrpSpPr>
            <p:cNvPr id="10" name="그룹 9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자유형 1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8" name="자유형 17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  <p:sp>
          <p:nvSpPr>
            <p:cNvPr id="22" name="자유형 21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399" y="760076"/>
            <a:ext cx="7315199" cy="566738"/>
          </a:xfrm>
        </p:spPr>
        <p:txBody>
          <a:bodyPr anchor="b"/>
          <a:lstStyle>
            <a:lvl1pPr algn="l">
              <a:defRPr sz="24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399" y="1357298"/>
            <a:ext cx="7315199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399" y="5164150"/>
            <a:ext cx="7315199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67B80FE-8CE5-4512-8667-232A6B8C35F4}" type="datetime1">
              <a:rPr lang="ko-KR" altLang="en-US"/>
              <a:pPr>
                <a:defRPr lang="ko-KR" altLang="en-US"/>
              </a:pPr>
              <a:t>2020-10-08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상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127999" y="2"/>
            <a:ext cx="4063999" cy="3733800"/>
            <a:chOff x="6096000" y="2"/>
            <a:chExt cx="3048000" cy="3733800"/>
          </a:xfrm>
        </p:grpSpPr>
        <p:sp>
          <p:nvSpPr>
            <p:cNvPr id="20" name="자유형 19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1" name="자유형 20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3" name="자유형 2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4191000"/>
            <a:ext cx="4571999" cy="2667000"/>
            <a:chOff x="0" y="4191000"/>
            <a:chExt cx="3429000" cy="2667000"/>
          </a:xfrm>
        </p:grpSpPr>
        <p:sp>
          <p:nvSpPr>
            <p:cNvPr id="24" name="자유형 23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5" name="자유형 24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357298"/>
            <a:ext cx="109727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B7B2223-AEE7-4A0F-91FA-31D4584AC374}" type="datetime1">
              <a:rPr lang="ko-KR" altLang="en-US"/>
              <a:pPr>
                <a:defRPr lang="ko-KR" altLang="en-US"/>
              </a:pPr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  <p:sldLayoutId id="2147484185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b="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4000"/>
              <a:t>파이썬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914400" y="3429000"/>
            <a:ext cx="10363199" cy="53610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평택 </a:t>
            </a:r>
            <a:r>
              <a:rPr lang="ko-KR" altLang="en-US"/>
              <a:t>강림직업전문학교 </a:t>
            </a:r>
            <a:r>
              <a:rPr lang="ko-KR" altLang="en-US" smtClean="0"/>
              <a:t>김동호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>
              <a:defRPr/>
            </a:pPr>
            <a:r>
              <a:rPr lang="ko-KR" altLang="en-US" sz="2500" b="1">
                <a:solidFill>
                  <a:srgbClr val="000000"/>
                </a:solidFill>
                <a:latin typeface="바탕체"/>
                <a:ea typeface="바탕체"/>
              </a:rPr>
              <a:t>문자열 더해서 연결하기(Concatenation</a:t>
            </a:r>
            <a:r>
              <a:rPr lang="en-US" altLang="ko-KR" sz="2500" b="1">
                <a:solidFill>
                  <a:srgbClr val="000000"/>
                </a:solidFill>
                <a:latin typeface="바탕체"/>
                <a:ea typeface="바탕체"/>
              </a:rPr>
              <a:t>)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</a:t>
            </a:r>
            <a:r>
              <a:rPr lang="en-US" altLang="ko-KR" sz="2200">
                <a:solidFill>
                  <a:srgbClr val="800080"/>
                </a:solidFill>
              </a:rPr>
              <a:t>a</a:t>
            </a:r>
            <a:r>
              <a:rPr lang="ko-KR" altLang="en-US" sz="2200">
                <a:solidFill>
                  <a:srgbClr val="800080"/>
                </a:solidFill>
              </a:rPr>
              <a:t> + </a:t>
            </a:r>
            <a:r>
              <a:rPr lang="en-US" altLang="ko-KR" sz="2200">
                <a:solidFill>
                  <a:srgbClr val="800080"/>
                </a:solidFill>
              </a:rPr>
              <a:t>b</a:t>
            </a:r>
          </a:p>
          <a:p>
            <a:pPr marL="0" indent="0">
              <a:buNone/>
              <a:defRPr/>
            </a:pPr>
            <a:endParaRPr lang="en-US" altLang="ko-KR">
              <a:solidFill>
                <a:srgbClr val="800080"/>
              </a:solidFill>
            </a:endParaRPr>
          </a:p>
          <a:p>
            <a:pPr>
              <a:defRPr/>
            </a:pPr>
            <a:r>
              <a:rPr lang="ko-KR" altLang="en-US" sz="2500" b="1">
                <a:solidFill>
                  <a:srgbClr val="000000"/>
                </a:solidFill>
                <a:latin typeface="바탕체"/>
                <a:ea typeface="바탕체"/>
              </a:rPr>
              <a:t>문자열 곱하기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  <a:latin typeface="바탕체"/>
                <a:ea typeface="바탕체"/>
              </a:rPr>
              <a:t>&gt;&gt;&gt; a * 2</a:t>
            </a:r>
          </a:p>
          <a:p>
            <a:pPr marL="0" indent="0">
              <a:buNone/>
              <a:defRPr/>
            </a:pPr>
            <a:r>
              <a:rPr lang="ko-KR" altLang="en-US" sz="2200" b="1">
                <a:solidFill>
                  <a:srgbClr val="000000"/>
                </a:solidFill>
                <a:latin typeface="바탕체"/>
                <a:ea typeface="바탕체"/>
              </a:rPr>
              <a:t>a * 2 문장은 a를 두 번 반복</a:t>
            </a:r>
            <a:r>
              <a:rPr lang="ko-KR" altLang="en-US" sz="2200">
                <a:solidFill>
                  <a:srgbClr val="FFFFFF"/>
                </a:solidFill>
                <a:latin typeface="바탕체"/>
                <a:ea typeface="바탕체"/>
              </a:rPr>
              <a:t>으로</a:t>
            </a:r>
          </a:p>
          <a:p>
            <a:pPr marL="0" indent="0" algn="l">
              <a:buNone/>
              <a:defRPr/>
            </a:pPr>
            <a:r>
              <a:rPr lang="ko-KR" altLang="en-US">
                <a:solidFill>
                  <a:srgbClr val="FFFFFF"/>
                </a:solidFill>
              </a:rPr>
              <a:t> </a:t>
            </a:r>
          </a:p>
          <a:p>
            <a:pPr algn="l">
              <a:defRPr/>
            </a:pPr>
            <a:endParaRPr kumimoji="0" lang="ko-KR" altLang="en-US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>
              <a:defRPr/>
            </a:pPr>
            <a:r>
              <a:rPr lang="ko-KR" altLang="en-US" sz="2500" b="1">
                <a:solidFill>
                  <a:srgbClr val="000000"/>
                </a:solidFill>
                <a:latin typeface="바탕체"/>
                <a:ea typeface="바탕체"/>
              </a:rPr>
              <a:t>문자열 길이 구하기</a:t>
            </a:r>
            <a:r>
              <a:rPr lang="en-US" altLang="ko-KR" sz="2500" b="1">
                <a:solidFill>
                  <a:srgbClr val="000000"/>
                </a:solidFill>
                <a:latin typeface="바탕체"/>
                <a:ea typeface="바탕체"/>
              </a:rPr>
              <a:t>(len</a:t>
            </a:r>
            <a:r>
              <a:rPr lang="ko-KR" altLang="en-US" sz="2500" b="1">
                <a:solidFill>
                  <a:srgbClr val="000000"/>
                </a:solidFill>
                <a:latin typeface="바탕체"/>
                <a:ea typeface="바탕체"/>
              </a:rPr>
              <a:t>함수</a:t>
            </a:r>
            <a:r>
              <a:rPr lang="en-US" altLang="ko-KR" sz="2500" b="1">
                <a:solidFill>
                  <a:srgbClr val="000000"/>
                </a:solidFill>
                <a:latin typeface="바탕체"/>
                <a:ea typeface="바탕체"/>
              </a:rPr>
              <a:t>)</a:t>
            </a:r>
          </a:p>
          <a:p>
            <a:pPr marL="0" indent="0">
              <a:buNone/>
              <a:defRPr/>
            </a:pPr>
            <a:r>
              <a:rPr lang="ko-KR" altLang="en-US" sz="2200" b="1">
                <a:solidFill>
                  <a:srgbClr val="800080"/>
                </a:solidFill>
                <a:latin typeface="바탕체"/>
                <a:ea typeface="바탕체"/>
              </a:rPr>
              <a:t>&gt;&gt;&gt; a = "</a:t>
            </a:r>
            <a:r>
              <a:rPr lang="ko-KR" altLang="en-US" sz="2200" b="1">
                <a:solidFill>
                  <a:srgbClr val="FF0000"/>
                </a:solidFill>
                <a:latin typeface="바탕체"/>
                <a:ea typeface="바탕체"/>
              </a:rPr>
              <a:t>Life is too short</a:t>
            </a:r>
            <a:r>
              <a:rPr lang="ko-KR" altLang="en-US" sz="2200" b="1">
                <a:solidFill>
                  <a:srgbClr val="800080"/>
                </a:solidFill>
                <a:latin typeface="바탕체"/>
                <a:ea typeface="바탕체"/>
              </a:rPr>
              <a:t>"</a:t>
            </a:r>
          </a:p>
          <a:p>
            <a:pPr marL="0" indent="0">
              <a:buNone/>
              <a:defRPr/>
            </a:pPr>
            <a:r>
              <a:rPr lang="ko-KR" altLang="en-US" sz="2200" b="1">
                <a:solidFill>
                  <a:srgbClr val="800080"/>
                </a:solidFill>
                <a:latin typeface="바탕체"/>
                <a:ea typeface="바탕체"/>
              </a:rPr>
              <a:t>&gt;&gt;&gt; len(a)</a:t>
            </a:r>
          </a:p>
          <a:p>
            <a:pPr marL="0" indent="0">
              <a:buNone/>
              <a:defRPr/>
            </a:pPr>
            <a:r>
              <a:rPr lang="ko-KR" altLang="en-US" sz="2200" b="1">
                <a:solidFill>
                  <a:srgbClr val="800080"/>
                </a:solidFill>
                <a:latin typeface="바탕체"/>
                <a:ea typeface="바탕체"/>
              </a:rPr>
              <a:t>17</a:t>
            </a:r>
            <a:endParaRPr lang="en-US" altLang="ko-KR">
              <a:solidFill>
                <a:srgbClr val="800080"/>
              </a:solidFill>
            </a:endParaRPr>
          </a:p>
          <a:p>
            <a:pPr>
              <a:defRPr/>
            </a:pPr>
            <a:r>
              <a:rPr lang="ko-KR" altLang="en-US" sz="2500" b="1">
                <a:solidFill>
                  <a:srgbClr val="000000"/>
                </a:solidFill>
                <a:latin typeface="바탕체"/>
                <a:ea typeface="바탕체"/>
              </a:rPr>
              <a:t>문자열 인덱싱 </a:t>
            </a:r>
            <a:r>
              <a:rPr lang="en-US" altLang="ko-KR" sz="2500" b="1">
                <a:solidFill>
                  <a:srgbClr val="000000"/>
                </a:solidFill>
                <a:latin typeface="바탕체"/>
                <a:ea typeface="바탕체"/>
              </a:rPr>
              <a:t>/</a:t>
            </a:r>
            <a:r>
              <a:rPr lang="ko-KR" altLang="en-US" sz="2500" b="1">
                <a:solidFill>
                  <a:srgbClr val="000000"/>
                </a:solidFill>
                <a:latin typeface="바탕체"/>
                <a:ea typeface="바탕체"/>
              </a:rPr>
              <a:t> 슬라이싱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인덱싱(Indexing)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-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무엇을 가리킨다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.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슬라이싱(Slicing)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-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무엇인가 잘라낸다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.</a:t>
            </a:r>
            <a:endParaRPr lang="en-US" altLang="ko-KR" sz="2500">
              <a:solidFill>
                <a:srgbClr val="000000"/>
              </a:solidFill>
            </a:endParaRPr>
          </a:p>
          <a:p>
            <a:pPr marL="0" indent="0" algn="l">
              <a:buNone/>
              <a:defRPr/>
            </a:pPr>
            <a:r>
              <a:rPr lang="ko-KR" altLang="en-US">
                <a:solidFill>
                  <a:srgbClr val="FFFFFF"/>
                </a:solidFill>
              </a:rPr>
              <a:t> </a:t>
            </a:r>
          </a:p>
          <a:p>
            <a:pPr algn="l">
              <a:defRPr/>
            </a:pPr>
            <a:endParaRPr kumimoji="0" lang="ko-KR" altLang="en-US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26777"/>
            <a:ext cx="10203524" cy="4796631"/>
          </a:xfrm>
        </p:spPr>
        <p:txBody>
          <a:bodyPr/>
          <a:lstStyle/>
          <a:p>
            <a:pPr>
              <a:defRPr/>
            </a:pPr>
            <a:r>
              <a:rPr lang="ko-KR" altLang="en-US" sz="2500">
                <a:solidFill>
                  <a:srgbClr val="000000"/>
                </a:solidFill>
              </a:rPr>
              <a:t>format 함수를 사용한 포매팅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좀 더 발전된 스타일로 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문자열 포맷을 지정할 수 있다.</a:t>
            </a:r>
          </a:p>
          <a:p>
            <a:pPr marL="0" indent="0">
              <a:buNone/>
              <a:defRPr/>
            </a:pPr>
            <a:r>
              <a:rPr lang="en-US" altLang="ko-KR" sz="2200">
                <a:solidFill>
                  <a:srgbClr val="0000FF"/>
                </a:solidFill>
              </a:rPr>
              <a:t>1.</a:t>
            </a:r>
            <a:r>
              <a:rPr lang="ko-KR" altLang="en-US" sz="2200">
                <a:solidFill>
                  <a:srgbClr val="0000FF"/>
                </a:solidFill>
              </a:rPr>
              <a:t>숫자 바로 대입하기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&gt;&gt;&gt; </a:t>
            </a:r>
            <a:r>
              <a:rPr lang="ko-KR" altLang="en-US" sz="2200">
                <a:solidFill>
                  <a:srgbClr val="800080"/>
                </a:solidFill>
              </a:rPr>
              <a:t>"I eat {0} apples".format(</a:t>
            </a:r>
            <a:r>
              <a:rPr lang="ko-KR" altLang="en-US" sz="2200">
                <a:solidFill>
                  <a:srgbClr val="008000"/>
                </a:solidFill>
              </a:rPr>
              <a:t>3</a:t>
            </a:r>
            <a:r>
              <a:rPr lang="ko-KR" altLang="en-US" sz="2200">
                <a:solidFill>
                  <a:srgbClr val="800080"/>
                </a:solidFill>
              </a:rPr>
              <a:t>)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FF0000"/>
                </a:solidFill>
              </a:rPr>
              <a:t>'I eat </a:t>
            </a:r>
            <a:r>
              <a:rPr lang="ko-KR" altLang="en-US" sz="2200">
                <a:solidFill>
                  <a:srgbClr val="008000"/>
                </a:solidFill>
              </a:rPr>
              <a:t>3</a:t>
            </a:r>
            <a:r>
              <a:rPr lang="ko-KR" altLang="en-US" sz="2200">
                <a:solidFill>
                  <a:srgbClr val="FF0000"/>
                </a:solidFill>
              </a:rPr>
              <a:t> apples'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FF0000"/>
                </a:solidFill>
              </a:rPr>
              <a:t>"I eat {0} apples"</a:t>
            </a:r>
            <a:r>
              <a:rPr lang="ko-KR" altLang="en-US" sz="2200">
                <a:solidFill>
                  <a:srgbClr val="000000"/>
                </a:solidFill>
              </a:rPr>
              <a:t> 문자열 중 </a:t>
            </a:r>
            <a:r>
              <a:rPr lang="ko-KR" altLang="en-US" sz="2200">
                <a:solidFill>
                  <a:srgbClr val="FF0000"/>
                </a:solidFill>
              </a:rPr>
              <a:t>{0} </a:t>
            </a:r>
            <a:r>
              <a:rPr lang="ko-KR" altLang="en-US" sz="2200">
                <a:solidFill>
                  <a:srgbClr val="000000"/>
                </a:solidFill>
              </a:rPr>
              <a:t>부분이 숫자</a:t>
            </a:r>
            <a:r>
              <a:rPr lang="ko-KR" altLang="en-US" sz="2200">
                <a:solidFill>
                  <a:srgbClr val="008000"/>
                </a:solidFill>
              </a:rPr>
              <a:t> 3</a:t>
            </a:r>
            <a:r>
              <a:rPr lang="ko-KR" altLang="en-US" sz="2200">
                <a:solidFill>
                  <a:srgbClr val="000000"/>
                </a:solidFill>
              </a:rPr>
              <a:t>으로 바뀌었다.</a:t>
            </a:r>
          </a:p>
          <a:p>
            <a:pPr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>
                <a:solidFill>
                  <a:srgbClr val="FFFFFF"/>
                </a:solidFill>
              </a:rPr>
              <a:t> </a:t>
            </a:r>
          </a:p>
          <a:p>
            <a:pPr algn="l">
              <a:defRPr/>
            </a:pPr>
            <a:endParaRPr kumimoji="0" lang="ko-KR" altLang="en-US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87089"/>
            <a:ext cx="10203524" cy="571936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200">
                <a:solidFill>
                  <a:srgbClr val="0000FF"/>
                </a:solidFill>
              </a:rPr>
              <a:t>2.</a:t>
            </a:r>
            <a:r>
              <a:rPr lang="ko-KR" altLang="en-US" sz="2200">
                <a:solidFill>
                  <a:srgbClr val="0000FF"/>
                </a:solidFill>
              </a:rPr>
              <a:t>문자열 바로 대입하기</a:t>
            </a: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"I eat {0} apples".format("five")</a:t>
            </a: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'I eat five apples'</a:t>
            </a: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문자열의 </a:t>
            </a:r>
            <a:r>
              <a:rPr lang="ko-KR" altLang="en-US" sz="2200">
                <a:solidFill>
                  <a:srgbClr val="FF0000"/>
                </a:solidFill>
              </a:rPr>
              <a:t>{0}</a:t>
            </a:r>
            <a:r>
              <a:rPr lang="ko-KR" altLang="en-US" sz="2200">
                <a:solidFill>
                  <a:srgbClr val="000000"/>
                </a:solidFill>
              </a:rPr>
              <a:t> 항목이</a:t>
            </a:r>
            <a:r>
              <a:rPr lang="ko-KR" altLang="en-US" sz="2200">
                <a:solidFill>
                  <a:srgbClr val="FF0000"/>
                </a:solidFill>
              </a:rPr>
              <a:t> five</a:t>
            </a:r>
            <a:r>
              <a:rPr lang="ko-KR" altLang="en-US" sz="2200">
                <a:solidFill>
                  <a:srgbClr val="000000"/>
                </a:solidFill>
              </a:rPr>
              <a:t>라는 </a:t>
            </a:r>
            <a:r>
              <a:rPr lang="ko-KR" altLang="en-US" sz="2200">
                <a:solidFill>
                  <a:srgbClr val="FF0000"/>
                </a:solidFill>
              </a:rPr>
              <a:t>문자열로 바뀌었다.</a:t>
            </a:r>
          </a:p>
          <a:p>
            <a:pPr marL="0" indent="0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ko-KR" altLang="en-US" sz="2200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>
                <a:solidFill>
                  <a:srgbClr val="FFFFFF"/>
                </a:solidFill>
              </a:rPr>
              <a:t> </a:t>
            </a:r>
          </a:p>
          <a:p>
            <a:pPr algn="l">
              <a:defRPr/>
            </a:pPr>
            <a:endParaRPr kumimoji="0" lang="ko-KR" altLang="en-US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87089"/>
            <a:ext cx="10203524" cy="571936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200">
                <a:solidFill>
                  <a:srgbClr val="0000FF"/>
                </a:solidFill>
              </a:rPr>
              <a:t>3.</a:t>
            </a:r>
            <a:r>
              <a:rPr lang="ko-KR" altLang="en-US" sz="2200">
                <a:solidFill>
                  <a:srgbClr val="0000FF"/>
                </a:solidFill>
              </a:rPr>
              <a:t>숫자 값을 가진 변수로 대입하기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number =</a:t>
            </a:r>
            <a:r>
              <a:rPr lang="ko-KR" altLang="en-US" sz="2200">
                <a:solidFill>
                  <a:srgbClr val="008000"/>
                </a:solidFill>
              </a:rPr>
              <a:t> 3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"I eat </a:t>
            </a:r>
            <a:r>
              <a:rPr lang="ko-KR" altLang="en-US" sz="2200">
                <a:solidFill>
                  <a:srgbClr val="FF0000"/>
                </a:solidFill>
              </a:rPr>
              <a:t>{0}</a:t>
            </a:r>
            <a:r>
              <a:rPr lang="ko-KR" altLang="en-US" sz="2200">
                <a:solidFill>
                  <a:srgbClr val="800080"/>
                </a:solidFill>
              </a:rPr>
              <a:t> apples".format(number)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'I eat 3 apples'</a:t>
            </a: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문자열의 </a:t>
            </a:r>
            <a:r>
              <a:rPr lang="ko-KR" altLang="en-US" sz="2200">
                <a:solidFill>
                  <a:srgbClr val="FF0000"/>
                </a:solidFill>
              </a:rPr>
              <a:t>{0} </a:t>
            </a:r>
            <a:r>
              <a:rPr lang="ko-KR" altLang="en-US" sz="2200">
                <a:solidFill>
                  <a:srgbClr val="000000"/>
                </a:solidFill>
              </a:rPr>
              <a:t>항목이 number 변수 값인 </a:t>
            </a:r>
            <a:r>
              <a:rPr lang="ko-KR" altLang="en-US" sz="2200">
                <a:solidFill>
                  <a:srgbClr val="008000"/>
                </a:solidFill>
              </a:rPr>
              <a:t>3</a:t>
            </a:r>
            <a:r>
              <a:rPr lang="ko-KR" altLang="en-US" sz="2200">
                <a:solidFill>
                  <a:srgbClr val="000000"/>
                </a:solidFill>
              </a:rPr>
              <a:t>으로 바뀌었다.</a:t>
            </a:r>
            <a:endParaRPr lang="ko-KR" altLang="en-US" sz="220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ko-KR" altLang="en-US" sz="2200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>
                <a:solidFill>
                  <a:srgbClr val="FFFFFF"/>
                </a:solidFill>
              </a:rPr>
              <a:t> </a:t>
            </a:r>
          </a:p>
          <a:p>
            <a:pPr algn="l">
              <a:defRPr/>
            </a:pPr>
            <a:endParaRPr kumimoji="0" lang="ko-KR" altLang="en-US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49406" y="519885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>
              <a:defRPr/>
            </a:pPr>
            <a:r>
              <a:rPr lang="ko-KR" altLang="en-US" sz="2500">
                <a:solidFill>
                  <a:srgbClr val="000000"/>
                </a:solidFill>
              </a:rPr>
              <a:t>문자열 관련 함수들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문자열 자료형은 </a:t>
            </a:r>
            <a:r>
              <a:rPr lang="ko-KR" altLang="en-US" sz="2200">
                <a:solidFill>
                  <a:srgbClr val="FF0000"/>
                </a:solidFill>
              </a:rPr>
              <a:t>자체적으로 함수를 가지고 있다. 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다른 말로 </a:t>
            </a:r>
            <a:r>
              <a:rPr lang="ko-KR" altLang="en-US" sz="2200">
                <a:solidFill>
                  <a:srgbClr val="FF0000"/>
                </a:solidFill>
              </a:rPr>
              <a:t>문자열 내장 함수</a:t>
            </a:r>
            <a:r>
              <a:rPr lang="ko-KR" altLang="en-US" sz="2200">
                <a:solidFill>
                  <a:srgbClr val="000000"/>
                </a:solidFill>
              </a:rPr>
              <a:t>라 한다. </a:t>
            </a:r>
          </a:p>
          <a:p>
            <a:pPr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>
                <a:solidFill>
                  <a:srgbClr val="FFFFFF"/>
                </a:solidFill>
              </a:rPr>
              <a:t> </a:t>
            </a:r>
          </a:p>
          <a:p>
            <a:pPr algn="l">
              <a:defRPr/>
            </a:pPr>
            <a:endParaRPr kumimoji="0" lang="ko-KR" altLang="en-US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16855"/>
            <a:ext cx="10203524" cy="426085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500">
                <a:solidFill>
                  <a:srgbClr val="000000"/>
                </a:solidFill>
              </a:rPr>
              <a:t>문자 개수 세기(count)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 = "hobby"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a.count('b')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문자열 중 문자 b의 개수를 돌려준다</a:t>
            </a:r>
            <a:r>
              <a:rPr lang="en-US" altLang="ko-KR" sz="2200">
                <a:solidFill>
                  <a:srgbClr val="000000"/>
                </a:solidFill>
              </a:rPr>
              <a:t>.</a:t>
            </a:r>
            <a:endParaRPr lang="ko-KR" altLang="en-US" sz="2200">
              <a:solidFill>
                <a:srgbClr val="800080"/>
              </a:solidFill>
            </a:endParaRPr>
          </a:p>
          <a:p>
            <a:pPr>
              <a:defRPr/>
            </a:pPr>
            <a:endParaRPr lang="ko-KR" altLang="en-US" sz="2200">
              <a:solidFill>
                <a:srgbClr val="000000"/>
              </a:solidFill>
            </a:endParaRPr>
          </a:p>
          <a:p>
            <a:pPr>
              <a:defRPr/>
            </a:pPr>
            <a:endParaRPr lang="ko-KR" altLang="en-US" sz="2200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>
                <a:solidFill>
                  <a:srgbClr val="FFFFFF"/>
                </a:solidFill>
              </a:rPr>
              <a:t> </a:t>
            </a:r>
          </a:p>
          <a:p>
            <a:pPr algn="l">
              <a:defRPr/>
            </a:pPr>
            <a:endParaRPr kumimoji="0" lang="ko-KR" altLang="en-US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77168"/>
            <a:ext cx="10203524" cy="468749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500">
                <a:solidFill>
                  <a:srgbClr val="000000"/>
                </a:solidFill>
              </a:rPr>
              <a:t>위치 알려주기(index)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 = "Life is too short"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a.index('t')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8000"/>
                </a:solidFill>
              </a:rPr>
              <a:t>8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a.index('k')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Traceback (most recent call last):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File "&lt;stdin&gt;", line 1, in &lt;module&gt;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FF0000"/>
                </a:solidFill>
              </a:rPr>
              <a:t>ValueError: substring not found</a:t>
            </a:r>
          </a:p>
          <a:p>
            <a:pPr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>
                <a:solidFill>
                  <a:srgbClr val="FFFFFF"/>
                </a:solidFill>
              </a:rPr>
              <a:t> </a:t>
            </a:r>
          </a:p>
          <a:p>
            <a:pPr algn="l">
              <a:defRPr/>
            </a:pPr>
            <a:endParaRPr kumimoji="0" lang="ko-KR" altLang="en-US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643042"/>
            <a:ext cx="10203524" cy="3228975"/>
          </a:xfrm>
        </p:spPr>
        <p:txBody>
          <a:bodyPr/>
          <a:lstStyle/>
          <a:p>
            <a:pPr algn="l">
              <a:defRPr/>
            </a:pPr>
            <a:r>
              <a:rPr lang="ko-KR" altLang="en-US" sz="2500" b="1">
                <a:solidFill>
                  <a:schemeClr val="dk1"/>
                </a:solidFill>
              </a:rPr>
              <a:t>리스트 자료형</a:t>
            </a:r>
            <a:endParaRPr lang="ko-KR" altLang="en-US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숫자 모음을 숫자나 문자열로 표현하기는 어렵다</a:t>
            </a:r>
            <a:r>
              <a:rPr lang="en-US" altLang="ko-KR" sz="220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이러한 불편함을 해소할 수 있는 자료형</a:t>
            </a:r>
          </a:p>
          <a:p>
            <a:pPr marL="0" indent="0">
              <a:buNone/>
              <a:defRPr/>
            </a:pPr>
            <a:endParaRPr lang="ko-KR" altLang="en-US" sz="2200" b="1">
              <a:solidFill>
                <a:srgbClr val="FF0000"/>
              </a:solidFill>
              <a:effectLst/>
              <a:latin typeface="바탕체"/>
              <a:ea typeface="바탕체"/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87090"/>
            <a:ext cx="10203524" cy="51538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  <a:effectLst/>
              </a:rPr>
              <a:t>&gt;&gt;&gt; odd = </a:t>
            </a:r>
            <a:r>
              <a:rPr lang="ko-KR" altLang="en-US" sz="2200">
                <a:solidFill>
                  <a:srgbClr val="008000"/>
                </a:solidFill>
                <a:effectLst/>
              </a:rPr>
              <a:t>[1, 3, 5, 7, 9]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chemeClr val="dk1"/>
                </a:solidFill>
                <a:effectLst/>
              </a:rPr>
              <a:t>리스트를 만들 때는 대괄호([ ])로 감싸 주고 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chemeClr val="dk1"/>
                </a:solidFill>
                <a:effectLst/>
              </a:rPr>
              <a:t>각 요솟값은 쉼표(,)로 구분해 준다.</a:t>
            </a:r>
            <a:endParaRPr lang="ko-KR" altLang="en-US" sz="2200">
              <a:solidFill>
                <a:srgbClr val="008000"/>
              </a:solidFill>
              <a:effectLst/>
            </a:endParaRPr>
          </a:p>
          <a:p>
            <a:pPr>
              <a:defRPr/>
            </a:pPr>
            <a:endParaRPr lang="ko-KR" altLang="en-US" sz="2200">
              <a:solidFill>
                <a:srgbClr val="008000"/>
              </a:solidFill>
              <a:effectLst/>
            </a:endParaRPr>
          </a:p>
          <a:p>
            <a:pPr marL="0" indent="0">
              <a:buNone/>
              <a:defRPr/>
            </a:pPr>
            <a:endParaRPr lang="ko-KR" altLang="en-US" sz="2200" b="1">
              <a:solidFill>
                <a:srgbClr val="FF0000"/>
              </a:solidFill>
              <a:effectLst/>
              <a:latin typeface="바탕체"/>
              <a:ea typeface="바탕체"/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</a:t>
            </a:r>
            <a:r>
              <a:rPr lang="en-US" altLang="ko-KR"/>
              <a:t>?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1809718" y="2214563"/>
            <a:ext cx="9048814" cy="3228975"/>
          </a:xfrm>
        </p:spPr>
        <p:txBody>
          <a:bodyPr/>
          <a:lstStyle/>
          <a:p>
            <a:pPr algn="l">
              <a:defRPr/>
            </a:pPr>
            <a:r>
              <a:rPr lang="ko-KR" altLang="en-US">
                <a:solidFill>
                  <a:srgbClr val="000000"/>
                </a:solidFill>
                <a:latin typeface="바탕체"/>
                <a:ea typeface="바탕체"/>
              </a:rPr>
              <a:t>1991년에 발표</a:t>
            </a:r>
          </a:p>
          <a:p>
            <a:pPr algn="l">
              <a:defRPr/>
            </a:pPr>
            <a:r>
              <a:rPr lang="ko-KR" altLang="en-US">
                <a:solidFill>
                  <a:srgbClr val="000000"/>
                </a:solidFill>
                <a:latin typeface="바탕체"/>
                <a:ea typeface="바탕체"/>
              </a:rPr>
              <a:t>MATLAB과 유사한 인터프리터 방식의 프로그래밍 언어</a:t>
            </a:r>
          </a:p>
          <a:p>
            <a:pPr algn="l">
              <a:defRPr/>
            </a:pPr>
            <a:r>
              <a:rPr lang="ko-KR" altLang="en-US">
                <a:solidFill>
                  <a:srgbClr val="FF0000"/>
                </a:solidFill>
                <a:latin typeface="바탕체"/>
                <a:ea typeface="바탕체"/>
              </a:rPr>
              <a:t>문법이 매우 쉽다</a:t>
            </a:r>
            <a:r>
              <a:rPr lang="en-US" altLang="ko-KR">
                <a:solidFill>
                  <a:srgbClr val="FF0000"/>
                </a:solidFill>
                <a:latin typeface="바탕체"/>
                <a:ea typeface="바탕체"/>
              </a:rPr>
              <a:t>.</a:t>
            </a:r>
          </a:p>
          <a:p>
            <a:pPr algn="l">
              <a:defRPr/>
            </a:pPr>
            <a:r>
              <a:rPr lang="ko-KR" altLang="en-US">
                <a:solidFill>
                  <a:srgbClr val="FF0000"/>
                </a:solidFill>
                <a:latin typeface="바탕체"/>
                <a:ea typeface="바탕체"/>
              </a:rPr>
              <a:t>실사용률과 생산성이 높은 언어</a:t>
            </a:r>
            <a:r>
              <a:rPr lang="en-US" altLang="ko-KR">
                <a:solidFill>
                  <a:srgbClr val="FF0000"/>
                </a:solidFill>
                <a:latin typeface="바탕체"/>
                <a:ea typeface="바탕체"/>
              </a:rPr>
              <a:t>=</a:t>
            </a:r>
            <a:r>
              <a:rPr lang="ko-KR" altLang="en-US">
                <a:solidFill>
                  <a:srgbClr val="FF0000"/>
                </a:solidFill>
                <a:latin typeface="바탕체"/>
                <a:ea typeface="바탕체"/>
              </a:rPr>
              <a:t>접근성</a:t>
            </a:r>
            <a:r>
              <a:rPr lang="en-US" altLang="ko-KR">
                <a:solidFill>
                  <a:srgbClr val="FF0000"/>
                </a:solidFill>
                <a:latin typeface="바탕체"/>
                <a:ea typeface="바탕체"/>
              </a:rPr>
              <a:t>,</a:t>
            </a:r>
            <a:r>
              <a:rPr lang="ko-KR" altLang="en-US">
                <a:solidFill>
                  <a:srgbClr val="FF0000"/>
                </a:solidFill>
                <a:latin typeface="바탕체"/>
                <a:ea typeface="바탕체"/>
              </a:rPr>
              <a:t>응용력이 좋다</a:t>
            </a:r>
            <a:r>
              <a:rPr lang="en-US" altLang="ko-KR">
                <a:solidFill>
                  <a:srgbClr val="FF0000"/>
                </a:solidFill>
                <a:latin typeface="바탕체"/>
                <a:ea typeface="바탕체"/>
              </a:rPr>
              <a:t>.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/>
            </a:pPr>
            <a:endParaRPr lang="en-US" altLang="ko-KR">
              <a:solidFill>
                <a:srgbClr val="000000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87090"/>
            <a:ext cx="10203524" cy="51538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>
                <a:solidFill>
                  <a:srgbClr val="800080"/>
                </a:solidFill>
                <a:effectLst/>
              </a:rPr>
              <a:t>리스트명 = [요소1, 요소2, 요소3, ...]</a:t>
            </a:r>
            <a:endParaRPr lang="ko-KR" altLang="en-US">
              <a:solidFill>
                <a:srgbClr val="008000"/>
              </a:solidFill>
              <a:effectLst/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  <a:effectLst/>
              </a:rPr>
              <a:t>여러 가지 리스트의 생김새를 살펴보면 다음과 같다.</a:t>
            </a:r>
            <a:endParaRPr lang="ko-KR" altLang="en-US" sz="2200">
              <a:solidFill>
                <a:srgbClr val="008000"/>
              </a:solidFill>
              <a:effectLst/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  <a:effectLst/>
              </a:rPr>
              <a:t>&gt;&gt;&gt; a = []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  <a:effectLst/>
              </a:rPr>
              <a:t>&gt;&gt;&gt; b = [</a:t>
            </a:r>
            <a:r>
              <a:rPr lang="ko-KR" altLang="en-US" sz="2200">
                <a:solidFill>
                  <a:srgbClr val="008000"/>
                </a:solidFill>
                <a:effectLst/>
              </a:rPr>
              <a:t>1, 2, 3</a:t>
            </a:r>
            <a:r>
              <a:rPr lang="ko-KR" altLang="en-US" sz="2200">
                <a:solidFill>
                  <a:srgbClr val="800080"/>
                </a:solidFill>
                <a:effectLst/>
              </a:rPr>
              <a:t>]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  <a:effectLst/>
              </a:rPr>
              <a:t>&gt;&gt;&gt; c = </a:t>
            </a:r>
            <a:r>
              <a:rPr lang="ko-KR" altLang="en-US" sz="2200">
                <a:solidFill>
                  <a:srgbClr val="FF0000"/>
                </a:solidFill>
                <a:effectLst/>
              </a:rPr>
              <a:t>['Life', 'is', 'too', 'short'</a:t>
            </a:r>
            <a:r>
              <a:rPr lang="ko-KR" altLang="en-US" sz="2200">
                <a:solidFill>
                  <a:srgbClr val="800080"/>
                </a:solidFill>
                <a:effectLst/>
              </a:rPr>
              <a:t>]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  <a:effectLst/>
              </a:rPr>
              <a:t>&gt;&gt;&gt; d = [</a:t>
            </a:r>
            <a:r>
              <a:rPr lang="ko-KR" altLang="en-US" sz="2200">
                <a:solidFill>
                  <a:srgbClr val="008000"/>
                </a:solidFill>
                <a:effectLst/>
              </a:rPr>
              <a:t>1, 2</a:t>
            </a:r>
            <a:r>
              <a:rPr lang="ko-KR" altLang="en-US" sz="2200">
                <a:solidFill>
                  <a:srgbClr val="FF0000"/>
                </a:solidFill>
                <a:effectLst/>
              </a:rPr>
              <a:t>, 'Life', 'is'</a:t>
            </a:r>
            <a:r>
              <a:rPr lang="ko-KR" altLang="en-US" sz="2200">
                <a:solidFill>
                  <a:srgbClr val="800080"/>
                </a:solidFill>
                <a:effectLst/>
              </a:rPr>
              <a:t>]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  <a:effectLst/>
              </a:rPr>
              <a:t>&gt;&gt;&gt; e = [</a:t>
            </a:r>
            <a:r>
              <a:rPr lang="ko-KR" altLang="en-US" sz="2200">
                <a:solidFill>
                  <a:srgbClr val="008000"/>
                </a:solidFill>
                <a:effectLst/>
              </a:rPr>
              <a:t>1, 2,</a:t>
            </a:r>
            <a:r>
              <a:rPr lang="ko-KR" altLang="en-US" sz="2200">
                <a:solidFill>
                  <a:srgbClr val="800080"/>
                </a:solidFill>
                <a:effectLst/>
              </a:rPr>
              <a:t> [</a:t>
            </a:r>
            <a:r>
              <a:rPr lang="ko-KR" altLang="en-US" sz="2200">
                <a:solidFill>
                  <a:srgbClr val="FF0000"/>
                </a:solidFill>
                <a:effectLst/>
              </a:rPr>
              <a:t>'Life', 'is'</a:t>
            </a:r>
            <a:r>
              <a:rPr lang="ko-KR" altLang="en-US" sz="2200">
                <a:solidFill>
                  <a:srgbClr val="800080"/>
                </a:solidFill>
                <a:effectLst/>
              </a:rPr>
              <a:t>]]</a:t>
            </a:r>
            <a:endParaRPr lang="ko-KR" altLang="en-US" sz="2200">
              <a:solidFill>
                <a:srgbClr val="8000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7" y="1358105"/>
            <a:ext cx="10203524" cy="51538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500">
                <a:solidFill>
                  <a:schemeClr val="dk1"/>
                </a:solidFill>
              </a:rPr>
              <a:t>리스트의 인덱싱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chemeClr val="dk1"/>
                </a:solidFill>
              </a:rPr>
              <a:t>리스트 역시 문자열처럼 인덱싱을 적용할 수 있다. 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chemeClr val="dk1"/>
                </a:solidFill>
              </a:rPr>
              <a:t>먼저</a:t>
            </a:r>
            <a:r>
              <a:rPr lang="ko-KR" altLang="en-US" sz="2200">
                <a:solidFill>
                  <a:srgbClr val="800080"/>
                </a:solidFill>
              </a:rPr>
              <a:t>a</a:t>
            </a:r>
            <a:r>
              <a:rPr lang="ko-KR" altLang="en-US" sz="2200">
                <a:solidFill>
                  <a:schemeClr val="dk1"/>
                </a:solidFill>
              </a:rPr>
              <a:t> 변수에 </a:t>
            </a:r>
            <a:r>
              <a:rPr lang="ko-KR" altLang="en-US" sz="2200">
                <a:solidFill>
                  <a:srgbClr val="800080"/>
                </a:solidFill>
              </a:rPr>
              <a:t>[</a:t>
            </a:r>
            <a:r>
              <a:rPr lang="ko-KR" altLang="en-US" sz="2200">
                <a:solidFill>
                  <a:srgbClr val="008000"/>
                </a:solidFill>
              </a:rPr>
              <a:t>1, 2, 3</a:t>
            </a:r>
            <a:r>
              <a:rPr lang="ko-KR" altLang="en-US" sz="2200">
                <a:solidFill>
                  <a:srgbClr val="800080"/>
                </a:solidFill>
              </a:rPr>
              <a:t>] </a:t>
            </a:r>
            <a:r>
              <a:rPr lang="ko-KR" altLang="en-US" sz="2200">
                <a:solidFill>
                  <a:schemeClr val="dk1"/>
                </a:solidFill>
              </a:rPr>
              <a:t>값을 설정한다.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 = [</a:t>
            </a:r>
            <a:r>
              <a:rPr lang="ko-KR" altLang="en-US" sz="2200">
                <a:solidFill>
                  <a:srgbClr val="008000"/>
                </a:solidFill>
              </a:rPr>
              <a:t>1, 2, 3</a:t>
            </a:r>
            <a:r>
              <a:rPr lang="ko-KR" altLang="en-US" sz="2200">
                <a:solidFill>
                  <a:srgbClr val="800080"/>
                </a:solidFill>
              </a:rPr>
              <a:t>]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[</a:t>
            </a:r>
            <a:r>
              <a:rPr lang="ko-KR" altLang="en-US" sz="2200">
                <a:solidFill>
                  <a:srgbClr val="008000"/>
                </a:solidFill>
              </a:rPr>
              <a:t>1, 2, 3</a:t>
            </a:r>
            <a:r>
              <a:rPr lang="ko-KR" altLang="en-US" sz="2200">
                <a:solidFill>
                  <a:srgbClr val="800080"/>
                </a:solidFill>
              </a:rPr>
              <a:t>]</a:t>
            </a:r>
            <a:endParaRPr lang="ko-KR" altLang="en-US" sz="22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a[</a:t>
            </a:r>
            <a:r>
              <a:rPr lang="ko-KR" altLang="en-US" sz="2200">
                <a:solidFill>
                  <a:srgbClr val="008000"/>
                </a:solidFill>
              </a:rPr>
              <a:t>0</a:t>
            </a:r>
            <a:r>
              <a:rPr lang="ko-KR" altLang="en-US" sz="2200">
                <a:solidFill>
                  <a:srgbClr val="800080"/>
                </a:solidFill>
              </a:rPr>
              <a:t>]</a:t>
            </a:r>
            <a:r>
              <a:rPr lang="ko-KR" altLang="en-US" sz="2200">
                <a:solidFill>
                  <a:schemeClr val="dk1"/>
                </a:solidFill>
              </a:rPr>
              <a:t>은 리스트</a:t>
            </a:r>
            <a:r>
              <a:rPr lang="ko-KR" altLang="en-US" sz="2200">
                <a:solidFill>
                  <a:srgbClr val="800080"/>
                </a:solidFill>
              </a:rPr>
              <a:t> a</a:t>
            </a:r>
            <a:r>
              <a:rPr lang="ko-KR" altLang="en-US" sz="2200">
                <a:solidFill>
                  <a:schemeClr val="dk1"/>
                </a:solidFill>
              </a:rPr>
              <a:t>의 첫 번째 요솟값을 말한다.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a[</a:t>
            </a:r>
            <a:r>
              <a:rPr lang="ko-KR" altLang="en-US" sz="2200">
                <a:solidFill>
                  <a:srgbClr val="008000"/>
                </a:solidFill>
              </a:rPr>
              <a:t>0</a:t>
            </a:r>
            <a:r>
              <a:rPr lang="ko-KR" altLang="en-US" sz="2200">
                <a:solidFill>
                  <a:srgbClr val="800080"/>
                </a:solidFill>
              </a:rPr>
              <a:t>]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8000"/>
                </a:solidFill>
              </a:rPr>
              <a:t>1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87090"/>
            <a:ext cx="10203524" cy="51538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500">
                <a:solidFill>
                  <a:srgbClr val="000000"/>
                </a:solidFill>
              </a:rPr>
              <a:t>리스트 연산하기</a:t>
            </a:r>
            <a:endParaRPr lang="ko-KR" altLang="en-US">
              <a:solidFill>
                <a:srgbClr val="008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chemeClr val="dk1"/>
                </a:solidFill>
              </a:rPr>
              <a:t>리스트 역시 + 기호를 사용해서 더할 수 있고 * 기호를 사용해서 반복할 수 있다. 문자열과 마찬가지로 리스트에서도 되는지 직접 확인해 보자</a:t>
            </a:r>
            <a:endParaRPr lang="ko-KR" altLang="en-US">
              <a:solidFill>
                <a:srgbClr val="008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500">
                <a:solidFill>
                  <a:schemeClr val="dk1"/>
                </a:solidFill>
              </a:rPr>
              <a:t>리스트 더하기(+)</a:t>
            </a:r>
            <a:endParaRPr lang="ko-KR" altLang="en-US">
              <a:solidFill>
                <a:srgbClr val="008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 + b</a:t>
            </a:r>
            <a:endParaRPr lang="ko-KR" altLang="en-US" sz="2200">
              <a:solidFill>
                <a:srgbClr val="008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chemeClr val="dk1"/>
                </a:solidFill>
              </a:rPr>
              <a:t>리스트 사이에서 + 기호는 2개의 리스트를 합치는 기능을 한다.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chemeClr val="dk1"/>
                </a:solidFill>
              </a:rPr>
              <a:t>문자열에서 "abc" + "def" = "abcdef"가 되는 것과 같은 이치이다.</a:t>
            </a:r>
            <a:endParaRPr lang="ko-KR" altLang="en-US" sz="2200">
              <a:solidFill>
                <a:srgbClr val="8000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87090"/>
            <a:ext cx="10203524" cy="51538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500" b="1">
                <a:solidFill>
                  <a:schemeClr val="dk1"/>
                </a:solidFill>
              </a:rPr>
              <a:t>리스트 반복하기(*)</a:t>
            </a:r>
            <a:endParaRPr lang="ko-KR" altLang="en-US" sz="22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 = [</a:t>
            </a:r>
            <a:r>
              <a:rPr lang="ko-KR" altLang="en-US" sz="2200">
                <a:solidFill>
                  <a:srgbClr val="008000"/>
                </a:solidFill>
              </a:rPr>
              <a:t>1, 2, 3</a:t>
            </a:r>
            <a:r>
              <a:rPr lang="ko-KR" altLang="en-US" sz="2200">
                <a:solidFill>
                  <a:srgbClr val="800080"/>
                </a:solidFill>
              </a:rPr>
              <a:t>]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 * 3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[</a:t>
            </a:r>
            <a:r>
              <a:rPr lang="ko-KR" altLang="en-US" sz="2200">
                <a:solidFill>
                  <a:srgbClr val="008000"/>
                </a:solidFill>
              </a:rPr>
              <a:t>1, 2, 3, 1, 2, 3, 1, 2, 3</a:t>
            </a:r>
            <a:r>
              <a:rPr lang="ko-KR" altLang="en-US" sz="2200">
                <a:solidFill>
                  <a:srgbClr val="800080"/>
                </a:solidFill>
              </a:rPr>
              <a:t>]</a:t>
            </a:r>
            <a:endParaRPr lang="ko-KR" altLang="en-US" sz="22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[</a:t>
            </a:r>
            <a:r>
              <a:rPr lang="ko-KR" altLang="en-US" sz="2200">
                <a:solidFill>
                  <a:srgbClr val="008000"/>
                </a:solidFill>
              </a:rPr>
              <a:t>1, 2, 3</a:t>
            </a:r>
            <a:r>
              <a:rPr lang="ko-KR" altLang="en-US" sz="2200">
                <a:solidFill>
                  <a:srgbClr val="800080"/>
                </a:solidFill>
              </a:rPr>
              <a:t>]</a:t>
            </a:r>
            <a:r>
              <a:rPr lang="ko-KR" altLang="en-US" sz="2200">
                <a:solidFill>
                  <a:schemeClr val="dk1"/>
                </a:solidFill>
              </a:rPr>
              <a:t> 리스트가 세 번 반복되어 새로운 리스트를 만들어낸다.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chemeClr val="dk1"/>
                </a:solidFill>
              </a:rPr>
              <a:t>문자열에서 "abc" * 3 = "abcabcabc" 가 되는 것과 같은 이치이다.</a:t>
            </a:r>
            <a:endParaRPr lang="ko-KR" altLang="en-US">
              <a:solidFill>
                <a:srgbClr val="008000"/>
              </a:solidFill>
            </a:endParaRPr>
          </a:p>
          <a:p>
            <a:pPr>
              <a:defRPr/>
            </a:pPr>
            <a:endParaRPr lang="ko-KR" altLang="en-US">
              <a:solidFill>
                <a:srgbClr val="8000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87090"/>
            <a:ext cx="10203524" cy="51538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500">
                <a:solidFill>
                  <a:srgbClr val="000000"/>
                </a:solidFill>
              </a:rPr>
              <a:t>리스트 길이구하기</a:t>
            </a:r>
            <a:r>
              <a:rPr lang="en-US" altLang="ko-KR" sz="2500">
                <a:solidFill>
                  <a:srgbClr val="000000"/>
                </a:solidFill>
              </a:rPr>
              <a:t>(</a:t>
            </a:r>
            <a:r>
              <a:rPr lang="ko-KR" altLang="en-US" sz="2500">
                <a:solidFill>
                  <a:srgbClr val="000000"/>
                </a:solidFill>
              </a:rPr>
              <a:t> len 함수</a:t>
            </a:r>
            <a:r>
              <a:rPr lang="en-US" altLang="ko-KR" sz="2500">
                <a:solidFill>
                  <a:srgbClr val="000000"/>
                </a:solidFill>
              </a:rPr>
              <a:t>)</a:t>
            </a:r>
            <a:endParaRPr lang="ko-KR" altLang="en-US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 = [</a:t>
            </a:r>
            <a:r>
              <a:rPr lang="ko-KR" altLang="en-US" sz="2200">
                <a:solidFill>
                  <a:srgbClr val="008000"/>
                </a:solidFill>
              </a:rPr>
              <a:t>1, 2, 3</a:t>
            </a:r>
            <a:r>
              <a:rPr lang="ko-KR" altLang="en-US" sz="2200">
                <a:solidFill>
                  <a:srgbClr val="800080"/>
                </a:solidFill>
              </a:rPr>
              <a:t>]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</a:t>
            </a:r>
            <a:r>
              <a:rPr lang="ko-KR" altLang="en-US" sz="2200">
                <a:solidFill>
                  <a:srgbClr val="FF0000"/>
                </a:solidFill>
              </a:rPr>
              <a:t>len</a:t>
            </a:r>
            <a:r>
              <a:rPr lang="ko-KR" altLang="en-US" sz="2200">
                <a:solidFill>
                  <a:srgbClr val="800080"/>
                </a:solidFill>
              </a:rPr>
              <a:t>(a)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8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500">
                <a:solidFill>
                  <a:srgbClr val="000000"/>
                </a:solidFill>
              </a:rPr>
              <a:t>실수하기 쉬운 리스트 연산 오류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다음 소스 코드를 입력했을 때 결괏값은 어떻게 나올까?</a:t>
            </a:r>
            <a:endParaRPr lang="ko-KR" altLang="en-US" sz="220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FF0000"/>
                </a:solidFill>
              </a:rPr>
              <a:t>&gt;&gt;&gt; a = [</a:t>
            </a:r>
            <a:r>
              <a:rPr lang="ko-KR" altLang="en-US" sz="2200">
                <a:solidFill>
                  <a:srgbClr val="008000"/>
                </a:solidFill>
              </a:rPr>
              <a:t>1, 2, 3</a:t>
            </a:r>
            <a:r>
              <a:rPr lang="ko-KR" altLang="en-US" sz="220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FF0000"/>
                </a:solidFill>
              </a:rPr>
              <a:t>&gt;&gt;&gt; a[2] + "hi"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7" y="1477168"/>
            <a:ext cx="10203524" cy="51538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형 오류(TypeError)가 발생했다. 오류의 원인은 무엇일까?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a[</a:t>
            </a:r>
            <a:r>
              <a:rPr lang="ko-KR" altLang="en-US" sz="2200">
                <a:solidFill>
                  <a:srgbClr val="008000"/>
                </a:solidFill>
              </a:rPr>
              <a:t>2</a:t>
            </a:r>
            <a:r>
              <a:rPr lang="ko-KR" altLang="en-US" sz="2200">
                <a:solidFill>
                  <a:srgbClr val="800080"/>
                </a:solidFill>
              </a:rPr>
              <a:t>]</a:t>
            </a:r>
            <a:r>
              <a:rPr lang="ko-KR" altLang="en-US" sz="2200">
                <a:solidFill>
                  <a:srgbClr val="000000"/>
                </a:solidFill>
              </a:rPr>
              <a:t>에 저장된 값은</a:t>
            </a:r>
            <a:r>
              <a:rPr lang="ko-KR" altLang="en-US" sz="2200">
                <a:solidFill>
                  <a:srgbClr val="008000"/>
                </a:solidFill>
              </a:rPr>
              <a:t> 3</a:t>
            </a:r>
            <a:r>
              <a:rPr lang="ko-KR" altLang="en-US" sz="2200">
                <a:solidFill>
                  <a:srgbClr val="000000"/>
                </a:solidFill>
              </a:rPr>
              <a:t>이라는 </a:t>
            </a:r>
            <a:r>
              <a:rPr lang="ko-KR" altLang="en-US" sz="2200">
                <a:solidFill>
                  <a:srgbClr val="FF0000"/>
                </a:solidFill>
              </a:rPr>
              <a:t>정수</a:t>
            </a:r>
            <a:r>
              <a:rPr lang="ko-KR" altLang="en-US" sz="2200">
                <a:solidFill>
                  <a:srgbClr val="000000"/>
                </a:solidFill>
              </a:rPr>
              <a:t>인데</a:t>
            </a:r>
            <a:r>
              <a:rPr lang="ko-KR" altLang="en-US" sz="2200">
                <a:solidFill>
                  <a:srgbClr val="FF0000"/>
                </a:solidFill>
              </a:rPr>
              <a:t> "hi"</a:t>
            </a:r>
            <a:r>
              <a:rPr lang="ko-KR" altLang="en-US" sz="2200">
                <a:solidFill>
                  <a:srgbClr val="000000"/>
                </a:solidFill>
              </a:rPr>
              <a:t>는</a:t>
            </a:r>
            <a:r>
              <a:rPr lang="ko-KR" altLang="en-US" sz="2200">
                <a:solidFill>
                  <a:srgbClr val="FF0000"/>
                </a:solidFill>
              </a:rPr>
              <a:t> 문자열</a:t>
            </a:r>
            <a:r>
              <a:rPr lang="ko-KR" altLang="en-US" sz="2200">
                <a:solidFill>
                  <a:srgbClr val="000000"/>
                </a:solidFill>
              </a:rPr>
              <a:t>이다.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정수와 문자열은 당연히 서로 더할 수 없기 때문</a:t>
            </a:r>
          </a:p>
          <a:p>
            <a:pPr marL="0" indent="0">
              <a:buNone/>
              <a:defRPr/>
            </a:pP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만약 숫자와 문자열을 더해서 </a:t>
            </a:r>
            <a:r>
              <a:rPr lang="ko-KR" altLang="en-US" sz="2200">
                <a:solidFill>
                  <a:srgbClr val="FF0000"/>
                </a:solidFill>
              </a:rPr>
              <a:t>'3hi'</a:t>
            </a:r>
            <a:r>
              <a:rPr lang="ko-KR" altLang="en-US" sz="2200">
                <a:solidFill>
                  <a:srgbClr val="000000"/>
                </a:solidFill>
              </a:rPr>
              <a:t>처럼 만들고 싶다면 </a:t>
            </a:r>
            <a:r>
              <a:rPr lang="ko-KR" altLang="en-US" sz="2200">
                <a:solidFill>
                  <a:srgbClr val="FF0000"/>
                </a:solidFill>
              </a:rPr>
              <a:t>숫자 3을 문자 '3'</a:t>
            </a:r>
            <a:r>
              <a:rPr lang="ko-KR" altLang="en-US" sz="2200">
                <a:solidFill>
                  <a:srgbClr val="000000"/>
                </a:solidFill>
              </a:rPr>
              <a:t>으로 바꾸어 주어야 한다. 다음과 같이 할 수 있다.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chemeClr val="dk1"/>
                </a:solidFill>
              </a:rPr>
              <a:t>a&gt;&gt;&gt;str(a[2]) + </a:t>
            </a:r>
            <a:r>
              <a:rPr lang="ko-KR" altLang="en-US" sz="2200">
                <a:solidFill>
                  <a:srgbClr val="FF0000"/>
                </a:solidFill>
              </a:rPr>
              <a:t>"hi"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FF0000"/>
                </a:solidFill>
              </a:rPr>
              <a:t>str 함수</a:t>
            </a:r>
            <a:r>
              <a:rPr lang="ko-KR" altLang="en-US" sz="2200">
                <a:solidFill>
                  <a:schemeClr val="dk1"/>
                </a:solidFill>
              </a:rPr>
              <a:t>는 정수나 실수를 문자열의 형태로 바꾸어 주는 </a:t>
            </a:r>
            <a:r>
              <a:rPr lang="ko-KR" altLang="en-US" sz="2200">
                <a:solidFill>
                  <a:srgbClr val="FF0000"/>
                </a:solidFill>
              </a:rPr>
              <a:t>파이썬의 내장 함수</a:t>
            </a:r>
            <a:r>
              <a:rPr lang="ko-KR" altLang="en-US" sz="2200">
                <a:solidFill>
                  <a:schemeClr val="dk1"/>
                </a:solidFill>
              </a:rPr>
              <a:t>이다.</a:t>
            </a:r>
          </a:p>
          <a:p>
            <a:pPr>
              <a:defRPr/>
            </a:pPr>
            <a:endParaRPr lang="ko-KR" altLang="en-US" sz="22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87090"/>
            <a:ext cx="10203524" cy="51538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500">
                <a:solidFill>
                  <a:srgbClr val="000000"/>
                </a:solidFill>
              </a:rPr>
              <a:t>튜플(tuple)자료형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몇 가지 점을 제외하곤 리스트와 거의 비슷하며 리스트와 다른 점은 다음과 같다.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FF0000"/>
                </a:solidFill>
              </a:rPr>
              <a:t>리스트는 [ ]</a:t>
            </a:r>
            <a:r>
              <a:rPr lang="ko-KR" altLang="en-US" sz="2200">
                <a:solidFill>
                  <a:srgbClr val="000000"/>
                </a:solidFill>
              </a:rPr>
              <a:t>으로 둘러싸지만 </a:t>
            </a:r>
            <a:r>
              <a:rPr lang="ko-KR" altLang="en-US" sz="2200">
                <a:solidFill>
                  <a:srgbClr val="FF0000"/>
                </a:solidFill>
              </a:rPr>
              <a:t>튜플은 ( )</a:t>
            </a:r>
            <a:r>
              <a:rPr lang="ko-KR" altLang="en-US" sz="2200">
                <a:solidFill>
                  <a:srgbClr val="000000"/>
                </a:solidFill>
              </a:rPr>
              <a:t>으로 둘러싼다. 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리스트는 그 값의 </a:t>
            </a:r>
            <a:r>
              <a:rPr lang="ko-KR" altLang="en-US" sz="2200">
                <a:solidFill>
                  <a:srgbClr val="FF0000"/>
                </a:solidFill>
              </a:rPr>
              <a:t>생성, 삭제, 수정</a:t>
            </a:r>
            <a:r>
              <a:rPr lang="ko-KR" altLang="en-US" sz="2200">
                <a:solidFill>
                  <a:srgbClr val="000000"/>
                </a:solidFill>
              </a:rPr>
              <a:t>이 가능하지만 </a:t>
            </a:r>
            <a:r>
              <a:rPr lang="ko-KR" altLang="en-US" sz="2200">
                <a:solidFill>
                  <a:srgbClr val="FF0000"/>
                </a:solidFill>
              </a:rPr>
              <a:t>튜플은 그 값을 바꿀 수 없다.</a:t>
            </a:r>
          </a:p>
          <a:p>
            <a:pPr marL="0" indent="0">
              <a:buNone/>
              <a:defRPr/>
            </a:pPr>
            <a:endParaRPr lang="ko-KR" altLang="en-US" sz="2200">
              <a:solidFill>
                <a:srgbClr val="FF6600"/>
              </a:solidFill>
            </a:endParaRPr>
          </a:p>
          <a:p>
            <a:pPr marL="0" indent="0">
              <a:buNone/>
              <a:defRPr/>
            </a:pPr>
            <a:endParaRPr lang="ko-KR" altLang="en-US" sz="2200">
              <a:solidFill>
                <a:srgbClr val="8000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87090"/>
            <a:ext cx="10203524" cy="51538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500">
                <a:solidFill>
                  <a:srgbClr val="000000"/>
                </a:solidFill>
              </a:rPr>
              <a:t>튜플의 모습은 다음과 같다.</a:t>
            </a:r>
            <a:endParaRPr lang="ko-KR" altLang="en-US">
              <a:solidFill>
                <a:srgbClr val="FF66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t1 = ()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t2 = (</a:t>
            </a:r>
            <a:r>
              <a:rPr lang="ko-KR" altLang="en-US" sz="2200">
                <a:solidFill>
                  <a:srgbClr val="008000"/>
                </a:solidFill>
              </a:rPr>
              <a:t>1,</a:t>
            </a:r>
            <a:r>
              <a:rPr lang="ko-KR" altLang="en-US" sz="2200">
                <a:solidFill>
                  <a:srgbClr val="800080"/>
                </a:solidFill>
              </a:rPr>
              <a:t>)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t3 = (</a:t>
            </a:r>
            <a:r>
              <a:rPr lang="ko-KR" altLang="en-US" sz="2200">
                <a:solidFill>
                  <a:srgbClr val="008000"/>
                </a:solidFill>
              </a:rPr>
              <a:t>1, 2, 3</a:t>
            </a:r>
            <a:r>
              <a:rPr lang="ko-KR" altLang="en-US" sz="2200">
                <a:solidFill>
                  <a:srgbClr val="800080"/>
                </a:solidFill>
              </a:rPr>
              <a:t>)</a:t>
            </a: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t4 = </a:t>
            </a:r>
            <a:r>
              <a:rPr lang="ko-KR" altLang="en-US" sz="2200">
                <a:solidFill>
                  <a:srgbClr val="008000"/>
                </a:solidFill>
              </a:rPr>
              <a:t>1, 2, 3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t5 = (</a:t>
            </a:r>
            <a:r>
              <a:rPr lang="ko-KR" altLang="en-US" sz="2200">
                <a:solidFill>
                  <a:srgbClr val="008000"/>
                </a:solidFill>
              </a:rPr>
              <a:t>'a', 'b', ('ab', 'cd'</a:t>
            </a:r>
            <a:r>
              <a:rPr lang="ko-KR" altLang="en-US" sz="2200">
                <a:solidFill>
                  <a:srgbClr val="800080"/>
                </a:solidFill>
              </a:rPr>
              <a:t>))</a:t>
            </a:r>
            <a:endParaRPr lang="ko-KR" altLang="en-US">
              <a:solidFill>
                <a:srgbClr val="FF6600"/>
              </a:solidFill>
            </a:endParaRPr>
          </a:p>
          <a:p>
            <a:pPr>
              <a:defRPr/>
            </a:pPr>
            <a:endParaRPr lang="ko-KR" altLang="en-US">
              <a:solidFill>
                <a:srgbClr val="8000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87090"/>
            <a:ext cx="10203524" cy="51538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500">
                <a:solidFill>
                  <a:srgbClr val="000000"/>
                </a:solidFill>
              </a:rPr>
              <a:t>튜플과 리스트의 차이</a:t>
            </a:r>
            <a:endParaRPr lang="ko-KR" altLang="en-US" sz="2200">
              <a:solidFill>
                <a:srgbClr val="FF66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t2 = (1,)처럼 단지 1개의 요소만을 가질 때는 요소 뒤에 콤마(,)를 반드시 붙여야 한다</a:t>
            </a:r>
            <a:r>
              <a:rPr lang="en-US" altLang="ko-KR" sz="2200">
                <a:solidFill>
                  <a:srgbClr val="000000"/>
                </a:solidFill>
              </a:rPr>
              <a:t>.</a:t>
            </a:r>
            <a:endParaRPr lang="en-US" altLang="ko-KR" sz="2200">
              <a:solidFill>
                <a:srgbClr val="FF66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프로그래밍을 할 때 튜플과 리스트는 구별해서 사용하는 것이 유리하다.</a:t>
            </a:r>
            <a:endParaRPr lang="ko-KR" altLang="en-US" sz="2200">
              <a:solidFill>
                <a:srgbClr val="FF66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 b="1">
                <a:solidFill>
                  <a:srgbClr val="FF0000"/>
                </a:solidFill>
              </a:rPr>
              <a:t>값을 변화시킬 수 있는 여부이다.</a:t>
            </a:r>
            <a:r>
              <a:rPr lang="en-US" altLang="ko-KR" sz="2200" b="1">
                <a:solidFill>
                  <a:srgbClr val="FF0000"/>
                </a:solidFill>
              </a:rPr>
              <a:t>(</a:t>
            </a:r>
            <a:r>
              <a:rPr lang="ko-KR" altLang="en-US" sz="2200" b="1">
                <a:solidFill>
                  <a:srgbClr val="FF0000"/>
                </a:solidFill>
              </a:rPr>
              <a:t>리스트</a:t>
            </a:r>
            <a:r>
              <a:rPr lang="en-US" altLang="ko-KR" sz="2200" b="1">
                <a:solidFill>
                  <a:srgbClr val="FF0000"/>
                </a:solidFill>
              </a:rPr>
              <a:t>O</a:t>
            </a:r>
            <a:r>
              <a:rPr lang="ko-KR" altLang="en-US" sz="2200" b="1">
                <a:solidFill>
                  <a:srgbClr val="FF0000"/>
                </a:solidFill>
              </a:rPr>
              <a:t>  </a:t>
            </a:r>
            <a:r>
              <a:rPr lang="en-US" altLang="ko-KR" sz="2200" b="1">
                <a:solidFill>
                  <a:srgbClr val="FF0000"/>
                </a:solidFill>
              </a:rPr>
              <a:t>/</a:t>
            </a:r>
            <a:r>
              <a:rPr lang="ko-KR" altLang="en-US" sz="2200" b="1">
                <a:solidFill>
                  <a:srgbClr val="FF0000"/>
                </a:solidFill>
              </a:rPr>
              <a:t> 튜플</a:t>
            </a:r>
            <a:r>
              <a:rPr lang="en-US" altLang="ko-KR" sz="2200" b="1">
                <a:solidFill>
                  <a:srgbClr val="FF0000"/>
                </a:solidFill>
              </a:rPr>
              <a:t>X)</a:t>
            </a:r>
            <a:endParaRPr lang="ko-KR" altLang="en-US" sz="2200">
              <a:solidFill>
                <a:srgbClr val="FF66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실제 프로그램에서는 값이 변경되는 형태의 변수가 훨씬 많기 때문에 평균적으로 튜플보다는 리스트를 더 많이 사용한다.</a:t>
            </a:r>
            <a:endParaRPr lang="ko-KR" altLang="en-US">
              <a:solidFill>
                <a:srgbClr val="FF6600"/>
              </a:solidFill>
            </a:endParaRPr>
          </a:p>
          <a:p>
            <a:pPr>
              <a:defRPr/>
            </a:pPr>
            <a:endParaRPr lang="ko-KR" altLang="en-US">
              <a:solidFill>
                <a:srgbClr val="8000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71593" y="509964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26777"/>
            <a:ext cx="10203524" cy="5331223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dk1"/>
                </a:solidFill>
              </a:rPr>
              <a:t>딕셔너리(Dictionary) 자료형</a:t>
            </a:r>
            <a:endParaRPr kumimoji="0" lang="ko-KR" altLang="en-US" sz="2200" b="0" i="0" u="none" strike="noStrike" kern="1200" cap="none" spc="0" normalizeH="0" baseline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딕셔너리란?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사람은 "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6600"/>
                </a:solidFill>
              </a:rPr>
              <a:t>이름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" = "홍길동", "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6600"/>
                </a:solidFill>
              </a:rPr>
              <a:t>생일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" = "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6600"/>
                </a:solidFill>
              </a:rPr>
              <a:t>몇 월 몇 일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" 등으로 구별할 수 있다.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파이썬에서는 이러한 자료형을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</a:rPr>
              <a:t> 딕셔너리(Dictionary)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라고 하는데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사전이라는 뜻이다.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"people"이라는 단어에 "사람"뜻이 부합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"baseball"이라는 단어에 "야구"라는 뜻이 부합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FF6600"/>
                </a:solidFill>
              </a:rPr>
              <a:t>Key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와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6600"/>
                </a:solidFill>
              </a:rPr>
              <a:t>Value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를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</a:rPr>
              <a:t>한 쌍으로 갖는 자료형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이다.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en-US" altLang="ko-KR" sz="2200" b="0" i="0" u="none" strike="noStrike" kern="1200" cap="none" spc="0" normalizeH="0" baseline="0">
                <a:solidFill>
                  <a:srgbClr val="FF0000"/>
                </a:solidFill>
              </a:rPr>
              <a:t>EX)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</a:rPr>
              <a:t> Key가 "baseball"이라면 Value는 "야구"가 될 것이다.</a:t>
            </a:r>
            <a:endParaRPr kumimoji="0" lang="ko-KR" altLang="en-US" sz="2200" b="0" i="0" u="none" strike="noStrike" kern="1200" cap="none" spc="0" normalizeH="0" baseline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자료형 </a:t>
            </a:r>
            <a:r>
              <a:rPr lang="en-US" altLang="ko-KR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:</a:t>
            </a:r>
            <a:r>
              <a:rPr lang="ko-KR" altLang="en-US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 파이썬 프로그래밍의 기초</a:t>
            </a:r>
          </a:p>
          <a:p>
            <a:pPr>
              <a:defRPr/>
            </a:pPr>
            <a:r>
              <a:rPr lang="ko-KR" altLang="en-US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프로그램의 기초를 쌓는 제어문</a:t>
            </a:r>
          </a:p>
          <a:p>
            <a:pPr>
              <a:defRPr/>
            </a:pPr>
            <a:r>
              <a:rPr lang="ko-KR" altLang="en-US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프로그램의 입력과 출력 </a:t>
            </a: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71593" y="509964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26777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딕셔너리(Dictionary)특징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</a:rPr>
              <a:t>순차적으로(sequential) 해당 요솟값을 구하지 않고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Key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를 통해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Value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를 얻는다.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en-US" altLang="ko-KR" sz="2200" b="0" i="0" u="none" strike="noStrike" kern="1200" cap="none" spc="0" normalizeH="0" baseline="0">
                <a:solidFill>
                  <a:schemeClr val="dk1"/>
                </a:solidFill>
              </a:rPr>
              <a:t>=&gt;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baseball이라는 단어의 뜻을 찾기 위해 사전의 내용을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순차적으로 모두 검색하는 것이 아니라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baseball이라는 단어가 있는 곳만 펼쳐 보는 것이다.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71593" y="509964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26777"/>
            <a:ext cx="10203524" cy="4965303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dk1"/>
                </a:solidFill>
              </a:rPr>
              <a:t>딕셔너리는 어떻게 만들까? </a:t>
            </a:r>
            <a:endParaRPr kumimoji="0" lang="ko-KR" altLang="en-US" sz="2200" b="0" i="0" u="none" strike="noStrike" kern="1200" cap="none" spc="0" normalizeH="0" baseline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{Key1:Value1, Key2:Value2, Key3:Value3, ...}</a:t>
            </a:r>
            <a:endParaRPr kumimoji="0" lang="ko-KR" altLang="en-US" sz="2200" b="0" i="0" u="none" strike="noStrike" kern="1200" cap="none" spc="0" normalizeH="0" baseline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Key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와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Value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의 쌍 여러 개가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{ }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로 둘러싸여 있다.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각각의 요소는 Key : Value 형태로 이루어져 있고 쉼표(,)로 구분되어 있다.</a:t>
            </a:r>
            <a:endParaRPr kumimoji="0" lang="ko-KR" altLang="en-US" sz="2200" b="0" i="0" u="none" strike="noStrike" kern="1200" cap="none" spc="0" normalizeH="0" baseline="0">
              <a:solidFill>
                <a:srgbClr val="FF660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※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</a:rPr>
              <a:t>Key에는 변하지 않는 값을 사용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하고,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</a:rPr>
              <a:t>Value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에는 변하는 값과 변하지 않는 값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</a:rPr>
              <a:t>모두 사용할 수 있다.</a:t>
            </a:r>
            <a:endParaRPr kumimoji="0" lang="ko-KR" altLang="en-US" sz="2200" b="0" i="0" u="none" strike="noStrike" kern="1200" cap="none" spc="0" normalizeH="0" baseline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다음 딕셔너리 예를 살펴보자.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783E94"/>
                </a:solidFill>
              </a:rPr>
              <a:t>&gt;&gt;&gt; dic = {'name':'pey', 'phone':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8000"/>
                </a:solidFill>
              </a:rPr>
              <a:t>'0119993323'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783E94"/>
                </a:solidFill>
              </a:rPr>
              <a:t>, 'birth':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8000"/>
                </a:solidFill>
              </a:rPr>
              <a:t>'1118'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783E94"/>
                </a:solidFill>
              </a:rPr>
              <a:t>}</a:t>
            </a:r>
            <a:endParaRPr kumimoji="0" lang="ko-KR" altLang="en-US" sz="2200" b="0" i="0" u="none" strike="noStrike" kern="1200" cap="none" spc="0" normalizeH="0" baseline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위에서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</a:rPr>
              <a:t>Key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는 각각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</a:rPr>
              <a:t>'name', 'phone', 'birth'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이고,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각각의 Key에 해당하는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CEA61D"/>
                </a:solidFill>
              </a:rPr>
              <a:t>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FF"/>
                </a:solidFill>
              </a:rPr>
              <a:t>Value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는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FF"/>
                </a:solidFill>
              </a:rPr>
              <a:t>'pey', '0119993323', '1118'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이 된다.</a:t>
            </a: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71593" y="509964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26777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dk1"/>
                </a:solidFill>
              </a:rPr>
              <a:t>딕셔너리 dic의 정보</a:t>
            </a:r>
            <a:endParaRPr kumimoji="0" lang="ko-KR" altLang="en-US" b="0" i="0" u="none" strike="noStrike" kern="1200" cap="none" spc="0" normalizeH="0" baseline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key      value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name	 pey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phone	 01199993323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birth	 1118</a:t>
            </a:r>
            <a:endParaRPr kumimoji="0" lang="ko-KR" altLang="en-US" b="0" i="0" u="none" strike="noStrike" kern="1200" cap="none" spc="0" normalizeH="0" baseline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다음 예는 Key로 정수 값 1, Value로 문자열 'hi'를 사용한 예이다.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&gt;&gt;&gt; a = {1: 'hi'}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또한 다음 예처럼 Value에 리스트도 넣을 수 있다.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783E94"/>
                </a:solidFill>
              </a:rPr>
              <a:t>&gt;&gt;&gt; a = { 'a': [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8000"/>
                </a:solidFill>
              </a:rPr>
              <a:t>1,2,3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783E94"/>
                </a:solidFill>
              </a:rPr>
              <a:t>]}</a:t>
            </a:r>
            <a:endParaRPr kumimoji="0" lang="ko-KR" altLang="en-US" sz="2200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sz="2200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71593" y="509964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26777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lang="ko-KR" altLang="en-US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집합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(set)</a:t>
            </a:r>
            <a:r>
              <a:rPr lang="ko-KR" altLang="en-US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 자료형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en-US" altLang="ko-KR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-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파이썬 2.3부터 지원하기 시작한 자료형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en-US" altLang="ko-KR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-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집합에 관련된 것을 쉽게 처리하기 위해 만든 자료형이다.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집합 자료형은 다음과 같이 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set 키워드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를 사용해 만들 수 있다.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783E94"/>
                </a:solidFill>
                <a:latin typeface="바탕체"/>
                <a:ea typeface="바탕체"/>
              </a:rPr>
              <a:t>&gt;&gt;&gt; s1 = 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set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783E94"/>
                </a:solidFill>
                <a:latin typeface="바탕체"/>
                <a:ea typeface="바탕체"/>
              </a:rPr>
              <a:t>([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8000"/>
                </a:solidFill>
                <a:latin typeface="바탕체"/>
                <a:ea typeface="바탕체"/>
              </a:rPr>
              <a:t>1,2,3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783E94"/>
                </a:solidFill>
                <a:latin typeface="바탕체"/>
                <a:ea typeface="바탕체"/>
              </a:rPr>
              <a:t>])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783E94"/>
                </a:solidFill>
                <a:latin typeface="바탕체"/>
                <a:ea typeface="바탕체"/>
              </a:rPr>
              <a:t>&gt;&gt;&gt; s1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{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8000"/>
                </a:solidFill>
                <a:latin typeface="바탕체"/>
                <a:ea typeface="바탕체"/>
              </a:rPr>
              <a:t>1, 2, 3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}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위와 같이 set()의 괄호 안에 리스트를 입력하여 만들거나 다음과 같이 문자열을 입력하여 만들 수도 있다.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71593" y="519885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26777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800080"/>
                </a:solidFill>
              </a:rPr>
              <a:t>&gt;&gt;&gt; s2 = set(</a:t>
            </a:r>
            <a:r>
              <a:rPr kumimoji="0" lang="ko-KR" altLang="en-US" sz="2500" b="0" i="0" u="none" strike="noStrike" kern="1200" cap="none" spc="0" normalizeH="0" baseline="0">
                <a:solidFill>
                  <a:srgbClr val="FF0000"/>
                </a:solidFill>
              </a:rPr>
              <a:t>"Hello"</a:t>
            </a:r>
            <a:r>
              <a:rPr kumimoji="0" lang="ko-KR" altLang="en-US" sz="2500" b="0" i="0" u="none" strike="noStrike" kern="1200" cap="none" spc="0" normalizeH="0" baseline="0">
                <a:solidFill>
                  <a:srgbClr val="800080"/>
                </a:solidFill>
              </a:rPr>
              <a:t>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800080"/>
                </a:solidFill>
              </a:rPr>
              <a:t>&gt;&gt;&gt; s2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800080"/>
                </a:solidFill>
              </a:rPr>
              <a:t>{</a:t>
            </a:r>
            <a:r>
              <a:rPr kumimoji="0" lang="ko-KR" altLang="en-US" sz="2500" b="0" i="0" u="none" strike="noStrike" kern="1200" cap="none" spc="0" normalizeH="0" baseline="0">
                <a:solidFill>
                  <a:srgbClr val="FF0000"/>
                </a:solidFill>
              </a:rPr>
              <a:t>'e', 'H', 'l', 'o'</a:t>
            </a:r>
            <a:r>
              <a:rPr kumimoji="0" lang="ko-KR" altLang="en-US" sz="2500" b="0" i="0" u="none" strike="noStrike" kern="1200" cap="none" spc="0" normalizeH="0" baseline="0">
                <a:solidFill>
                  <a:srgbClr val="800080"/>
                </a:solidFill>
              </a:rPr>
              <a:t>}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FF0000"/>
                </a:solidFill>
              </a:rPr>
              <a:t>※ 비어 있는 집합 자료형은 s = set()로 만들수 있다.</a:t>
            </a:r>
            <a:endParaRPr kumimoji="0" lang="ko-KR" altLang="en-US" sz="2200" b="0" i="0" u="none" strike="noStrike" kern="1200" cap="none" spc="0" normalizeH="0" baseline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71593" y="519885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57324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집합 자료형의 특징</a:t>
            </a:r>
            <a:endParaRPr kumimoji="0" lang="ko-KR" altLang="en-US" sz="2200" b="0" i="0" u="none" strike="noStrike" kern="1200" cap="none" spc="0" normalizeH="0" baseline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en-US" altLang="ko-KR" sz="2200" b="0" i="0" u="none" strike="noStrike" kern="1200" cap="none" spc="0" normalizeH="0" baseline="0">
                <a:solidFill>
                  <a:schemeClr val="dk1"/>
                </a:solidFill>
                <a:latin typeface="바탕체"/>
                <a:ea typeface="바탕체"/>
              </a:rPr>
              <a:t>-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  <a:latin typeface="바탕체"/>
                <a:ea typeface="바탕체"/>
              </a:rPr>
              <a:t>중복을 허용하지 않는다.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en-US" altLang="ko-KR" sz="2200" b="0" i="0" u="none" strike="noStrike" kern="1200" cap="none" spc="0" normalizeH="0" baseline="0">
                <a:solidFill>
                  <a:schemeClr val="dk1"/>
                </a:solidFill>
                <a:latin typeface="바탕체"/>
                <a:ea typeface="바탕체"/>
              </a:rPr>
              <a:t>-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  <a:latin typeface="바탕체"/>
                <a:ea typeface="바탕체"/>
              </a:rPr>
              <a:t>순서가 없다(Unordered).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set 자료형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  <a:latin typeface="바탕체"/>
                <a:ea typeface="바탕체"/>
              </a:rPr>
              <a:t>은 순서가 없기(unordered) 때문에 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인덱싱으로 값을 얻을 수 없다.</a:t>
            </a:r>
            <a:endParaRPr kumimoji="0" lang="ko-KR" altLang="en-US" sz="2200" b="0" i="0" u="none" strike="noStrike" kern="1200" cap="none" spc="0" normalizeH="0" baseline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  <a:latin typeface="바탕체"/>
                <a:ea typeface="바탕체"/>
              </a:rPr>
              <a:t>만약 set 자료형에 저장된 값을 인덱싱으로 접근하려면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  <a:latin typeface="바탕체"/>
                <a:ea typeface="바탕체"/>
              </a:rPr>
              <a:t> 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리스트나 튜플로 변환한후 해야 한다.</a:t>
            </a:r>
            <a:endParaRPr kumimoji="0" lang="ko-KR" altLang="en-US" sz="2200" b="0" i="0" u="none" strike="noStrike" kern="1200" cap="none" spc="0" normalizeH="0" baseline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effectLst/>
                <a:latin typeface="바탕체"/>
                <a:ea typeface="바탕체"/>
              </a:rPr>
              <a:t>※set의 특징은 자료형의 중복을 제거하기 위한 필터 역할로 종종 사용하기도 한다.</a:t>
            </a:r>
            <a:endParaRPr lang="ko-KR" altLang="en-US" sz="2200" b="1">
              <a:solidFill>
                <a:schemeClr val="dk1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 sz="2200">
              <a:solidFill>
                <a:schemeClr val="dk1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71593" y="519885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57324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교집합, 합집합, 차집합 구하기</a:t>
            </a:r>
            <a:endParaRPr kumimoji="0" lang="ko-KR" altLang="en-US" sz="2200" b="0" i="0" u="none" strike="noStrike" kern="1200" cap="none" spc="0" normalizeH="0" baseline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우선 다음과 같이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 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2개의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</a:rPr>
              <a:t>set 자료형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을 만든 후 따라 해 보자. </a:t>
            </a:r>
            <a:endParaRPr kumimoji="0" lang="ko-KR" altLang="en-US" sz="2200" b="0" i="0" u="none" strike="noStrike" kern="1200" cap="none" spc="0" normalizeH="0" baseline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s1은 1부터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 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6까지의 값을 가지게 되었고,</a:t>
            </a:r>
            <a:endParaRPr kumimoji="0" lang="ko-KR" altLang="en-US" sz="2200" b="0" i="0" u="none" strike="noStrike" kern="1200" cap="none" spc="0" normalizeH="0" baseline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s2는 4부터 9까지의 값을 가지게 되었다.</a:t>
            </a:r>
            <a:endParaRPr kumimoji="0" lang="ko-KR" altLang="en-US" sz="2200" b="0" i="0" u="none" strike="noStrike" kern="1200" cap="none" spc="0" normalizeH="0" baseline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&gt;&gt;&gt; s1 = set([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8000"/>
                </a:solidFill>
              </a:rPr>
              <a:t>1, 2, 3, 4, 5, 6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])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&gt;&gt;&gt; s2 = set([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8000"/>
                </a:solidFill>
              </a:rPr>
              <a:t>4, 5, 6, 7, 8, 9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])</a:t>
            </a:r>
            <a:endParaRPr lang="ko-KR" altLang="en-US" sz="2200">
              <a:solidFill>
                <a:schemeClr val="dk1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71593" y="519885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57324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dk1"/>
                </a:solidFill>
              </a:rPr>
              <a:t>교집합</a:t>
            </a:r>
            <a:endParaRPr kumimoji="0" lang="ko-KR" altLang="en-US" sz="2200" b="0" i="0" u="none" strike="noStrike" kern="1200" cap="none" spc="0" normalizeH="0" baseline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s1과 s2의 교집합을 구해 보자</a:t>
            </a:r>
            <a:endParaRPr kumimoji="0" lang="ko-KR" altLang="en-US" sz="2200" b="0" i="0" u="none" strike="noStrike" kern="1200" cap="none" spc="0" normalizeH="0" baseline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&gt;&gt;&gt; s1 &amp; s2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{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8000"/>
                </a:solidFill>
              </a:rPr>
              <a:t>4, 5, 6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}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</a:rPr>
              <a:t>"&amp;"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 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기호를 이용하면 교집합을 간단히 구할 수 있다.</a:t>
            </a:r>
            <a:endParaRPr kumimoji="0" lang="ko-KR" altLang="en-US" sz="2200" b="0" i="0" u="none" strike="noStrike" kern="1200" cap="none" spc="0" normalizeH="0" baseline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또는 다음과 같이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</a:rPr>
              <a:t>intersection 함수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</a:rPr>
              <a:t>를 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사용해도 동일한 결과를 돌려준다.</a:t>
            </a:r>
            <a:endParaRPr kumimoji="0" lang="ko-KR" altLang="en-US" sz="2200" b="0" i="0" u="none" strike="noStrike" kern="1200" cap="none" spc="0" normalizeH="0" baseline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&gt;&gt;&gt; s1.intersection(s2)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{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8000"/>
                </a:solidFill>
              </a:rPr>
              <a:t>4, 5, 6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}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s2.intersection(s1)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</a:rPr>
              <a:t>을 사용해도 결과는 같다.</a:t>
            </a: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71593" y="519885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57324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</a:rPr>
              <a:t>합집합</a:t>
            </a:r>
            <a:endParaRPr kumimoji="0" lang="ko-KR" altLang="en-US" sz="2200" b="0" i="0" u="none" strike="noStrike" kern="1200" cap="none" spc="0" normalizeH="0" baseline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</a:rPr>
              <a:t>합집합은 다음과 같이 구할 수 있다. 이때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8000"/>
                </a:solidFill>
              </a:rPr>
              <a:t>4, 5, 6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</a:rPr>
              <a:t>처럼 중복해서 포함된 값은 한 개씩만 표현된다.</a:t>
            </a:r>
            <a:endParaRPr kumimoji="0" lang="ko-KR" altLang="en-US" sz="2200" b="0" i="0" u="none" strike="noStrike" kern="1200" cap="none" spc="0" normalizeH="0" baseline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&gt;&gt;&gt; s1 | s2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{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8000"/>
                </a:solidFill>
              </a:rPr>
              <a:t>1, 2, 3, 4, 5, 6, 7, 8, 9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}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</a:rPr>
              <a:t>"|"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 기호를 사용한 방법이다.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&gt;&gt;&gt; s1.union(s2)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{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8000"/>
                </a:solidFill>
              </a:rPr>
              <a:t>1, 2, 3, 4, 5, 6, 7, 8, 9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}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또는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</a:rPr>
              <a:t>union 함수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를 사용하면 된다. 교집합에서 사용한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</a:rPr>
              <a:t>intersection 함수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와 마찬가지로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s2.union(s1)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을 사용해도 동일한 결과를 돌려준다.</a:t>
            </a:r>
            <a:endParaRPr lang="ko-KR" altLang="en-US" sz="2200">
              <a:solidFill>
                <a:schemeClr val="dk1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71593" y="519885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57324"/>
            <a:ext cx="10203524" cy="4498975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dk1"/>
                </a:solidFill>
              </a:rPr>
              <a:t>차집합</a:t>
            </a:r>
            <a:endParaRPr kumimoji="0" lang="ko-KR" altLang="en-US" sz="2200" b="0" i="0" u="none" strike="noStrike" kern="1200" cap="none" spc="0" normalizeH="0" baseline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&gt;&gt;&gt; s1 - s2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{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8000"/>
                </a:solidFill>
              </a:rPr>
              <a:t>1, 2, 3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}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&gt;&gt;&gt; s2 - s1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{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8000"/>
                </a:solidFill>
              </a:rPr>
              <a:t>8, 9, 7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}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</a:rPr>
              <a:t>빼기(-) 기호를 사용한 방법이다.</a:t>
            </a:r>
            <a:endParaRPr kumimoji="0" lang="ko-KR" altLang="en-US" sz="2200" b="0" i="0" u="none" strike="noStrike" kern="1200" cap="none" spc="0" normalizeH="0" baseline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&gt;&gt;&gt; s1.difference(s2)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{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8000"/>
                </a:solidFill>
              </a:rPr>
              <a:t>1, 2, 3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}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&gt;&gt;&gt; s2.difference(s1)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{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8000"/>
                </a:solidFill>
              </a:rPr>
              <a:t>8, 9, 7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</a:rPr>
              <a:t>}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</a:rPr>
              <a:t>difference 함수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</a:rPr>
              <a:t>를 사용해도 차집합을 구할 수 있다.</a:t>
            </a: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81348"/>
            <a:ext cx="10203524" cy="45783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sz="2500" b="1" i="0" u="none" strike="noStrike" kern="1200" cap="none" spc="0" normalizeH="0" baseline="0">
              <a:solidFill>
                <a:srgbClr val="FF0000"/>
              </a:solidFill>
              <a:latin typeface="바탕체"/>
              <a:ea typeface="바탕체"/>
            </a:endParaRPr>
          </a:p>
          <a:p>
            <a:pPr algn="l">
              <a:defRPr/>
            </a:pPr>
            <a:r>
              <a:rPr lang="ko-KR" altLang="en-US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불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(bool)</a:t>
            </a:r>
            <a:r>
              <a:rPr lang="ko-KR" altLang="en-US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 자료형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참(True)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과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거짓(False)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을 나타내는 자료형이다.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effectLst/>
                <a:latin typeface="바탕체"/>
                <a:ea typeface="바탕체"/>
              </a:rPr>
              <a:t>불 자료형은 조건문의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effectLst/>
                <a:latin typeface="바탕체"/>
                <a:ea typeface="바탕체"/>
              </a:rPr>
              <a:t>반환 값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effectLst/>
                <a:latin typeface="바탕체"/>
                <a:ea typeface="바탕체"/>
              </a:rPr>
              <a:t>으로도 사용된다.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True - 참  </a:t>
            </a:r>
            <a:r>
              <a:rPr kumimoji="0" lang="en-US" altLang="ko-KR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/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  False - 거짓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※ True나 False는 파이썬의 예약어로 true, false와 같이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사용하지 말고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첫 문자를 항상 대문자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로 사용해야 한다. 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sz="2200" i="0" u="none" strike="noStrike" kern="1200" cap="none" spc="0" normalizeH="0" baseline="0">
              <a:solidFill>
                <a:srgbClr val="783E94"/>
              </a:solidFill>
              <a:latin typeface="바탕체"/>
              <a:ea typeface="바탕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62286"/>
            <a:ext cx="10203524" cy="4449365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&gt;&gt;&gt; 1 == 1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True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1 == 1</a:t>
            </a:r>
            <a:r>
              <a:rPr kumimoji="0" lang="en-US" altLang="ko-KR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=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"1과 1이 같은가?"를 묻는 조건문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이런 조건문은 결과로 True 또는 False에 해당되는 불 자료형을 돌려준다.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&gt;&gt;&gt; 2 &gt; 1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True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2는 1보다 크기 때문에 2 &gt; 1 조건문은 True를 돌려준다.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&gt;&gt;&gt; 2 &lt; 1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False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2는 1보다 작지 않기 때문에 2 &lt; 1 조건문은 False를 돌려준다.</a:t>
            </a: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62286"/>
            <a:ext cx="10203524" cy="4876006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자료형의 참과 거짓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자료형의 참과 거짓을 구분하는 기준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"python"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----------참 ""---------------거짓 [1, 2, 3]---------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참[]---------------거짓 ()---------------거짓 {}---------------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거짓 1-----------------참0----------------거짓 None-------------거짓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FF6600"/>
                </a:solidFill>
                <a:latin typeface="바탕체"/>
                <a:ea typeface="바탕체"/>
              </a:rPr>
              <a:t>문자열, 리스트, 튜플, 딕셔너리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 등의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6600"/>
                </a:solidFill>
                <a:latin typeface="바탕체"/>
                <a:ea typeface="바탕체"/>
              </a:rPr>
              <a:t> 값이 비어 있으면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(" ", [ ], ( ), { }) 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거짓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FF6600"/>
                </a:solidFill>
                <a:latin typeface="바탕체"/>
                <a:ea typeface="바탕체"/>
              </a:rPr>
              <a:t>비어있지 않으면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참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이 된다.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숫자에서는 그 값이 0일 때 거짓이 된다.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None은 거짓을 뜻한다</a:t>
            </a:r>
            <a:r>
              <a:rPr kumimoji="0" lang="en-US" altLang="ko-KR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62286"/>
            <a:ext cx="10203524" cy="4915694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en-US" altLang="ko-KR" sz="2200" b="0" i="0" u="none" strike="noStrike" kern="1200" cap="none" spc="0" normalizeH="0" baseline="0">
                <a:solidFill>
                  <a:srgbClr val="FF0000"/>
                </a:solidFill>
              </a:rPr>
              <a:t>EX)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sng" strike="noStrike" kern="1200" cap="none" spc="0" normalizeH="0" baseline="0">
                <a:solidFill>
                  <a:srgbClr val="783E94"/>
                </a:solidFill>
                <a:latin typeface="바탕체"/>
                <a:ea typeface="바탕체"/>
              </a:rPr>
              <a:t>&gt;&gt;&gt; a = [</a:t>
            </a:r>
            <a:r>
              <a:rPr kumimoji="0" lang="ko-KR" altLang="en-US" sz="2200" b="0" i="0" u="sng" strike="noStrike" kern="1200" cap="none" spc="0" normalizeH="0" baseline="0">
                <a:solidFill>
                  <a:srgbClr val="008000"/>
                </a:solidFill>
                <a:latin typeface="바탕체"/>
                <a:ea typeface="바탕체"/>
              </a:rPr>
              <a:t>1, 2, 3, 4</a:t>
            </a:r>
            <a:r>
              <a:rPr kumimoji="0" lang="ko-KR" altLang="en-US" sz="2200" b="0" i="0" u="sng" strike="noStrike" kern="1200" cap="none" spc="0" normalizeH="0" baseline="0">
                <a:solidFill>
                  <a:srgbClr val="783E94"/>
                </a:solidFill>
                <a:latin typeface="바탕체"/>
                <a:ea typeface="바탕체"/>
              </a:rPr>
              <a:t>]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sng" strike="noStrike" kern="1200" cap="none" spc="0" normalizeH="0" baseline="0">
                <a:solidFill>
                  <a:srgbClr val="783E94"/>
                </a:solidFill>
                <a:latin typeface="바탕체"/>
                <a:ea typeface="바탕체"/>
              </a:rPr>
              <a:t>&gt;&gt;&gt; while a: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sng" strike="noStrike" kern="1200" cap="none" spc="0" normalizeH="0" baseline="0">
                <a:solidFill>
                  <a:srgbClr val="783E94"/>
                </a:solidFill>
                <a:latin typeface="바탕체"/>
                <a:ea typeface="바탕체"/>
              </a:rPr>
              <a:t>...     print(a.pop())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sng" strike="noStrike" kern="1200" cap="none" spc="0" normalizeH="0" baseline="0">
                <a:solidFill>
                  <a:srgbClr val="783E94"/>
                </a:solidFill>
                <a:latin typeface="바탕체"/>
                <a:ea typeface="바탕체"/>
              </a:rPr>
              <a:t>...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i="0" u="sng" strike="noStrike" kern="1200" cap="none" spc="0" normalizeH="0" baseline="0">
                <a:solidFill>
                  <a:srgbClr val="008000"/>
                </a:solidFill>
                <a:latin typeface="바탕체"/>
                <a:ea typeface="바탕체"/>
              </a:rPr>
              <a:t>4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i="0" u="sng" strike="noStrike" kern="1200" cap="none" spc="0" normalizeH="0" baseline="0">
                <a:solidFill>
                  <a:srgbClr val="008000"/>
                </a:solidFill>
                <a:latin typeface="바탕체"/>
                <a:ea typeface="바탕체"/>
              </a:rPr>
              <a:t>3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i="0" u="sng" strike="noStrike" kern="1200" cap="none" spc="0" normalizeH="0" baseline="0">
                <a:solidFill>
                  <a:srgbClr val="008000"/>
                </a:solidFill>
                <a:latin typeface="바탕체"/>
                <a:ea typeface="바탕체"/>
              </a:rPr>
              <a:t>2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i="0" u="sng" strike="noStrike" kern="1200" cap="none" spc="0" normalizeH="0" baseline="0">
                <a:solidFill>
                  <a:srgbClr val="008000"/>
                </a:solidFill>
                <a:latin typeface="바탕체"/>
                <a:ea typeface="바탕체"/>
              </a:rPr>
              <a:t>1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</a:rPr>
              <a:t>먼저 a = [1, 2, 3, 4] 리스트를 하나 만들었다.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</a:rPr>
              <a:t>while문은 간단히 알아보면 다음과 같다.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</a:rPr>
              <a:t> 조건문이 참인 동안 조건문 안에 있는 문장을 반복해서 수행한다.</a:t>
            </a: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62286"/>
            <a:ext cx="10203524" cy="4449365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783E9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바탕체"/>
                <a:ea typeface="바탕체"/>
              </a:rPr>
              <a:t>&gt;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783E94"/>
                </a:solidFill>
                <a:effectLst/>
                <a:latin typeface="바탕체"/>
                <a:ea typeface="바탕체"/>
              </a:rPr>
              <a:t>&gt;&gt; if []: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783E94"/>
                </a:solidFill>
                <a:effectLst/>
                <a:latin typeface="바탕체"/>
                <a:ea typeface="바탕체"/>
              </a:rPr>
              <a:t>...     print("참")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783E94"/>
                </a:solidFill>
                <a:effectLst/>
                <a:latin typeface="바탕체"/>
                <a:ea typeface="바탕체"/>
              </a:rPr>
              <a:t>... else: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783E94"/>
                </a:solidFill>
                <a:effectLst/>
                <a:latin typeface="바탕체"/>
                <a:ea typeface="바탕체"/>
              </a:rPr>
              <a:t>...     print("거짓")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783E94"/>
                </a:solidFill>
                <a:effectLst/>
                <a:latin typeface="바탕체"/>
                <a:ea typeface="바탕체"/>
              </a:rPr>
              <a:t>...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거짓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[ ]는 앞의 표에서 볼 수 있듯이 비어 있는 리스트이므로 거짓이다.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따라서 "거짓"이란 문자열이 출력된다.</a:t>
            </a: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62286"/>
            <a:ext cx="10203524" cy="4449365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&gt;&gt;&gt; 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if 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[1, 2, 3]: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...  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   print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("참")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... 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else: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...     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print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("거짓")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...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참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위 코드를 해석해 보면 다음과 같다.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[1, 2, 3]이 참</a:t>
            </a:r>
            <a:r>
              <a:rPr kumimoji="0" lang="en-US" altLang="ko-KR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 =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"참"이라는 문자열을 출력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그렇지 않으면 "거짓"이라는 문자열을 출력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코드의 [1, 2, 3]은 요솟값이 있는 리스트이기 때문에 참이다.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따라서 "참"을 출력한다.</a:t>
            </a: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프로그램의 구조를 쌓는 제어문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26777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5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제어문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=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if, while, for 등등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..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 </a:t>
            </a:r>
            <a:endParaRPr kumimoji="0" lang="ko-KR" altLang="en-US" sz="2500" b="0" i="0" u="none" strike="noStrike" kern="1200" cap="none" spc="0" normalizeH="0" baseline="0">
              <a:solidFill>
                <a:srgbClr val="FF0000"/>
              </a:solidFill>
              <a:effectLst/>
            </a:endParaRPr>
          </a:p>
          <a:p>
            <a:pPr algn="l">
              <a:defRPr/>
            </a:pPr>
            <a:r>
              <a:rPr lang="en-US" altLang="ko-KR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if</a:t>
            </a:r>
            <a:r>
              <a:rPr lang="ko-KR" altLang="en-US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문</a:t>
            </a:r>
          </a:p>
          <a:p>
            <a:pPr marL="0" indent="0" algn="l">
              <a:buNone/>
              <a:defRPr/>
            </a:pPr>
            <a:r>
              <a:rPr lang="ko-KR" altLang="en-US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왜 필요할까</a:t>
            </a:r>
            <a:r>
              <a:rPr lang="en-US" altLang="ko-KR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?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en-US" altLang="ko-KR" sz="2200" b="0" i="0" u="none" strike="noStrike" kern="1200" cap="none" spc="0" normalizeH="0" baseline="0">
                <a:solidFill>
                  <a:srgbClr val="FF0000"/>
                </a:solidFill>
                <a:latin typeface="굴림체"/>
                <a:ea typeface="굴림체"/>
              </a:rPr>
              <a:t>EX)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latin typeface="굴림체"/>
                <a:ea typeface="굴림체"/>
              </a:rPr>
              <a:t>"돈이 있으면 택시를 타고, 돈이 없으면 걸어 간다."</a:t>
            </a: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굴림체"/>
              <a:ea typeface="굴림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굴림체"/>
                <a:ea typeface="굴림체"/>
              </a:rPr>
              <a:t>위 문장처럼 주어진 조건을 판단한 후 그 상황에 맞게 처리해야 할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굴림체"/>
                <a:ea typeface="굴림체"/>
              </a:rPr>
              <a:t>경우가 생긴다.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굴림체"/>
                <a:ea typeface="굴림체"/>
              </a:rPr>
              <a:t>프로그래밍에서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latin typeface="굴림체"/>
                <a:ea typeface="굴림체"/>
              </a:rPr>
              <a:t>조건을 판단하여 해당 조건에 맞는 상황을 수행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굴림체"/>
                <a:ea typeface="굴림체"/>
              </a:rPr>
              <a:t>하는 데 쓰는 것이 바로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latin typeface="굴림체"/>
                <a:ea typeface="굴림체"/>
              </a:rPr>
              <a:t>if문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굴림체"/>
                <a:ea typeface="굴림체"/>
              </a:rPr>
              <a:t>이다.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26777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&gt;&gt;&gt; money = True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&gt;&gt;&gt; if money: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...     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print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("택시를 타고 가라")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... else: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...    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 print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("걸어 가라")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...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택시를 타고 가라</a:t>
            </a:r>
            <a:endParaRPr kumimoji="0" lang="ko-KR" altLang="en-US" sz="2200" b="0" i="0" u="none" strike="noStrike" kern="1200" cap="none" spc="0" normalizeH="0" baseline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money에 True를 입력했으므로 money는 참이다.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en-US" altLang="ko-KR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=&gt;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if문 다음 문장이 수행되어 '택시를 타고 가라'가 출력된다.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7" y="1407714"/>
            <a:ext cx="10203524" cy="5331222"/>
          </a:xfrm>
        </p:spPr>
        <p:txBody>
          <a:bodyPr/>
          <a:lstStyle/>
          <a:p>
            <a:pPr algn="l">
              <a:defRPr/>
            </a:pPr>
            <a:r>
              <a:rPr lang="en-US" altLang="ko-KR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if</a:t>
            </a:r>
            <a:r>
              <a:rPr lang="ko-KR" altLang="en-US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문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의 기본 구조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if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와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else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를 사용한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조건문의 기본 구조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이다.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if 조건문:</a:t>
            </a:r>
            <a:endParaRPr kumimoji="0" lang="ko-KR" altLang="en-US" sz="2200" b="1" i="0" u="none" strike="noStrike" kern="1200" cap="none" spc="0" normalizeH="0" baseline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    수행할 문장1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    수행할 문장2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    ...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else:</a:t>
            </a:r>
            <a:endParaRPr kumimoji="0" lang="ko-KR" altLang="en-US" sz="2200" b="1" i="0" u="none" strike="noStrike" kern="1200" cap="none" spc="0" normalizeH="0" baseline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    수행할 문장A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    수행할 문장B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    ...</a:t>
            </a: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조건문을 테스트해서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참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이면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if문 바로 다음 문장(if 블록)들을 수행</a:t>
            </a: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조건문이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거짓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이면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else문 다음 문장(else 블록)들을 수행하게 된다.</a:t>
            </a: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en-US" altLang="ko-KR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         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   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else문은 if문 없이 독립적으로 사용할 수 없다.</a:t>
            </a: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3228975"/>
          </a:xfrm>
        </p:spPr>
        <p:txBody>
          <a:bodyPr/>
          <a:lstStyle/>
          <a:p>
            <a:pPr algn="l">
              <a:defRPr/>
            </a:pPr>
            <a:r>
              <a:rPr lang="ko-KR" altLang="en-US">
                <a:solidFill>
                  <a:schemeClr val="dk1"/>
                </a:solidFill>
              </a:rPr>
              <a:t>프로그래밍을 할 때 쓰이는 숫자 문자열 등 자료 형태로 사용하는 모든 것</a:t>
            </a:r>
            <a:endParaRPr lang="ko-KR" altLang="en-US">
              <a:solidFill>
                <a:schemeClr val="dk1"/>
              </a:solidFill>
              <a:effectLst/>
            </a:endParaRPr>
          </a:p>
          <a:p>
            <a:pPr>
              <a:defRPr/>
            </a:pPr>
            <a:r>
              <a:rPr lang="ko-KR" altLang="en-US" b="1">
                <a:solidFill>
                  <a:srgbClr val="FF0000"/>
                </a:solidFill>
                <a:effectLst/>
                <a:latin typeface="바탕체"/>
                <a:ea typeface="바탕체"/>
              </a:rPr>
              <a:t>프로그램의 기본이자 핵심 단위 </a:t>
            </a: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7" y="1407714"/>
            <a:ext cx="10203524" cy="5331222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[조건문 다음에 콜론(:)을 잊지 말자!]</a:t>
            </a:r>
            <a:endParaRPr kumimoji="0" lang="ko-KR" altLang="en-US" sz="2200" b="0" i="0" u="none" strike="noStrike" kern="1200" cap="none" spc="0" normalizeH="0" baseline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if 조건문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 뒤에는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반드시 콜론(:)이 붙는다.</a:t>
            </a: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어떤 특별한 의미가 있다기보다는 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파이썬의 문법 구조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이다.</a:t>
            </a:r>
            <a:endParaRPr kumimoji="0" lang="ko-KR" altLang="en-US" sz="2200" b="1" i="0" u="none" strike="noStrike" kern="1200" cap="none" spc="0" normalizeH="0" baseline="0">
              <a:solidFill>
                <a:srgbClr val="FF0000"/>
              </a:solidFill>
              <a:latin typeface="바탕체"/>
              <a:ea typeface="바탕체"/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7" y="1643042"/>
            <a:ext cx="10203524" cy="4260850"/>
          </a:xfrm>
        </p:spPr>
        <p:txBody>
          <a:bodyPr/>
          <a:lstStyle/>
          <a:p>
            <a:pPr algn="l">
              <a:defRPr/>
            </a:pPr>
            <a:r>
              <a:rPr lang="en-US" altLang="ko-KR" sz="2500" b="1">
                <a:solidFill>
                  <a:schemeClr val="dk1"/>
                </a:solidFill>
                <a:latin typeface="바탕체"/>
                <a:ea typeface="바탕체"/>
              </a:rPr>
              <a:t>while</a:t>
            </a:r>
            <a:r>
              <a:rPr lang="ko-KR" altLang="en-US" sz="2500" b="1">
                <a:solidFill>
                  <a:schemeClr val="dk1"/>
                </a:solidFill>
                <a:latin typeface="바탕체"/>
                <a:ea typeface="바탕체"/>
              </a:rPr>
              <a:t>문</a:t>
            </a:r>
            <a:endParaRPr lang="en-US" altLang="ko-KR" sz="2500" b="1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en-US" altLang="ko-KR" sz="2200" b="0" i="0" u="none" strike="noStrike" kern="1200" cap="none" spc="0" normalizeH="0" baseline="0">
                <a:solidFill>
                  <a:schemeClr val="dk1"/>
                </a:solidFill>
                <a:latin typeface="바탕체"/>
                <a:ea typeface="바탕체"/>
              </a:rPr>
              <a:t>-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  <a:latin typeface="바탕체"/>
                <a:ea typeface="바탕체"/>
              </a:rPr>
              <a:t>반복해서 문장을 사용해야 할 경우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en-US" altLang="ko-KR" sz="2200" b="0" i="0" u="none" strike="noStrike" kern="1200" cap="none" spc="0" normalizeH="0" baseline="0">
                <a:solidFill>
                  <a:schemeClr val="dk1"/>
                </a:solidFill>
                <a:latin typeface="바탕체"/>
                <a:ea typeface="바탕체"/>
              </a:rPr>
              <a:t>=&gt;while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  <a:latin typeface="바탕체"/>
                <a:ea typeface="바탕체"/>
              </a:rPr>
              <a:t>문</a:t>
            </a:r>
            <a:r>
              <a:rPr kumimoji="0" lang="en-US" altLang="ko-KR" sz="2200" b="0" i="0" u="none" strike="noStrike" kern="1200" cap="none" spc="0" normalizeH="0" baseline="0">
                <a:solidFill>
                  <a:schemeClr val="dk1"/>
                </a:solidFill>
                <a:latin typeface="바탕체"/>
                <a:ea typeface="바탕체"/>
              </a:rPr>
              <a:t>=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6600"/>
                </a:solidFill>
                <a:latin typeface="바탕체"/>
                <a:ea typeface="바탕체"/>
              </a:rPr>
              <a:t>반복문</a:t>
            </a:r>
            <a:endParaRPr kumimoji="0" lang="ko-KR" altLang="en-US" sz="2200" b="0" i="0" u="none" strike="noStrike" kern="1200" cap="none" spc="0" normalizeH="0" baseline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 sz="2200" b="1">
                <a:solidFill>
                  <a:schemeClr val="dk1"/>
                </a:solidFill>
                <a:latin typeface="바탕체"/>
                <a:ea typeface="바탕체"/>
              </a:rPr>
              <a:t>기본구조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500" b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kumimoji="0" lang="ko-KR" altLang="en-US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643042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while &lt;조건문&gt;: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    &lt;수행할 문장1&gt;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    &lt;수행할 문장2&gt;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    &lt;수행할 문장3&gt;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    ...</a:t>
            </a:r>
            <a:endParaRPr kumimoji="0" lang="ko-KR" altLang="en-US" sz="2200" b="0" i="0" u="none" strike="noStrike" kern="1200" cap="none" spc="0" normalizeH="0" baseline="0">
              <a:solidFill>
                <a:srgbClr val="FF000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sz="2200" b="1" i="0" u="none" strike="noStrike" kern="1200" cap="none" spc="0" normalizeH="0" baseline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while문은 조건문이 참인 동안에 while문 아래의 문장이 반복해서 수행된다.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500" b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kumimoji="0" lang="ko-KR" altLang="en-US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7" y="1643042"/>
            <a:ext cx="10203524" cy="4885928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chemeClr val="dk1"/>
                </a:solidFill>
                <a:latin typeface="바탕체"/>
                <a:ea typeface="바탕체"/>
              </a:rPr>
              <a:t>"열 번 찍어 안 넘어가는 나무 없다"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  <a:latin typeface="바탕체"/>
                <a:ea typeface="바탕체"/>
              </a:rPr>
              <a:t>는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 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dk1"/>
                </a:solidFill>
                <a:latin typeface="바탕체"/>
                <a:ea typeface="바탕체"/>
              </a:rPr>
              <a:t>속담을 파이썬 프로그램으로</a:t>
            </a:r>
            <a:r>
              <a:rPr kumimoji="0" lang="en-US" altLang="ko-KR" sz="2200" b="0" i="0" u="none" strike="noStrike" kern="1200" cap="none" spc="0" normalizeH="0" baseline="0">
                <a:solidFill>
                  <a:schemeClr val="dk1"/>
                </a:solidFill>
                <a:latin typeface="바탕체"/>
                <a:ea typeface="바탕체"/>
              </a:rPr>
              <a:t>?</a:t>
            </a:r>
            <a:endParaRPr kumimoji="0" lang="en-US" altLang="ko-KR" sz="2200" b="0" i="0" u="none" strike="noStrike" kern="1200" cap="none" spc="0" normalizeH="0" baseline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&gt;&gt;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treeHit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 = 0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&gt;&gt;&gt;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while treeHit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 &lt; 10: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...    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treeHit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 = treeHit +1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...    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print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("나무를 %d번 찍었습니다." % treeHit)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...    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if treeHit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 == 10: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...       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 print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("나무 넘어갑니다.")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...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나무를 1번 찍었습니다.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~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나무를 10번 찍었습니다.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나무 넘어갑니다.</a:t>
            </a:r>
            <a:endParaRPr kumimoji="0" lang="en-US" altLang="ko-KR" sz="2200" b="0" i="0" u="none" strike="noStrike" kern="1200" cap="none" spc="0" normalizeH="0" baseline="0">
              <a:solidFill>
                <a:srgbClr val="FF0000"/>
              </a:solidFill>
            </a:endParaRPr>
          </a:p>
          <a:p>
            <a:pPr marL="0" indent="0" algn="l">
              <a:buNone/>
              <a:defRPr/>
            </a:pPr>
            <a:endParaRPr lang="ko-KR" altLang="en-US" sz="2500" b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kumimoji="0" lang="ko-KR" altLang="en-US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7" y="1643042"/>
            <a:ext cx="10203524" cy="4885928"/>
          </a:xfrm>
        </p:spPr>
        <p:txBody>
          <a:bodyPr/>
          <a:lstStyle/>
          <a:p>
            <a:pPr algn="l">
              <a:defRPr/>
            </a:pPr>
            <a:r>
              <a:rPr lang="ko-KR" altLang="en-US" b="1">
                <a:solidFill>
                  <a:schemeClr val="dk1"/>
                </a:solidFill>
                <a:latin typeface="바탕체"/>
                <a:ea typeface="바탕체"/>
              </a:rPr>
              <a:t>무한루프</a:t>
            </a:r>
            <a:r>
              <a:rPr lang="en-US" altLang="ko-KR" b="1">
                <a:solidFill>
                  <a:schemeClr val="dk1"/>
                </a:solidFill>
                <a:latin typeface="바탕체"/>
                <a:ea typeface="바탕체"/>
              </a:rPr>
              <a:t>(Loop)</a:t>
            </a:r>
          </a:p>
          <a:p>
            <a:pPr marL="0" indent="0" algn="l">
              <a:buNone/>
              <a:defRPr/>
            </a:pPr>
            <a:r>
              <a:rPr lang="ko-KR" altLang="en-US" sz="2200">
                <a:solidFill>
                  <a:srgbClr val="FF0000"/>
                </a:solidFill>
                <a:latin typeface="바탕체"/>
                <a:ea typeface="바탕체"/>
              </a:rPr>
              <a:t>무한히 반복</a:t>
            </a:r>
            <a:r>
              <a:rPr lang="ko-KR" altLang="en-US" sz="2200">
                <a:solidFill>
                  <a:schemeClr val="dk1"/>
                </a:solidFill>
                <a:latin typeface="바탕체"/>
                <a:ea typeface="바탕체"/>
              </a:rPr>
              <a:t>한다는 의미</a:t>
            </a:r>
            <a:endParaRPr lang="ko-KR" altLang="en-US" b="1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우리가 사용하는 일반 프로그램 중에서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무한 루프 개념을 사용하지 않는 프로그램은 거의 없다.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그만큼 자주 사용한다는 뜻이다.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무한 루프는 while문으로 구현할 수 있다. </a:t>
            </a: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b="1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en-US" altLang="ko-KR" sz="2200" b="1">
              <a:solidFill>
                <a:srgbClr val="000000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385073"/>
            <a:ext cx="10203524" cy="5214958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while True: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    수행할 문장1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    수행할 문장2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    ...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while문의 조건문이 True이므로 </a:t>
            </a:r>
            <a:r>
              <a:rPr kumimoji="0" lang="ko-KR" altLang="en-US" sz="2200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항상 참</a:t>
            </a:r>
            <a:r>
              <a:rPr kumimoji="0" lang="ko-KR" altLang="en-US" sz="220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이 된다. 따라서 while문 안에 있는 문장들은 </a:t>
            </a:r>
            <a:r>
              <a:rPr kumimoji="0" lang="ko-KR" altLang="en-US" sz="2200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무한하게 수행</a:t>
            </a:r>
            <a:r>
              <a:rPr kumimoji="0" lang="ko-KR" altLang="en-US" sz="220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될 것이다.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&gt;&gt;&gt; while True: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...    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print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("Ctrl+C를 눌러야 while문을 빠져나갈 수 있습니다.")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...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Ctrl+C를 눌러야 while문을 빠져나갈 수 있습니다.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Ctrl+C를 눌러야 while문을 빠져나갈 수 있습니다.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Ctrl+C를 눌러야 while문을 빠져나갈 수 있습니다.</a:t>
            </a:r>
            <a:endParaRPr lang="ko-KR" altLang="en-US" sz="2500" b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kumimoji="0" lang="ko-KR" altLang="en-US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프로그램의 입력과 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입력과 출력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 algn="l">
              <a:defRPr/>
            </a:pPr>
            <a:r>
              <a:rPr lang="ko-KR" altLang="en-US" sz="2500" b="1">
                <a:solidFill>
                  <a:schemeClr val="dk1"/>
                </a:solidFill>
                <a:latin typeface="바탕체"/>
                <a:ea typeface="바탕체"/>
              </a:rPr>
              <a:t>함수</a:t>
            </a: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EX)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믹서가 있다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.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/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믹서에 과일을 넣는다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.</a:t>
            </a:r>
          </a:p>
          <a:p>
            <a:pPr marL="0" indent="0" algn="l">
              <a:buNone/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믹서에 넣는 과일 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=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800080"/>
                </a:solidFill>
                <a:latin typeface="바탕체"/>
                <a:ea typeface="바탕체"/>
              </a:rPr>
              <a:t>“</a:t>
            </a:r>
            <a:r>
              <a:rPr lang="ko-KR" altLang="en-US" sz="2200">
                <a:solidFill>
                  <a:srgbClr val="800080"/>
                </a:solidFill>
                <a:latin typeface="바탕체"/>
                <a:ea typeface="바탕체"/>
              </a:rPr>
              <a:t>입력</a:t>
            </a:r>
            <a:r>
              <a:rPr lang="en-US" altLang="ko-KR" sz="2200">
                <a:solidFill>
                  <a:srgbClr val="800080"/>
                </a:solidFill>
                <a:latin typeface="바탕체"/>
                <a:ea typeface="바탕체"/>
              </a:rPr>
              <a:t>”</a:t>
            </a: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과일주스 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=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800080"/>
                </a:solidFill>
                <a:latin typeface="바탕체"/>
                <a:ea typeface="바탕체"/>
              </a:rPr>
              <a:t>“</a:t>
            </a:r>
            <a:r>
              <a:rPr lang="ko-KR" altLang="en-US" sz="2200">
                <a:solidFill>
                  <a:srgbClr val="800080"/>
                </a:solidFill>
                <a:latin typeface="바탕체"/>
                <a:ea typeface="바탕체"/>
              </a:rPr>
              <a:t>출력</a:t>
            </a:r>
            <a:r>
              <a:rPr lang="en-US" altLang="ko-KR" sz="2200">
                <a:solidFill>
                  <a:srgbClr val="800080"/>
                </a:solidFill>
                <a:latin typeface="바탕체"/>
                <a:ea typeface="바탕체"/>
              </a:rPr>
              <a:t>(</a:t>
            </a:r>
            <a:r>
              <a:rPr lang="ko-KR" altLang="en-US" sz="2200">
                <a:solidFill>
                  <a:srgbClr val="800080"/>
                </a:solidFill>
                <a:latin typeface="바탕체"/>
                <a:ea typeface="바탕체"/>
              </a:rPr>
              <a:t>결괏값</a:t>
            </a:r>
            <a:r>
              <a:rPr lang="en-US" altLang="ko-KR" sz="2200">
                <a:solidFill>
                  <a:srgbClr val="800080"/>
                </a:solidFill>
                <a:latin typeface="바탕체"/>
                <a:ea typeface="바탕체"/>
              </a:rPr>
              <a:t>)”</a:t>
            </a: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믹서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=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과일을 </a:t>
            </a:r>
            <a:r>
              <a:rPr lang="en-US" altLang="ko-KR" sz="2200">
                <a:solidFill>
                  <a:srgbClr val="800080"/>
                </a:solidFill>
                <a:latin typeface="바탕체"/>
                <a:ea typeface="바탕체"/>
              </a:rPr>
              <a:t>입력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받아 주스를 </a:t>
            </a:r>
            <a:r>
              <a:rPr lang="en-US" altLang="ko-KR" sz="2200">
                <a:solidFill>
                  <a:srgbClr val="800080"/>
                </a:solidFill>
                <a:latin typeface="바탕체"/>
                <a:ea typeface="바탕체"/>
              </a:rPr>
              <a:t>출력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하는 </a:t>
            </a:r>
            <a:r>
              <a:rPr lang="en-US" altLang="ko-KR" sz="2200">
                <a:solidFill>
                  <a:srgbClr val="FF0000"/>
                </a:solidFill>
                <a:latin typeface="바탕체"/>
                <a:ea typeface="바탕체"/>
              </a:rPr>
              <a:t>함수</a:t>
            </a:r>
            <a:endParaRPr lang="en-US" altLang="ko-KR" sz="220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kumimoji="0" lang="ko-KR" altLang="en-US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입력과 출력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 algn="l">
              <a:defRPr/>
            </a:pPr>
            <a:r>
              <a:rPr lang="ko-KR" altLang="en-US" sz="2500" b="1">
                <a:solidFill>
                  <a:schemeClr val="dk1"/>
                </a:solidFill>
                <a:latin typeface="바탕체"/>
                <a:ea typeface="바탕체"/>
              </a:rPr>
              <a:t>함수를 사용하는 이유</a:t>
            </a: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-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똑같은 내용을 반복해서 작성하는 경우</a:t>
            </a: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-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자신이 만든 프로그램을 함수화하면 프로그램의 흐름을 일목요연하게 볼 수 있기 때문이다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.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-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프로그램 흐름도 잘 파악할 수 있고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,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오류가 어디에서 나오는지도 바로 알아차릴 수 있다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.</a:t>
            </a: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kumimoji="0" lang="ko-KR" altLang="en-US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입력과 출력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 algn="l">
              <a:defRPr/>
            </a:pPr>
            <a:r>
              <a:rPr lang="ko-KR" altLang="en-US" sz="2500" b="1">
                <a:solidFill>
                  <a:schemeClr val="dk1"/>
                </a:solidFill>
                <a:latin typeface="바탕체"/>
                <a:ea typeface="바탕체"/>
              </a:rPr>
              <a:t>파이썬 함수의 구조</a:t>
            </a: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FF0000"/>
                </a:solidFill>
                <a:latin typeface="바탕체"/>
                <a:ea typeface="바탕체"/>
              </a:rPr>
              <a:t>def</a:t>
            </a:r>
            <a:r>
              <a:rPr lang="ko-KR" altLang="en-US" sz="2200">
                <a:solidFill>
                  <a:schemeClr val="dk1"/>
                </a:solidFill>
                <a:latin typeface="바탕체"/>
                <a:ea typeface="바탕체"/>
              </a:rPr>
              <a:t> 함수명</a:t>
            </a:r>
            <a:r>
              <a:rPr lang="en-US" altLang="ko-KR" sz="2200">
                <a:solidFill>
                  <a:schemeClr val="dk1"/>
                </a:solidFill>
                <a:latin typeface="바탕체"/>
                <a:ea typeface="바탕체"/>
              </a:rPr>
              <a:t>(</a:t>
            </a:r>
            <a:r>
              <a:rPr lang="ko-KR" altLang="en-US" sz="2200">
                <a:solidFill>
                  <a:schemeClr val="dk1"/>
                </a:solidFill>
                <a:latin typeface="바탕체"/>
                <a:ea typeface="바탕체"/>
              </a:rPr>
              <a:t>매개변수</a:t>
            </a:r>
            <a:r>
              <a:rPr lang="en-US" altLang="ko-KR" sz="2200">
                <a:solidFill>
                  <a:schemeClr val="dk1"/>
                </a:solidFill>
                <a:latin typeface="바탕체"/>
                <a:ea typeface="바탕체"/>
              </a:rPr>
              <a:t>):</a:t>
            </a:r>
            <a:endParaRPr lang="en-US" altLang="ko-KR" sz="2200" b="1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en-US" altLang="ko-KR" sz="2200" b="1">
                <a:solidFill>
                  <a:srgbClr val="800080"/>
                </a:solidFill>
                <a:latin typeface="바탕체"/>
                <a:ea typeface="바탕체"/>
              </a:rPr>
              <a:t>&lt;</a:t>
            </a:r>
            <a:r>
              <a:rPr lang="ko-KR" altLang="en-US" sz="2200" b="1">
                <a:solidFill>
                  <a:srgbClr val="800080"/>
                </a:solidFill>
                <a:latin typeface="바탕체"/>
                <a:ea typeface="바탕체"/>
              </a:rPr>
              <a:t>수행할 문장 </a:t>
            </a:r>
            <a:r>
              <a:rPr lang="en-US" altLang="ko-KR" sz="2200" b="1">
                <a:solidFill>
                  <a:srgbClr val="800080"/>
                </a:solidFill>
                <a:latin typeface="바탕체"/>
                <a:ea typeface="바탕체"/>
              </a:rPr>
              <a:t>1&gt;</a:t>
            </a:r>
          </a:p>
          <a:p>
            <a:pPr marL="0" indent="0" algn="l">
              <a:buNone/>
              <a:defRPr/>
            </a:pPr>
            <a:r>
              <a:rPr lang="en-US" altLang="ko-KR" sz="2200" b="1">
                <a:solidFill>
                  <a:srgbClr val="800080"/>
                </a:solidFill>
                <a:latin typeface="바탕체"/>
                <a:ea typeface="바탕체"/>
              </a:rPr>
              <a:t>&lt;</a:t>
            </a:r>
            <a:r>
              <a:rPr lang="ko-KR" altLang="en-US" sz="2200" b="1">
                <a:solidFill>
                  <a:srgbClr val="800080"/>
                </a:solidFill>
                <a:latin typeface="바탕체"/>
                <a:ea typeface="바탕체"/>
              </a:rPr>
              <a:t>수행할 문장 </a:t>
            </a:r>
            <a:r>
              <a:rPr lang="en-US" altLang="ko-KR" sz="2200" b="1">
                <a:solidFill>
                  <a:srgbClr val="800080"/>
                </a:solidFill>
                <a:latin typeface="바탕체"/>
                <a:ea typeface="바탕체"/>
              </a:rPr>
              <a:t>2&gt;</a:t>
            </a:r>
          </a:p>
          <a:p>
            <a:pPr marL="0" indent="0" algn="l">
              <a:buNone/>
              <a:defRPr/>
            </a:pPr>
            <a:r>
              <a:rPr lang="en-US" altLang="ko-KR" sz="2200" b="1">
                <a:solidFill>
                  <a:srgbClr val="800080"/>
                </a:solidFill>
                <a:latin typeface="바탕체"/>
                <a:ea typeface="바탕체"/>
              </a:rPr>
              <a:t>...</a:t>
            </a: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FF0000"/>
                </a:solidFill>
                <a:latin typeface="바탕체"/>
                <a:ea typeface="바탕체"/>
              </a:rPr>
              <a:t>def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=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함수를 사용할때 사용하는 </a:t>
            </a:r>
            <a:r>
              <a:rPr lang="ko-KR" altLang="en-US" sz="2200">
                <a:solidFill>
                  <a:srgbClr val="FF0000"/>
                </a:solidFill>
                <a:latin typeface="바탕체"/>
                <a:ea typeface="바탕체"/>
              </a:rPr>
              <a:t>예약어</a:t>
            </a: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FF6600"/>
                </a:solidFill>
                <a:latin typeface="바탕체"/>
                <a:ea typeface="바탕체"/>
              </a:rPr>
              <a:t>*</a:t>
            </a:r>
            <a:r>
              <a:rPr lang="ko-KR" altLang="en-US" sz="2200">
                <a:solidFill>
                  <a:srgbClr val="FF6600"/>
                </a:solidFill>
                <a:latin typeface="바탕체"/>
                <a:ea typeface="바탕체"/>
              </a:rPr>
              <a:t>함수이름은 사용자가 임의로 만들수 있다</a:t>
            </a:r>
            <a:r>
              <a:rPr lang="en-US" altLang="ko-KR" sz="2200">
                <a:solidFill>
                  <a:srgbClr val="FF6600"/>
                </a:solidFill>
                <a:latin typeface="바탕체"/>
                <a:ea typeface="바탕체"/>
              </a:rPr>
              <a:t>.</a:t>
            </a: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kumimoji="0" lang="ko-KR" altLang="en-US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3228975"/>
          </a:xfrm>
        </p:spPr>
        <p:txBody>
          <a:bodyPr/>
          <a:lstStyle/>
          <a:p>
            <a:pPr algn="l">
              <a:defRPr/>
            </a:pPr>
            <a:r>
              <a:rPr lang="ko-KR" altLang="en-US" sz="2500" b="1">
                <a:solidFill>
                  <a:srgbClr val="000000"/>
                </a:solidFill>
                <a:effectLst/>
              </a:rPr>
              <a:t>숫자형</a:t>
            </a:r>
            <a:endParaRPr lang="ko-KR" altLang="en-US" b="1">
              <a:solidFill>
                <a:srgbClr val="000000"/>
              </a:solidFill>
              <a:effectLst/>
            </a:endParaRP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숫자 형태로 이루어진 자료형</a:t>
            </a: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정수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: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289B6E"/>
                </a:solidFill>
                <a:latin typeface="바탕체"/>
                <a:ea typeface="바탕체"/>
              </a:rPr>
              <a:t>1,2,3</a:t>
            </a:r>
            <a:r>
              <a:rPr lang="ko-KR" altLang="en-US" sz="2200">
                <a:solidFill>
                  <a:srgbClr val="289B6E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289B6E"/>
                </a:solidFill>
                <a:latin typeface="바탕체"/>
                <a:ea typeface="바탕체"/>
              </a:rPr>
              <a:t>123</a:t>
            </a:r>
            <a:r>
              <a:rPr lang="ko-KR" altLang="en-US" sz="2200">
                <a:solidFill>
                  <a:srgbClr val="289B6E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289B6E"/>
                </a:solidFill>
                <a:latin typeface="바탕체"/>
                <a:ea typeface="바탕체"/>
              </a:rPr>
              <a:t>...</a:t>
            </a: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실수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: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289B6E"/>
                </a:solidFill>
                <a:latin typeface="바탕체"/>
                <a:ea typeface="바탕체"/>
              </a:rPr>
              <a:t>12.34</a:t>
            </a: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8진수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/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16진수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: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ko-KR" altLang="en-US" sz="2200">
                <a:solidFill>
                  <a:srgbClr val="FF0000"/>
                </a:solidFill>
                <a:latin typeface="바탕체"/>
                <a:ea typeface="바탕체"/>
              </a:rPr>
              <a:t>자주 사용하지 않음</a:t>
            </a:r>
            <a:endParaRPr lang="ko-KR" altLang="en-US">
              <a:solidFill>
                <a:srgbClr val="FF0000"/>
              </a:solidFill>
              <a:latin typeface="바탕체"/>
              <a:ea typeface="바탕체"/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입력과 출력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697413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def add(a, b):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    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return 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a + b</a:t>
            </a:r>
            <a:endParaRPr kumimoji="0" lang="ko-KR" altLang="en-US" sz="2200" b="0" i="0" u="none" strike="noStrike" kern="1200" cap="none" spc="0" normalizeH="0" baseline="0">
              <a:solidFill>
                <a:srgbClr val="FF66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"이 함수의 이름(함수 이름)은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add</a:t>
            </a: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입력으로 2개의 값을 받으며 결괏값은 2개의 입력값을 더한 값이다."</a:t>
            </a: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return</a:t>
            </a:r>
            <a:r>
              <a:rPr kumimoji="0" lang="en-US" altLang="ko-KR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=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함수의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결괏값을 돌려주는 명령어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다음과 같이 add 함수를 만들자.</a:t>
            </a:r>
            <a:endParaRPr kumimoji="0" lang="ko-KR" altLang="en-US" sz="2200" b="0" i="0" u="none" strike="noStrike" kern="1200" cap="none" spc="0" normalizeH="0" baseline="0">
              <a:solidFill>
                <a:srgbClr val="FF66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FF6600"/>
                </a:solidFill>
                <a:latin typeface="바탕체"/>
                <a:ea typeface="바탕체"/>
              </a:rPr>
              <a:t>&gt;&gt;&gt; def add(a, b):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FF6600"/>
                </a:solidFill>
                <a:latin typeface="바탕체"/>
                <a:ea typeface="바탕체"/>
              </a:rPr>
              <a:t>...    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return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6600"/>
                </a:solidFill>
                <a:latin typeface="바탕체"/>
                <a:ea typeface="바탕체"/>
              </a:rPr>
              <a:t> a+b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FF6600"/>
                </a:solidFill>
                <a:latin typeface="바탕체"/>
                <a:ea typeface="바탕체"/>
              </a:rPr>
              <a:t>...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FF6600"/>
                </a:solidFill>
                <a:latin typeface="바탕체"/>
                <a:ea typeface="바탕체"/>
              </a:rPr>
              <a:t>&gt;&gt;&gt;</a:t>
            </a: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kumimoji="0" lang="ko-KR" altLang="en-US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입력과 출력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직접 add 함수를 사용해 보자.</a:t>
            </a:r>
            <a:endParaRPr kumimoji="0" lang="ko-KR" altLang="en-US" sz="2200" b="0" i="0" u="none" strike="noStrike" kern="1200" cap="none" spc="0" normalizeH="0" baseline="0">
              <a:solidFill>
                <a:srgbClr val="FF66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&gt;&gt;&gt; a = 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8000"/>
                </a:solidFill>
                <a:latin typeface="바탕체"/>
                <a:ea typeface="바탕체"/>
              </a:rPr>
              <a:t>3</a:t>
            </a:r>
            <a:endParaRPr kumimoji="0" lang="ko-KR" altLang="en-US" sz="2200" b="1" i="0" u="none" strike="noStrike" kern="1200" cap="none" spc="0" normalizeH="0" baseline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&gt;&gt;&gt; b =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8000"/>
                </a:solidFill>
                <a:latin typeface="바탕체"/>
                <a:ea typeface="바탕체"/>
              </a:rPr>
              <a:t> 4</a:t>
            </a:r>
            <a:endParaRPr kumimoji="0" lang="ko-KR" altLang="en-US" sz="2200" b="1" i="0" u="none" strike="noStrike" kern="1200" cap="none" spc="0" normalizeH="0" baseline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&gt;&gt;&gt; c = add(a, b)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&gt;&gt;&gt; 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print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(c)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008000"/>
                </a:solidFill>
                <a:latin typeface="바탕체"/>
                <a:ea typeface="바탕체"/>
              </a:rPr>
              <a:t>7</a:t>
            </a:r>
            <a:endParaRPr kumimoji="0" lang="ko-KR" altLang="en-US" sz="2200" b="0" i="0" u="none" strike="noStrike" kern="1200" cap="none" spc="0" normalizeH="0" baseline="0">
              <a:solidFill>
                <a:srgbClr val="FF66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변수 a에 3, b에 4를 대입한 다음 앞에서 만든 add 함수에 a와 b를 입력값으로 넣어 준다. 그리고 변수 c에 add 함수의 결괏값을 대입하면 print(c)로 c의 값을 확인할 수 있다.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kumimoji="0" lang="ko-KR" altLang="en-US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입력과 출력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프롬프트를 띄워서 사용자 입력 받기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사용자에게 입력받을 때 "숫자를 입력하세요"라든지 "이름을 입력하세요"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라는 안내 문구 또는 질문이 나오도록 하고 싶을 때가 있다.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그럴 때는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input()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의 괄호 안에 질문을 입력하여 프롬프트를 띄워주면 된다.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input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은 입력되는 모든 것을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문자열로 취급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한다.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FF66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kumimoji="0" lang="ko-KR" altLang="en-US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입력과 출력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input("질문 내용")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다음 예를 직접 입력해 보자.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sz="2200" b="1" i="0" u="none" strike="noStrike" kern="1200" cap="none" spc="0" normalizeH="0" baseline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&gt;&gt;&gt; number = 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input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("숫자를 입력하세요: ")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숫자를 입력하세요: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8000"/>
                </a:solidFill>
                <a:latin typeface="바탕체"/>
                <a:ea typeface="바탕체"/>
              </a:rPr>
              <a:t> 3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&gt;&gt;&gt; 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print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(number)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008000"/>
                </a:solidFill>
                <a:latin typeface="바탕체"/>
                <a:ea typeface="바탕체"/>
              </a:rPr>
              <a:t>3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FF660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kumimoji="0" lang="ko-KR" altLang="en-US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입력과 출력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643042"/>
            <a:ext cx="10203524" cy="5044679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print 자세히 알기</a:t>
            </a: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print의 사용예는 다음과 같다.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&gt;&gt;&gt; a =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8000"/>
                </a:solidFill>
                <a:latin typeface="바탕체"/>
                <a:ea typeface="바탕체"/>
              </a:rPr>
              <a:t> 123</a:t>
            </a:r>
            <a:endParaRPr kumimoji="0" lang="ko-KR" altLang="en-US" sz="2200" b="1" i="0" u="none" strike="noStrike" kern="1200" cap="none" spc="0" normalizeH="0" baseline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&gt;&gt;&gt; print(a)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008000"/>
                </a:solidFill>
                <a:latin typeface="바탕체"/>
                <a:ea typeface="바탕체"/>
              </a:rPr>
              <a:t>123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&gt;&gt;&gt; a = 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"Python"</a:t>
            </a:r>
            <a:endParaRPr kumimoji="0" lang="ko-KR" altLang="en-US" sz="2200" b="1" i="0" u="none" strike="noStrike" kern="1200" cap="none" spc="0" normalizeH="0" baseline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&gt;&gt;&gt; print(a)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Python</a:t>
            </a:r>
            <a:endParaRPr kumimoji="0" lang="ko-KR" altLang="en-US" sz="2200" b="1" i="0" u="none" strike="noStrike" kern="1200" cap="none" spc="0" normalizeH="0" baseline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&gt;&gt;&gt; a = [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8000"/>
                </a:solidFill>
                <a:latin typeface="바탕체"/>
                <a:ea typeface="바탕체"/>
              </a:rPr>
              <a:t>1, 2, 3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]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&gt;&gt;&gt; print(a)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[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8000"/>
                </a:solidFill>
                <a:latin typeface="바탕체"/>
                <a:ea typeface="바탕체"/>
              </a:rPr>
              <a:t>1, 2, 3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]</a:t>
            </a:r>
            <a:endParaRPr kumimoji="0" lang="ko-KR" altLang="en-US" sz="2200" b="0" i="0" u="none" strike="noStrike" kern="1200" cap="none" spc="0" normalizeH="0" baseline="0">
              <a:solidFill>
                <a:srgbClr val="FF660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kumimoji="0" lang="ko-KR" altLang="en-US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입력과 출력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문자열 띄어쓰기는 콤마로 한다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.</a:t>
            </a:r>
            <a:endParaRPr kumimoji="0" lang="en-US" altLang="ko-KR" sz="2500" b="0" i="0" u="none" strike="noStrike" kern="1200" cap="none" spc="0" normalizeH="0" baseline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&gt;&gt;&gt;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print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("life", "is", "too short")</a:t>
            </a:r>
            <a:endParaRPr kumimoji="0" lang="en-US" altLang="ko-KR" sz="2200" b="0" i="0" u="none" strike="noStrike" kern="1200" cap="none" spc="0" normalizeH="0" baseline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en-US" altLang="ko-KR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콤마(,)를 사용하면 문자열 사이에 띄어쓰기를 할 수 있다.</a:t>
            </a:r>
            <a:endParaRPr kumimoji="0" lang="ko-KR" altLang="en-US" sz="2200" b="0" i="0" u="none" strike="noStrike" kern="1200" cap="none" spc="0" normalizeH="0" baseline="0">
              <a:solidFill>
                <a:srgbClr val="FF66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kumimoji="0" lang="ko-KR" altLang="en-US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입력과 출력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한 줄에 결괏값 출력하기</a:t>
            </a: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한 줄에 결괏값을 계속 이어서 출력하려면 매개변수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 end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를 사용해 끝 문자를 지정해야 한다.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&gt;&gt;&gt; for i in range(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8000"/>
                </a:solidFill>
                <a:latin typeface="바탕체"/>
                <a:ea typeface="바탕체"/>
              </a:rPr>
              <a:t>10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):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...     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바탕체"/>
                <a:ea typeface="바탕체"/>
              </a:rPr>
              <a:t>print</a:t>
            </a:r>
            <a:endParaRPr kumimoji="0" lang="ko-KR" altLang="en-US" sz="2200" b="1" i="0" u="none" strike="noStrike" kern="1200" cap="none" spc="0" normalizeH="0" baseline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800080"/>
                </a:solidFill>
                <a:latin typeface="바탕체"/>
                <a:ea typeface="바탕체"/>
              </a:rPr>
              <a:t>...</a:t>
            </a:r>
            <a:endParaRPr kumimoji="0" lang="ko-KR" altLang="en-US" sz="2200" b="1" i="0" u="none" strike="noStrike" kern="1200" cap="none" spc="0" normalizeH="0" baseline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008000"/>
                </a:solidFill>
                <a:latin typeface="바탕체"/>
                <a:ea typeface="바탕체"/>
              </a:rPr>
              <a:t>0 1 2 3 4 5 6 7 8 9</a:t>
            </a:r>
            <a:endParaRPr kumimoji="0" lang="ko-KR" altLang="en-US" sz="2200" b="1" i="0" u="none" strike="noStrike" kern="1200" cap="none" spc="0" normalizeH="0" baseline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sfaf </a:t>
            </a:r>
            <a:endParaRPr kumimoji="0" lang="en-US" altLang="ko-KR" sz="2200" b="0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FF660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kumimoji="0" lang="ko-KR" altLang="en-US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14400" y="4397358"/>
            <a:ext cx="10363199" cy="1071581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수고하셨습니다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54199"/>
            <a:ext cx="10203524" cy="4260850"/>
          </a:xfrm>
        </p:spPr>
        <p:txBody>
          <a:bodyPr/>
          <a:lstStyle/>
          <a:p>
            <a:pPr algn="l">
              <a:defRPr/>
            </a:pPr>
            <a:r>
              <a:rPr lang="ko-KR" altLang="en-US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컴퓨터식 지수 표현 방식</a:t>
            </a: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i="0" u="none" strike="noStrike" kern="1200" cap="none" spc="0" normalizeH="0" baseline="0">
                <a:solidFill>
                  <a:srgbClr val="783E94"/>
                </a:solidFill>
              </a:rPr>
              <a:t>&gt;&gt;&gt; a = 4.24E10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i="0" u="none" strike="noStrike" kern="1200" cap="none" spc="0" normalizeH="0" baseline="0">
                <a:solidFill>
                  <a:srgbClr val="783E94"/>
                </a:solidFill>
              </a:rPr>
              <a:t>&gt;&gt;&gt; a = 4.24e-10</a:t>
            </a: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500" i="0" u="none" strike="noStrike" kern="1200" cap="none" spc="0" normalizeH="0" baseline="0">
                <a:solidFill>
                  <a:srgbClr val="000000"/>
                </a:solidFill>
              </a:rPr>
              <a:t>ㅇ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바탕체"/>
                <a:ea typeface="바탕체"/>
              </a:rPr>
              <a:t>16진수(Hexadecimal)</a:t>
            </a:r>
            <a:endParaRPr kumimoji="0" lang="ko-KR" altLang="en-US" b="1" i="0" u="none" strike="noStrike" kern="1200" cap="none" spc="0" normalizeH="0" baseline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i="0" u="none" strike="noStrike" kern="1200" cap="none" spc="0" normalizeH="0" baseline="0">
                <a:solidFill>
                  <a:srgbClr val="783E94"/>
                </a:solidFill>
              </a:rPr>
              <a:t>&gt;&gt;&gt; a = 0x8ff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i="0" u="none" strike="noStrike" kern="1200" cap="none" spc="0" normalizeH="0" baseline="0">
                <a:solidFill>
                  <a:srgbClr val="783E94"/>
                </a:solidFill>
              </a:rPr>
              <a:t>&gt;&gt;&gt; a = 0xABC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sz="2200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</a:rPr>
              <a:t>%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FF0000"/>
                </a:solidFill>
              </a:rPr>
              <a:t>= 나눗셈의 나머지 값을 돌려주는 연산자</a:t>
            </a:r>
            <a:endParaRPr kumimoji="0" lang="en-US" altLang="ko-KR" b="1" i="0" u="none" strike="noStrike" kern="1200" cap="none" spc="0" normalizeH="0" baseline="0">
              <a:solidFill>
                <a:srgbClr val="FF0000"/>
              </a:solidFill>
            </a:endParaRPr>
          </a:p>
          <a:p>
            <a:pPr algn="l">
              <a:defRPr/>
            </a:pPr>
            <a:endParaRPr kumimoji="0" lang="ko-KR" altLang="en-US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 algn="l">
              <a:defRPr/>
            </a:pPr>
            <a:r>
              <a:rPr lang="ko-KR" altLang="en-US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사칙연산</a:t>
            </a:r>
            <a:r>
              <a:rPr lang="en-US" altLang="ko-KR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(</a:t>
            </a:r>
            <a:r>
              <a:rPr lang="ko-KR" altLang="en-US" sz="2500" b="1">
                <a:solidFill>
                  <a:srgbClr val="000000"/>
                </a:solidFill>
                <a:latin typeface="바탕체"/>
                <a:ea typeface="바탕체"/>
              </a:rPr>
              <a:t>+, -, *, /</a:t>
            </a:r>
            <a:r>
              <a:rPr lang="en-US" altLang="ko-KR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)</a:t>
            </a:r>
            <a:endParaRPr lang="en-US" altLang="ko-KR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algn="l">
              <a:defRPr/>
            </a:pPr>
            <a:r>
              <a:rPr lang="ko-KR" altLang="en-US" sz="2500" b="1">
                <a:solidFill>
                  <a:srgbClr val="000000"/>
                </a:solidFill>
                <a:latin typeface="바탕체"/>
                <a:ea typeface="바탕체"/>
              </a:rPr>
              <a:t>x의 y제곱을 나타내는 ** 연산자</a:t>
            </a:r>
            <a:endParaRPr lang="ko-KR" altLang="en-US" b="1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783E94"/>
                </a:solidFill>
              </a:rPr>
              <a:t>&gt;&gt;&gt; a =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ECD174"/>
                </a:solidFill>
              </a:rPr>
              <a:t>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289B6E"/>
                </a:solidFill>
              </a:rPr>
              <a:t>3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783E94"/>
                </a:solidFill>
              </a:rPr>
              <a:t>&gt;&gt;&gt; b =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289B6E"/>
                </a:solidFill>
              </a:rPr>
              <a:t>4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783E94"/>
                </a:solidFill>
              </a:rPr>
              <a:t>&gt;&gt;&gt; a ** b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289B6E"/>
                </a:solidFill>
              </a:rPr>
              <a:t>81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</a:rPr>
              <a:t>%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FF0000"/>
                </a:solidFill>
              </a:rPr>
              <a:t>= 나눗셈의 나머지 값을 돌려주는 연산자</a:t>
            </a:r>
            <a:endParaRPr kumimoji="0" lang="en-US" altLang="ko-KR" b="1" i="0" u="none" strike="noStrike" kern="1200" cap="none" spc="0" normalizeH="0" baseline="0">
              <a:solidFill>
                <a:srgbClr val="FF0000"/>
              </a:solidFill>
            </a:endParaRPr>
          </a:p>
          <a:p>
            <a:pPr algn="l">
              <a:defRPr/>
            </a:pPr>
            <a:endParaRPr kumimoji="0" lang="ko-KR" altLang="en-US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 algn="l">
              <a:defRPr/>
            </a:pPr>
            <a:r>
              <a:rPr lang="ko-KR" altLang="en-US" sz="2500" b="1">
                <a:solidFill>
                  <a:schemeClr val="dk1"/>
                </a:solidFill>
                <a:latin typeface="바탕체"/>
                <a:ea typeface="바탕체"/>
              </a:rPr>
              <a:t>문자(String)열 자료형</a:t>
            </a:r>
          </a:p>
          <a:p>
            <a:pPr marL="0" indent="0" algn="l">
              <a:buNone/>
              <a:defRPr/>
            </a:pP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문자,단어 등으로 구성된 문자들의 집합</a:t>
            </a: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algn="l">
              <a:defRPr/>
            </a:pPr>
            <a:r>
              <a:rPr lang="ko-KR" altLang="en-US" sz="2500" b="1">
                <a:solidFill>
                  <a:srgbClr val="000000"/>
                </a:solidFill>
                <a:latin typeface="바탕체"/>
                <a:ea typeface="바탕체"/>
              </a:rPr>
              <a:t>문자열 연산하기</a:t>
            </a:r>
          </a:p>
          <a:p>
            <a:pPr marL="0" indent="0" algn="l">
              <a:buNone/>
              <a:defRPr/>
            </a:pPr>
            <a:r>
              <a:rPr lang="ko-KR" altLang="en-US" sz="2200">
                <a:solidFill>
                  <a:schemeClr val="dk1"/>
                </a:solidFill>
              </a:rPr>
              <a:t>문자열을 더하거나 곱할 수 있다. </a:t>
            </a:r>
            <a:endParaRPr lang="ko-KR" altLang="en-US" sz="2200">
              <a:solidFill>
                <a:srgbClr val="FFFFFF"/>
              </a:solidFill>
            </a:endParaRPr>
          </a:p>
          <a:p>
            <a:pPr marL="0" indent="0" algn="l">
              <a:buNone/>
              <a:defRPr/>
            </a:pPr>
            <a:r>
              <a:rPr lang="ko-KR" altLang="en-US" sz="2200">
                <a:solidFill>
                  <a:srgbClr val="FF0000"/>
                </a:solidFill>
              </a:rPr>
              <a:t>다른 언어에서는 쉽게 찾아볼 수 없는 기능</a:t>
            </a:r>
            <a:r>
              <a:rPr lang="ko-KR" altLang="en-US" sz="2200">
                <a:solidFill>
                  <a:srgbClr val="FFFFFF"/>
                </a:solidFill>
              </a:rPr>
              <a:t>으로</a:t>
            </a:r>
          </a:p>
          <a:p>
            <a:pPr marL="0" indent="0" algn="l">
              <a:buNone/>
              <a:defRPr/>
            </a:pPr>
            <a:r>
              <a:rPr lang="ko-KR" altLang="en-US" sz="2200">
                <a:solidFill>
                  <a:srgbClr val="FFFFFF"/>
                </a:solidFill>
              </a:rPr>
              <a:t> </a:t>
            </a:r>
            <a:r>
              <a:rPr lang="ko-KR" altLang="en-US" sz="2200">
                <a:solidFill>
                  <a:srgbClr val="FF0000"/>
                </a:solidFill>
              </a:rPr>
              <a:t>파이썬만의 장점</a:t>
            </a:r>
          </a:p>
          <a:p>
            <a:pPr algn="l">
              <a:defRPr/>
            </a:pPr>
            <a:endParaRPr kumimoji="0" lang="ko-KR" altLang="en-US" i="0" u="none" strike="noStrike" kern="1200" cap="none" spc="0" normalizeH="0" baseline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kumimoji="0" lang="ko-KR" altLang="en-US" i="0" u="none" strike="noStrike" kern="1200" cap="none" spc="0" normalizeH="0" baseline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상승">
  <a:themeElements>
    <a:clrScheme name="상승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상승">
      <a:majorFont>
        <a:latin typeface="Tahoma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상승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3244</Words>
  <Application>Microsoft Office PowerPoint</Application>
  <PresentationFormat>와이드스크린</PresentationFormat>
  <Paragraphs>689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9" baseType="lpstr">
      <vt:lpstr>mn-ea</vt:lpstr>
      <vt:lpstr>Yoon 윤고딕 550_TT</vt:lpstr>
      <vt:lpstr>굴림체</vt:lpstr>
      <vt:lpstr>맑은 고딕</vt:lpstr>
      <vt:lpstr>바탕체</vt:lpstr>
      <vt:lpstr>한컴 윤고딕 240</vt:lpstr>
      <vt:lpstr>함초롬돋움</vt:lpstr>
      <vt:lpstr>Arial</vt:lpstr>
      <vt:lpstr>Calibri</vt:lpstr>
      <vt:lpstr>Tahoma</vt:lpstr>
      <vt:lpstr>Wingdings</vt:lpstr>
      <vt:lpstr>상승</vt:lpstr>
      <vt:lpstr>파이썬</vt:lpstr>
      <vt:lpstr>파이썬?</vt:lpstr>
      <vt:lpstr>목차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프로그램의 구조를 쌓는 제어문</vt:lpstr>
      <vt:lpstr>프로그램의 구조를 쌓는 제어문</vt:lpstr>
      <vt:lpstr>프로그램의 구조를 쌓는 제어문</vt:lpstr>
      <vt:lpstr>프로그램의 구조를 쌓는 제어문</vt:lpstr>
      <vt:lpstr>프로그램의 구조를 쌓는 제어문</vt:lpstr>
      <vt:lpstr>프로그램의 구조를 쌓는 제어문 </vt:lpstr>
      <vt:lpstr>프로그램의 구조를 쌓는 제어문 </vt:lpstr>
      <vt:lpstr>프로그램의 구조를 쌓는 제어문 </vt:lpstr>
      <vt:lpstr>프로그램의 구조를 쌓는 제어문 </vt:lpstr>
      <vt:lpstr>프로그램의 구조를 쌓는 제어문 </vt:lpstr>
      <vt:lpstr>프로그램의 입력과 출력</vt:lpstr>
      <vt:lpstr>프로그램의 입력과 출력</vt:lpstr>
      <vt:lpstr>프로그램의 입력과 출력</vt:lpstr>
      <vt:lpstr>프로그램의 입력과 출력</vt:lpstr>
      <vt:lpstr>프로그램의 입력과 출력</vt:lpstr>
      <vt:lpstr>프로그램의 입력과 출력</vt:lpstr>
      <vt:lpstr>프로그램의 입력과 출력</vt:lpstr>
      <vt:lpstr>프로그램의 입력과 출력</vt:lpstr>
      <vt:lpstr>프로그램의 입력과 출력</vt:lpstr>
      <vt:lpstr>프로그램의 입력과 출력</vt:lpstr>
      <vt:lpstr>프로그램의 입력과 출력</vt:lpstr>
      <vt:lpstr>수고하셨습니다.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</dc:title>
  <dc:creator>82102</dc:creator>
  <cp:lastModifiedBy>Kim soohyun</cp:lastModifiedBy>
  <cp:revision>284</cp:revision>
  <dcterms:created xsi:type="dcterms:W3CDTF">2020-10-01T11:34:24Z</dcterms:created>
  <dcterms:modified xsi:type="dcterms:W3CDTF">2020-10-08T00:45:33Z</dcterms:modified>
  <cp:version>1100.0100.01</cp:version>
</cp:coreProperties>
</file>