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88" r:id="rId1"/>
  </p:sldMasterIdLst>
  <p:notesMasterIdLst>
    <p:notesMasterId r:id="rId2"/>
  </p:notesMasterIdLst>
  <p:sldIdLst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614" r:id="rId55"/>
    <p:sldId id="615" r:id="rId56"/>
    <p:sldId id="616" r:id="rId57"/>
    <p:sldId id="617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57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2" themeSkinType="12" themeTransitionType="12" useThemeTransition="1" byMouseClick="1" attrType="0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43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4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presProps" Target="presProps.xml"  /><Relationship Id="rId74" Type="http://schemas.openxmlformats.org/officeDocument/2006/relationships/viewProps" Target="viewProps.xml"  /><Relationship Id="rId75" Type="http://schemas.openxmlformats.org/officeDocument/2006/relationships/theme" Target="theme/theme1.xml"  /><Relationship Id="rId76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4673599" y="-50800"/>
            <a:ext cx="7535333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357430"/>
            <a:ext cx="115315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09719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824234" y="2214563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06026" y="571480"/>
            <a:ext cx="1676371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571480"/>
            <a:ext cx="9010674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2569" y="0"/>
            <a:ext cx="6790338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571733"/>
            <a:ext cx="103631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2035630"/>
            <a:ext cx="103631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952463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378619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477266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609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12699" y="1"/>
            <a:ext cx="4579939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7619125" y="3429000"/>
            <a:ext cx="4572874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38399" y="1357298"/>
            <a:ext cx="73151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8127999" y="2"/>
            <a:ext cx="4063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4571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000"/>
              <a:t>파이썬</a:t>
            </a:r>
            <a:endParaRPr lang="ko-KR" altLang="en-US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914400" y="3429000"/>
            <a:ext cx="10363199" cy="53610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평택 강림직업전문학교 김솔찬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더해서 연결하기(Concatenation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  <a:endParaRPr lang="en-US" altLang="ko-KR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en-US" altLang="ko-KR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rgbClr val="800080"/>
                </a:solidFill>
              </a:rPr>
              <a:t> + </a:t>
            </a:r>
            <a:r>
              <a:rPr lang="en-US" altLang="ko-KR" sz="2200">
                <a:solidFill>
                  <a:srgbClr val="800080"/>
                </a:solidFill>
              </a:rPr>
              <a:t>b</a:t>
            </a:r>
            <a:endParaRPr lang="en-US" altLang="ko-KR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곱하기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&gt;&gt;&gt; a * 2</a:t>
            </a:r>
            <a:endParaRPr lang="ko-KR" altLang="en-US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000000"/>
                </a:solidFill>
                <a:latin typeface="바탕체"/>
                <a:ea typeface="바탕체"/>
              </a:rPr>
              <a:t>a * 2 문장은 a를 두 번 반복</a:t>
            </a:r>
            <a:r>
              <a:rPr lang="ko-KR" altLang="en-US" sz="2200">
                <a:solidFill>
                  <a:srgbClr val="ffffff"/>
                </a:solidFill>
                <a:latin typeface="바탕체"/>
                <a:ea typeface="바탕체"/>
              </a:rPr>
              <a:t>으로</a:t>
            </a:r>
            <a:endParaRPr lang="ko-KR" altLang="en-US" sz="2200">
              <a:solidFill>
                <a:srgbClr val="ffffff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길이 구하기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(len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함수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  <a:endParaRPr lang="en-US" altLang="ko-KR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a = "</a:t>
            </a:r>
            <a:r>
              <a:rPr lang="ko-KR" altLang="en-US" sz="2200" b="1">
                <a:solidFill>
                  <a:srgbClr val="ff0000"/>
                </a:solidFill>
                <a:latin typeface="바탕체"/>
                <a:ea typeface="바탕체"/>
              </a:rPr>
              <a:t>Life is too short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"</a:t>
            </a:r>
            <a:endParaRPr lang="ko-KR" altLang="en-US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len(a)</a:t>
            </a:r>
            <a:endParaRPr lang="ko-KR" altLang="en-US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17</a:t>
            </a: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인덱싱 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 슬라이싱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인덱싱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(Indexing)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무엇을 가리킨다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슬라이싱(Slicing)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무엇인가 잘라낸다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500">
              <a:solidFill>
                <a:srgbClr val="000000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796631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format 함수를 사용한 포매팅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좀 더 발전된 스타일로 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포맷을 지정할 수 있다.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1.</a:t>
            </a:r>
            <a:r>
              <a:rPr lang="ko-KR" altLang="en-US" sz="2200">
                <a:solidFill>
                  <a:srgbClr val="0000ff"/>
                </a:solidFill>
              </a:rPr>
              <a:t>숫자 바로 대입하기</a:t>
            </a:r>
            <a:endParaRPr lang="ko-KR" altLang="en-US" sz="220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&gt;&gt;&gt; </a:t>
            </a:r>
            <a:r>
              <a:rPr lang="ko-KR" altLang="en-US" sz="2200">
                <a:solidFill>
                  <a:srgbClr val="800080"/>
                </a:solidFill>
              </a:rPr>
              <a:t>"I eat {0} apples".format(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'I eat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ff0000"/>
                </a:solidFill>
              </a:rPr>
              <a:t> apples'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"I eat {0} apples"</a:t>
            </a:r>
            <a:r>
              <a:rPr lang="ko-KR" altLang="en-US" sz="2200">
                <a:solidFill>
                  <a:srgbClr val="000000"/>
                </a:solidFill>
              </a:rPr>
              <a:t> 문자열 중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부분이 숫자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2.</a:t>
            </a:r>
            <a:r>
              <a:rPr lang="ko-KR" altLang="en-US" sz="2200">
                <a:solidFill>
                  <a:srgbClr val="0000ff"/>
                </a:solidFill>
              </a:rPr>
              <a:t>문자열 바로 대입하기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{0} apples".format("five")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five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000000"/>
                </a:solidFill>
              </a:rPr>
              <a:t> 항목이</a:t>
            </a:r>
            <a:r>
              <a:rPr lang="ko-KR" altLang="en-US" sz="2200">
                <a:solidFill>
                  <a:srgbClr val="ff0000"/>
                </a:solidFill>
              </a:rPr>
              <a:t> five</a:t>
            </a:r>
            <a:r>
              <a:rPr lang="ko-KR" altLang="en-US" sz="2200">
                <a:solidFill>
                  <a:srgbClr val="000000"/>
                </a:solidFill>
              </a:rPr>
              <a:t>라는 </a:t>
            </a:r>
            <a:r>
              <a:rPr lang="ko-KR" altLang="en-US" sz="2200">
                <a:solidFill>
                  <a:srgbClr val="ff0000"/>
                </a:solidFill>
              </a:rPr>
              <a:t>문자열로 바뀌었다.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3.</a:t>
            </a:r>
            <a:r>
              <a:rPr lang="ko-KR" altLang="en-US" sz="2200">
                <a:solidFill>
                  <a:srgbClr val="0000ff"/>
                </a:solidFill>
              </a:rPr>
              <a:t>숫자 값을 가진 변수로 대입하기</a:t>
            </a:r>
            <a:endParaRPr lang="ko-KR" altLang="en-US" sz="220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number =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800080"/>
                </a:solidFill>
              </a:rPr>
              <a:t> apples".format(number)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3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항목이 number 변수 값인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849406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문자열 관련 함수들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자료형은 </a:t>
            </a:r>
            <a:r>
              <a:rPr lang="ko-KR" altLang="en-US" sz="2200">
                <a:solidFill>
                  <a:srgbClr val="ff0000"/>
                </a:solidFill>
              </a:rPr>
              <a:t>자체적으로 함수를 가지고 있다. 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다른 말로 </a:t>
            </a:r>
            <a:r>
              <a:rPr lang="ko-KR" altLang="en-US" sz="2200">
                <a:solidFill>
                  <a:srgbClr val="ff0000"/>
                </a:solidFill>
              </a:rPr>
              <a:t>문자열 내장 함수</a:t>
            </a:r>
            <a:r>
              <a:rPr lang="ko-KR" altLang="en-US" sz="2200">
                <a:solidFill>
                  <a:srgbClr val="000000"/>
                </a:solidFill>
              </a:rPr>
              <a:t>라 한다. </a:t>
            </a: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16855"/>
            <a:ext cx="10203524" cy="4260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 개수 세기(count)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"hobby"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a.count('b')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중 문자 b의 개수를 돌려준다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ko-KR" altLang="en-US" sz="2200">
              <a:solidFill>
                <a:srgbClr val="80008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77168"/>
            <a:ext cx="10203524" cy="468749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위치 알려주기(index)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"Life is too short"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a.index('t')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8</a:t>
            </a:r>
            <a:endParaRPr lang="ko-KR" altLang="en-US" sz="220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a.index('k')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Traceback (most recent call last):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File "&lt;stdin&gt;", line 1, in &lt;module&gt;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ValueError: substring not found</a:t>
            </a:r>
            <a:endParaRPr lang="ko-KR" altLang="en-US" sz="220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자료형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숫자 모음을 숫자나 문자열로 표현하기는 어렵다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이러한 불편함을 해소할 수 있는 자료형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odd = 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[1, 3, 5, 7, 9]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리스트를 만들 때는 대괄호([ ])로 감싸 주고 </a:t>
            </a:r>
            <a:endParaRPr lang="ko-KR" altLang="en-US" sz="2200">
              <a:solidFill>
                <a:schemeClr val="dk1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각 요솟값은 쉼표(,)로 구분해 준다.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>
              <a:defRPr/>
            </a:pP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09718" y="2214563"/>
            <a:ext cx="904881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1991년에 발표</a:t>
            </a: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MATLAB과 유사한 인터프리터 방식의 프로그래밍 언어</a:t>
            </a: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문법이 매우 쉽다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  <a:endParaRPr lang="en-US" altLang="ko-KR">
              <a:solidFill>
                <a:srgbClr val="ff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실사용률과 생산성이 높은 언어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접근성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응용력이 좋다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  <a:endParaRPr lang="en-US" altLang="ko-KR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solidFill>
                  <a:srgbClr val="800080"/>
                </a:solidFill>
                <a:effectLst/>
              </a:rPr>
              <a:t>리스트명 = [요소1, 요소2, 요소3, ...]</a:t>
            </a:r>
            <a:endParaRPr lang="ko-KR" altLang="en-US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effectLst/>
              </a:rPr>
              <a:t>여러 가지 리스트의 생김새를 살펴보면 다음과 같다.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a = []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b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1, 2, 3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c = 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['Life', 'is', 'too', 'short'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d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, 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e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 [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]]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358105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리스트의 인덱싱</a:t>
            </a:r>
            <a:endParaRPr lang="ko-KR" altLang="en-US" sz="25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문자열처럼 인덱싱을 적용할 수 있다. 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먼저</a:t>
            </a:r>
            <a:r>
              <a:rPr lang="ko-KR" altLang="en-US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chemeClr val="dk1"/>
                </a:solidFill>
              </a:rPr>
              <a:t> 변수에 </a:t>
            </a: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 </a:t>
            </a:r>
            <a:r>
              <a:rPr lang="ko-KR" altLang="en-US" sz="2200">
                <a:solidFill>
                  <a:schemeClr val="dk1"/>
                </a:solidFill>
              </a:rPr>
              <a:t>값을 설정한다.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은 리스트</a:t>
            </a:r>
            <a:r>
              <a:rPr lang="ko-KR" altLang="en-US" sz="2200">
                <a:solidFill>
                  <a:srgbClr val="800080"/>
                </a:solidFill>
              </a:rPr>
              <a:t> a</a:t>
            </a:r>
            <a:r>
              <a:rPr lang="ko-KR" altLang="en-US" sz="2200">
                <a:solidFill>
                  <a:schemeClr val="dk1"/>
                </a:solidFill>
              </a:rPr>
              <a:t>의 첫 번째 요솟값을 말한다.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연산하기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+ 기호를 사용해서 더할 수 있고 * 기호를 사용해서 반복할 수 있다. 문자열과 마찬가지로 리스트에서도 되는지 직접 확인해 보자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 더하기(+)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+ b</a:t>
            </a:r>
            <a:endParaRPr lang="ko-KR" altLang="en-US" sz="220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사이에서 + 기호는 2개의 리스트를 합치는 기능을 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+ "def" = "abcdef"가 되는 것과 같은 이치이다.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반복하기(*)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*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1, 2, 3, 1, 2, 3, 1, 2, 3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 리스트가 세 번 반복되어 새로운 리스트를 만들어낸다.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* 3 = "abcabcabc" 가 되는 것과 같은 이치이다.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길이구하기</a:t>
            </a:r>
            <a:r>
              <a:rPr lang="en-US" altLang="ko-KR" sz="2500">
                <a:solidFill>
                  <a:srgbClr val="000000"/>
                </a:solidFill>
              </a:rPr>
              <a:t>(</a:t>
            </a:r>
            <a:r>
              <a:rPr lang="ko-KR" altLang="en-US" sz="2500">
                <a:solidFill>
                  <a:srgbClr val="000000"/>
                </a:solidFill>
              </a:rPr>
              <a:t> len 함수</a:t>
            </a:r>
            <a:r>
              <a:rPr lang="en-US" altLang="ko-KR" sz="2500">
                <a:solidFill>
                  <a:srgbClr val="00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ko-KR" altLang="en-US" sz="2200">
                <a:solidFill>
                  <a:srgbClr val="ff0000"/>
                </a:solidFill>
              </a:rPr>
              <a:t>len</a:t>
            </a:r>
            <a:r>
              <a:rPr lang="ko-KR" altLang="en-US" sz="2200">
                <a:solidFill>
                  <a:srgbClr val="800080"/>
                </a:solidFill>
              </a:rPr>
              <a:t>(a)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실수하기 쉬운 리스트 연산 오류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다음 소스 코드를 입력했을 때 결괏값은 어떻게 나올까?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ff0000"/>
                </a:solidFill>
              </a:rPr>
              <a:t>]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a[2] + "hi"</a:t>
            </a:r>
            <a:endParaRPr lang="ko-KR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77168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형 오류(TypeError)가 발생했다. 오류의 원인은 무엇일까?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2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rgbClr val="000000"/>
                </a:solidFill>
              </a:rPr>
              <a:t>에 저장된 값은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이라는 </a:t>
            </a:r>
            <a:r>
              <a:rPr lang="ko-KR" altLang="en-US" sz="2200">
                <a:solidFill>
                  <a:srgbClr val="ff0000"/>
                </a:solidFill>
              </a:rPr>
              <a:t>정수</a:t>
            </a:r>
            <a:r>
              <a:rPr lang="ko-KR" altLang="en-US" sz="2200">
                <a:solidFill>
                  <a:srgbClr val="000000"/>
                </a:solidFill>
              </a:rPr>
              <a:t>인데</a:t>
            </a:r>
            <a:r>
              <a:rPr lang="ko-KR" altLang="en-US" sz="2200">
                <a:solidFill>
                  <a:srgbClr val="ff0000"/>
                </a:solidFill>
              </a:rPr>
              <a:t> "hi"</a:t>
            </a:r>
            <a:r>
              <a:rPr lang="ko-KR" altLang="en-US" sz="2200">
                <a:solidFill>
                  <a:srgbClr val="000000"/>
                </a:solidFill>
              </a:rPr>
              <a:t>는</a:t>
            </a:r>
            <a:r>
              <a:rPr lang="ko-KR" altLang="en-US" sz="2200">
                <a:solidFill>
                  <a:srgbClr val="ff0000"/>
                </a:solidFill>
              </a:rPr>
              <a:t> 문자열</a:t>
            </a:r>
            <a:r>
              <a:rPr lang="ko-KR" altLang="en-US" sz="2200">
                <a:solidFill>
                  <a:srgbClr val="000000"/>
                </a:solidFill>
              </a:rPr>
              <a:t>이다.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정수와 문자열은 당연히 서로 더할 수 없기 때문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만약 숫자와 문자열을 더해서 </a:t>
            </a:r>
            <a:r>
              <a:rPr lang="ko-KR" altLang="en-US" sz="2200">
                <a:solidFill>
                  <a:srgbClr val="ff0000"/>
                </a:solidFill>
              </a:rPr>
              <a:t>'3hi'</a:t>
            </a:r>
            <a:r>
              <a:rPr lang="ko-KR" altLang="en-US" sz="2200">
                <a:solidFill>
                  <a:srgbClr val="000000"/>
                </a:solidFill>
              </a:rPr>
              <a:t>처럼 만들고 싶다면 </a:t>
            </a:r>
            <a:r>
              <a:rPr lang="ko-KR" altLang="en-US" sz="2200">
                <a:solidFill>
                  <a:srgbClr val="ff0000"/>
                </a:solidFill>
              </a:rPr>
              <a:t>숫자 3을 문자 '3'</a:t>
            </a:r>
            <a:r>
              <a:rPr lang="ko-KR" altLang="en-US" sz="2200">
                <a:solidFill>
                  <a:srgbClr val="000000"/>
                </a:solidFill>
              </a:rPr>
              <a:t>으로 바꾸어 주어야 한다. 다음과 같이 할 수 있다.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a&gt;&gt;&gt;str(a[2]) + </a:t>
            </a:r>
            <a:r>
              <a:rPr lang="ko-KR" altLang="en-US" sz="2200">
                <a:solidFill>
                  <a:srgbClr val="ff0000"/>
                </a:solidFill>
              </a:rPr>
              <a:t>"hi"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str 함수</a:t>
            </a:r>
            <a:r>
              <a:rPr lang="ko-KR" altLang="en-US" sz="2200">
                <a:solidFill>
                  <a:schemeClr val="dk1"/>
                </a:solidFill>
              </a:rPr>
              <a:t>는 정수나 실수를 문자열의 형태로 바꾸어 주는 </a:t>
            </a:r>
            <a:r>
              <a:rPr lang="ko-KR" altLang="en-US" sz="2200">
                <a:solidFill>
                  <a:srgbClr val="ff0000"/>
                </a:solidFill>
              </a:rPr>
              <a:t>파이썬의 내장 함수</a:t>
            </a:r>
            <a:r>
              <a:rPr lang="ko-KR" altLang="en-US" sz="2200">
                <a:solidFill>
                  <a:schemeClr val="dk1"/>
                </a:solidFill>
              </a:rPr>
              <a:t>이다.</a:t>
            </a:r>
            <a:endParaRPr lang="ko-KR" altLang="en-US" sz="22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튜플(tuple)자료형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몇 가지 점을 제외하곤 리스트와 거의 비슷하며 리스트와 다른 점은 다음과 같다.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리스트는 [ ]</a:t>
            </a:r>
            <a:r>
              <a:rPr lang="ko-KR" altLang="en-US" sz="2200">
                <a:solidFill>
                  <a:srgbClr val="000000"/>
                </a:solidFill>
              </a:rPr>
              <a:t>으로 둘러싸지만 </a:t>
            </a:r>
            <a:r>
              <a:rPr lang="ko-KR" altLang="en-US" sz="2200">
                <a:solidFill>
                  <a:srgbClr val="ff0000"/>
                </a:solidFill>
              </a:rPr>
              <a:t>튜플은 ( )</a:t>
            </a:r>
            <a:r>
              <a:rPr lang="ko-KR" altLang="en-US" sz="2200">
                <a:solidFill>
                  <a:srgbClr val="000000"/>
                </a:solidFill>
              </a:rPr>
              <a:t>으로 둘러싼다. 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리스트는 그 값의 </a:t>
            </a:r>
            <a:r>
              <a:rPr lang="ko-KR" altLang="en-US" sz="2200">
                <a:solidFill>
                  <a:srgbClr val="ff0000"/>
                </a:solidFill>
              </a:rPr>
              <a:t>생성, 삭제, 수정</a:t>
            </a:r>
            <a:r>
              <a:rPr lang="ko-KR" altLang="en-US" sz="2200">
                <a:solidFill>
                  <a:srgbClr val="000000"/>
                </a:solidFill>
              </a:rPr>
              <a:t>이 가능하지만 </a:t>
            </a:r>
            <a:r>
              <a:rPr lang="ko-KR" altLang="en-US" sz="2200">
                <a:solidFill>
                  <a:srgbClr val="ff0000"/>
                </a:solidFill>
              </a:rPr>
              <a:t>튜플은 그 값을 바꿀 수 없다.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튜플의 모습은 다음과 같다.</a:t>
            </a:r>
            <a:endParaRPr lang="ko-KR" altLang="en-US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t1 = ()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t2 = (</a:t>
            </a:r>
            <a:r>
              <a:rPr lang="ko-KR" altLang="en-US" sz="2200">
                <a:solidFill>
                  <a:srgbClr val="008000"/>
                </a:solidFill>
              </a:rPr>
              <a:t>1,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t3 = (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t4 = 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t5 = (</a:t>
            </a:r>
            <a:r>
              <a:rPr lang="ko-KR" altLang="en-US" sz="2200">
                <a:solidFill>
                  <a:srgbClr val="008000"/>
                </a:solidFill>
              </a:rPr>
              <a:t>'a', 'b', ('ab', 'cd'</a:t>
            </a:r>
            <a:r>
              <a:rPr lang="ko-KR" altLang="en-US" sz="2200">
                <a:solidFill>
                  <a:srgbClr val="800080"/>
                </a:solidFill>
              </a:rPr>
              <a:t>))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튜플과 리스트의 차이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t2 = (1,)처럼 단지 1개의 요소만을 가질 때는 요소 뒤에 콤마(,)를 반드시 붙여야 한다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프로그래밍을 할 때 튜플과 리스트는 구별해서 사용하는 것이 유리하다.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값을 변화시킬 수 있는 여부이다.</a:t>
            </a:r>
            <a:r>
              <a:rPr lang="en-US" altLang="ko-KR" sz="2200" b="1">
                <a:solidFill>
                  <a:srgbClr val="ff0000"/>
                </a:solidFill>
              </a:rPr>
              <a:t>(</a:t>
            </a:r>
            <a:r>
              <a:rPr lang="ko-KR" altLang="en-US" sz="2200" b="1">
                <a:solidFill>
                  <a:srgbClr val="ff0000"/>
                </a:solidFill>
              </a:rPr>
              <a:t>리스트</a:t>
            </a:r>
            <a:r>
              <a:rPr lang="en-US" altLang="ko-KR" sz="2200" b="1">
                <a:solidFill>
                  <a:srgbClr val="ff0000"/>
                </a:solidFill>
              </a:rPr>
              <a:t>O</a:t>
            </a:r>
            <a:r>
              <a:rPr lang="ko-KR" altLang="en-US" sz="2200" b="1">
                <a:solidFill>
                  <a:srgbClr val="ff0000"/>
                </a:solidFill>
              </a:rPr>
              <a:t>  </a:t>
            </a:r>
            <a:r>
              <a:rPr lang="en-US" altLang="ko-KR" sz="2200" b="1">
                <a:solidFill>
                  <a:srgbClr val="ff0000"/>
                </a:solidFill>
              </a:rPr>
              <a:t>/</a:t>
            </a:r>
            <a:r>
              <a:rPr lang="ko-KR" altLang="en-US" sz="2200" b="1">
                <a:solidFill>
                  <a:srgbClr val="ff0000"/>
                </a:solidFill>
              </a:rPr>
              <a:t> 튜플</a:t>
            </a:r>
            <a:r>
              <a:rPr lang="en-US" altLang="ko-KR" sz="2200" b="1">
                <a:solidFill>
                  <a:srgbClr val="ff0000"/>
                </a:solidFill>
              </a:rPr>
              <a:t>X)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실제 프로그램에서는 값이 변경되는 형태의 변수가 훨씬 많기 때문에 평균적으로 튜플보다는 리스트를 더 많이 사용한다.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533122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딕셔너리(Dictionary) 자료형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딕셔너리란?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사람은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이름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= "홍길동",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생일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=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몇 월 몇 일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등으로 구별할 수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파이썬에서는 이러한 자료형을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딕셔너리(Dictionary)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라고 하는데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사전이라는 뜻이다.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"people"이라는 단어에 "사람"뜻이 부합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"baseball"이라는 단어에 "야구"라는 뜻이 부합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한 쌍으로 갖는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Key가 "baseball"이라면 Value는 "야구"가 될 것이다.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자료형 </a:t>
            </a: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: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파이썬 프로그래밍의 기초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기초를 쌓는 제어문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입력과 출력 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딕셔너리(Dictionary)특징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순차적으로(sequential) 해당 요솟값을 구하지 않고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통해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얻는다.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baseball이라는 단어의 뜻을 찾기 위해 사전의 내용을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순차적으로 모두 검색하는 것이 아니라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baseball이라는 단어가 있는 곳만 펼쳐 보는 것이다.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96530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딕셔너리는 어떻게 만들까?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{Key1:Value1, Key2:Value2, Key3:Value3, ...}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의 쌍 여러 개가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 }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로 둘러싸여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각각의 요소는 Key : Value 형태로 이루어져 있고 쉼표(,)로 구분되어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※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Key에는 변하지 않는 값을 사용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하고,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에는 변하는 값과 변하지 않는 값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모두 사용할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다음 딕셔너리 예를 살펴보자.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dic = {'name':'pey', 'phone':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'0119993323'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, 'birth':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'1118'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위에서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는 각각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'name', 'phone', 'birth'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각각의 Key에 해당하는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cea61d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ff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ff"/>
                </a:solidFill>
              </a:rPr>
              <a:t>'pey', '0119993323', '1118'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 dic의 정보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key      value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name	 pey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phone	 01199993323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birth	 1118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다음 예는 Key로 정수 값 1, Value로 문자열 'hi'를 사용한 예이다.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&gt;&gt;&gt; a = {1: 'hi'}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또한 다음 예처럼 Value에 리스트도 넣을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{ 'a': 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1,2,3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]}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집합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(set)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파이썬 2.3부터 지원하기 시작한 자료형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집합에 관련된 것을 쉽게 처리하기 위해 만든 자료형이다.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 자료형은 다음과 같이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 키워드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사용해 만들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s1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([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1,2,3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])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s1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위와 같이 set()의 괄호 안에 리스트를 입력하여 만들거나 다음과 같이 문자열을 입력하여 만들 수도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= set(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"Hello"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)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'e', 'H', 'l', 'o'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※ 비어 있는 집합 자료형은 s = set()로 만들수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 자료형의 특징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중복을 허용하지 않는다.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순서가 없다(Unordered).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은 순서가 없기(unordered) 때문에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인덱싱으로 값을 얻을 수 없다.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만약 set 자료형에 저장된 값을 인덱싱으로 접근하려면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리스트나 튜플로 변환한후 해야 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※set의 특징은 자료형의 중복을 제거하기 위한 필터 역할로 종종 사용하기도 한다.</a:t>
            </a:r>
            <a:endParaRPr lang="ko-KR" altLang="en-US" sz="2200" b="1">
              <a:solidFill>
                <a:schemeClr val="dk1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교집합, 합집합, 차집합 구하기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우선 다음과 같이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2개의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set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만든 후 따라 해 보자.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s1은 1부터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6까지의 값을 가지게 되었고,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s2는 4부터 9까지의 값을 가지게 되었다.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= set([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])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= set([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])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교집합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s1과 s2의 교집합을 구해 보자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&amp;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"&amp;"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기호를 이용하면 교집합을 간단히 구할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또는 다음과 같이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intersection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사용해도 동일한 결과를 돌려준다.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s1.intersection(s2)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s2.intersection(s1)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을 사용해도 결과는 같다.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합집합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합집합은 다음과 같이 구할 수 있다. 이때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처럼 중복해서 포함된 값은 한 개씩만 표현된다.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|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"|"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기호를 사용한 방법이다.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s1.union(s2)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union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사용하면 된다. 교집합에서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intersection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마찬가지로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s2.union(s1)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사용해도 동일한 결과를 돌려준다.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49897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차집합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s1 -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s2 - s1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8, 9, 7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빼기(-) 기호를 사용한 방법이다.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s1.difference(s2)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s2.difference(s1)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8, 9, 7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difference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를 사용해도 차집합을 구할 수 있다.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81348"/>
            <a:ext cx="10203524" cy="45783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불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(bool)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참(True)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거짓(False)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을 나타내는 자료형이다.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불 자료형은 조건문의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반환 값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으로도 사용된다.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True - 참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False - 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※ True나 False는 파이썬의 예약어로 true, false와 같이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사용하지 말고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첫 문자를 항상 대문자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로 사용해야 한다.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1 ==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1 == 1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"1과 1이 같은가?"를 묻는 조건문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이런 조건문은 결과로 True 또는 False에 해당되는 불 자료형을 돌려준다.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2 &gt;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2는 1보다 크기 때문에 2 &gt; 1 조건문은 True를 돌려준다.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2 &lt;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False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2는 1보다 작지 않기 때문에 2 &lt; 1 조건문은 False를 돌려준다.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876006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자료형의 참과 거짓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자료형의 참과 거짓을 구분하는 기준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----------참 ""---------------거짓 [1, 2, 3]---------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참[]---------------거짓 ()---------------거짓 {}---------------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거짓 1-----------------참0----------------거짓 None-------------거짓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문자열, 리스트, 튜플, 딕셔너리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등의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 값이 비어 있으면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(" ", [ ], ( ), { })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비어있지 않으면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숫자에서는 그 값이 0일 때 거짓이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None은 거짓을 뜻한다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915694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EX)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a = [</a:t>
            </a:r>
            <a:r>
              <a: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1, 2, 3, 4</a:t>
            </a:r>
            <a:r>
              <a: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while a:</a:t>
            </a:r>
            <a:endPara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...     print(a.pop())</a:t>
            </a:r>
            <a:endPara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4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2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먼저 a = [1, 2, 3, 4] 리스트를 하나 만들었다.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while문은 간단히 알아보면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조건문이 참인 동안 조건문 안에 있는 문장을 반복해서 수행한다.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바탕체"/>
                <a:ea typeface="바탕체"/>
              </a:rPr>
              <a:t>&gt;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&gt;&gt; if []: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print("참")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else: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print("거짓")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[ ]는 앞의 표에서 볼 수 있듯이 비어 있는 리스트이므로 거짓이다.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따라서 "거짓"이란 문자열이 출력된다.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[1, 2, 3]: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("참")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("거짓")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위 코드를 해석해 보면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[1, 2, 3]이 참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=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"참"이라는 문자열을 출력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그렇지 않으면 "거짓"이라는 문자열을 출력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코드의 [1, 2, 3]은 요솟값이 있는 리스트이기 때문에 참이다.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따라서 "참"을 출력한다.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제어문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if, while, for 등등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..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0000"/>
              </a:solidFill>
              <a:effectLst/>
            </a:endParaRPr>
          </a:p>
          <a:p>
            <a:pPr algn="l">
              <a:defRPr/>
            </a:pP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왜 필요할까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?</a:t>
            </a:r>
            <a:endParaRPr lang="en-US" altLang="ko-KR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"돈이 있으면 택시를 타고, 돈이 없으면 걸어 간다."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위 문장처럼 주어진 조건을 판단한 후 그 상황에 맞게 처리해야 할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경우가 생긴다.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프로그래밍에서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조건을 판단하여 해당 조건에 맞는 상황을 수행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하는 데 쓰는 것이 바로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if문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money = True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if money: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("택시를 타고 가라")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("걸어 가라")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택시를 타고 가라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money에 True를 입력했으므로 money는 참이다.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if문 다음 문장이 수행되어 '택시를 타고 가라'가 출력된다.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chemeClr val="dk1"/>
                </a:solidFill>
              </a:rPr>
              <a:t>프로그래밍을 할 때 쓰이는 숫자 문자열 등 자료 형태로 사용하는 모든 것</a:t>
            </a:r>
            <a:endParaRPr lang="ko-KR" altLang="en-US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b="1">
                <a:solidFill>
                  <a:srgbClr val="ff0000"/>
                </a:solidFill>
                <a:effectLst/>
                <a:latin typeface="바탕체"/>
                <a:ea typeface="바탕체"/>
              </a:rPr>
              <a:t>프로그램의 기본이자 핵심 단위 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[조건문 다음에 콜론(:)을 잊지 말자!]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뒤에는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반드시 콜론(:)이 붙는다.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어떤 특별한 의미가 있다기보다는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파이썬의 문법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en-US" altLang="ko-KR" sz="2500" b="1">
                <a:solidFill>
                  <a:schemeClr val="dk1"/>
                </a:solidFill>
                <a:latin typeface="바탕체"/>
                <a:ea typeface="바탕체"/>
              </a:rPr>
              <a:t>while</a:t>
            </a: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endParaRPr lang="en-US" altLang="ko-KR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반복해서 문장을 사용해야 할 경우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=&gt;while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반복문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 b="1">
                <a:solidFill>
                  <a:schemeClr val="dk1"/>
                </a:solidFill>
                <a:latin typeface="바탕체"/>
                <a:ea typeface="바탕체"/>
              </a:rPr>
              <a:t>기본구조 </a:t>
            </a:r>
            <a:endParaRPr lang="ko-KR" altLang="en-US" sz="22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while &lt;조건문&gt;: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문장1&gt;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문장2&gt;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문장3&gt;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while문은 조건문이 참인 동안에 while문 아래의 문장이 반복해서 수행된다.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"열 번 찍어 안 넘어가는 나무 없다"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속담을 파이썬 프로그램으로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 0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while 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&lt; 10: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 treeHit +1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("나무를 %d번 찍었습니다." % treeHit)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== 10: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("나무 넘어갑니다.")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나무를 1번 찍었습니다.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~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나무를 10번 찍었습니다.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 넘어갑니다.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algn="l">
              <a:defRPr/>
            </a:pPr>
            <a:r>
              <a:rPr lang="ko-KR" altLang="en-US" b="1">
                <a:solidFill>
                  <a:schemeClr val="dk1"/>
                </a:solidFill>
                <a:latin typeface="바탕체"/>
                <a:ea typeface="바탕체"/>
              </a:rPr>
              <a:t>무한루프</a:t>
            </a:r>
            <a:r>
              <a:rPr lang="en-US" altLang="ko-KR" b="1">
                <a:solidFill>
                  <a:schemeClr val="dk1"/>
                </a:solidFill>
                <a:latin typeface="바탕체"/>
                <a:ea typeface="바탕체"/>
              </a:rPr>
              <a:t>(Loop)</a:t>
            </a:r>
            <a:endParaRPr lang="en-US" altLang="ko-KR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무한히 반복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한다는 의미</a:t>
            </a: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우리가 사용하는 일반 프로그램 중에서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무한 루프 개념을 사용하지 않는 프로그램은 거의 없다.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그만큼 자주 사용한다는 뜻이다.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무한 루프는 while문으로 구현할 수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en-US" altLang="ko-KR" sz="2200" b="1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385073"/>
            <a:ext cx="10203524" cy="521495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while True: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while문의 조건문이 True이므로 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항상 참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 된다. 따라서 while문 안에 있는 문장들은 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무한하게 수행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될 것이다.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while True: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("Ctrl+C를 눌러야 while문을 빠져나갈 수 있습니다.")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</a:rPr>
              <a:t>숫자형</a:t>
            </a:r>
            <a:endParaRPr lang="ko-KR" altLang="en-US" b="1">
              <a:solidFill>
                <a:srgbClr val="000000"/>
              </a:solidFill>
              <a:effectLst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숫자 형태로 이루어진 자료형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정수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1,2,3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...</a:t>
            </a:r>
            <a:endParaRPr lang="en-US" altLang="ko-KR" sz="2200">
              <a:solidFill>
                <a:srgbClr val="289b6e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실수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12.34</a:t>
            </a:r>
            <a:endParaRPr lang="en-US" altLang="ko-KR" sz="2200">
              <a:solidFill>
                <a:srgbClr val="289b6e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8진수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16진수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자주 사용하지 않음</a:t>
            </a:r>
            <a:endParaRPr lang="ko-KR" altLang="en-US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EX)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믹서가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믹서에 과일을 넣는다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믹서에 넣는 과일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”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과일주스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결괏값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)”</a:t>
            </a:r>
            <a:endParaRPr lang="en-US" altLang="ko-KR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믹서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과일을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받아 주스를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하는 </a:t>
            </a: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함수</a:t>
            </a:r>
            <a:endParaRPr lang="en-US" altLang="ko-KR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함수를 사용하는 이유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똑같은 내용을 반복해서 작성하는 경우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자신이 만든 프로그램을 함수화하면 프로그램의 흐름을 일목요연하게 볼 수 있기 때문이다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프로그램 흐름도 잘 파악할 수 있고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오류가 어디에서 나오는지도 바로 알아차릴 수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파이썬 함수의 구조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 함수명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매개변수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):</a:t>
            </a:r>
            <a:endParaRPr lang="en-US" altLang="ko-KR" sz="22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1&gt;</a:t>
            </a:r>
            <a:endParaRPr lang="en-US" altLang="ko-KR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2&gt;</a:t>
            </a:r>
            <a:endParaRPr lang="en-US" altLang="ko-KR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함수를 사용할때 사용하는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예약어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*</a:t>
            </a:r>
            <a:r>
              <a:rPr lang="ko-KR" altLang="en-US" sz="2200">
                <a:solidFill>
                  <a:srgbClr val="ff6600"/>
                </a:solidFill>
                <a:latin typeface="바탕체"/>
                <a:ea typeface="바탕체"/>
              </a:rPr>
              <a:t>함수이름은 사용자가 임의로 만들수 있다</a:t>
            </a: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69741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def add(a, b):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a + 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"이 함수의 이름(함수 이름)은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add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입력으로 2개의 값을 받으며 결괏값은 2개의 입력값을 더한 값이다."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함수의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결괏값을 돌려주는 명령어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다음과 같이 add 함수를 만들자.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&gt;&gt;&gt; def add(a, b):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 a+b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&gt;&gt;&gt;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직접 add 함수를 사용해 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b =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4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c = add(a, b)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(c)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7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변수 a에 3, b에 4를 대입한 다음 앞에서 만든 add 함수에 a와 b를 입력값으로 넣어 준다. 그리고 변수 c에 add 함수의 결괏값을 대입하면 print(c)로 c의 값을 확인할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프롬프트를 띄워서 사용자 입력 받기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사용자에게 입력받을 때 "숫자를 입력하세요"라든지 "이름을 입력하세요"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라는 안내 문구 또는 질문이 나오도록 하고 싶을 때가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그럴 때는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input()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괄호 안에 질문을 입력하여 프롬프트를 띄워주면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은 입력되는 모든 것을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문자열로 취급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input("질문 내용")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다음 예를 직접 입력해 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number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("숫자를 입력하세요: 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숫자를 입력하세요: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(number)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5044679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print 자세히 알기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print의 사용예는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123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123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Python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문자열 띄어쓰기는 콤마로 한다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("life", "is", "too short")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콤마(,)를 사용하면 문자열 사이에 띄어쓰기를 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 줄에 결괏값 출력하기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 줄에 결괏값을 계속 이어서 출력하려면 매개변수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end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사용해 끝 문자를 지정해야 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for i in range(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):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0 1 2 3 4 5 6 7 8 9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sfaf 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54199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컴퓨터식 지수 표현 방식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4.24E10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4.24e-10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ㅇ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16진수(Hexadecimal)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0x8ff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0xABC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%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= 나눗셈의 나머지 값을 돌려주는 연산자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914400" y="4397358"/>
            <a:ext cx="10363199" cy="107158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사칙연산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(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+, -, *, /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)</a:t>
            </a:r>
            <a:endParaRPr lang="en-US" altLang="ko-KR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x의 y제곱을 나타내는 ** 연산자</a:t>
            </a:r>
            <a:endParaRPr lang="ko-KR" altLang="en-US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ecd174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b =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4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** 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81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%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= 나눗셈의 나머지 값을 돌려주는 연산자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문자(String)열 자료형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문자,단어 등으로 구성된 문자들의 집합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연산하기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문자열을 더하거나 곱할 수 있다. </a:t>
            </a:r>
            <a:endParaRPr lang="ko-KR" altLang="en-US" sz="2200">
              <a:solidFill>
                <a:srgbClr val="ffffff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다른 언어에서는 쉽게 찾아볼 수 없는 기능</a:t>
            </a:r>
            <a:r>
              <a:rPr lang="ko-KR" altLang="en-US" sz="2200">
                <a:solidFill>
                  <a:srgbClr val="ffffff"/>
                </a:solidFill>
              </a:rPr>
              <a:t>으로</a:t>
            </a:r>
            <a:endParaRPr lang="ko-KR" altLang="en-US" sz="2200">
              <a:solidFill>
                <a:srgbClr val="ffffff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ko-KR" altLang="en-US" sz="2200">
                <a:solidFill>
                  <a:srgbClr val="ff0000"/>
                </a:solidFill>
              </a:rPr>
              <a:t>파이썬만의 장점</a:t>
            </a: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2173</ep:Words>
  <ep:PresentationFormat>화면 슬라이드 쇼(4:3)</ep:PresentationFormat>
  <ep:Paragraphs>532</ep:Paragraphs>
  <ep:Slides>70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ep:HeadingPairs>
  <ep:TitlesOfParts>
    <vt:vector size="71" baseType="lpstr">
      <vt:lpstr>상승</vt:lpstr>
      <vt:lpstr>파이썬</vt:lpstr>
      <vt:lpstr>파이썬?</vt:lpstr>
      <vt:lpstr>목차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수고하셨습니다.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2020-10-01T11:34:24.036</dcterms:created>
  <dc:creator>82102</dc:creator>
  <cp:lastModifiedBy>82102</cp:lastModifiedBy>
  <dcterms:modified xsi:type="dcterms:W3CDTF">2020-10-07T00:04:26.141</dcterms:modified>
  <cp:revision>281</cp:revision>
  <dc:title>파이썬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