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6" r:id="rId4"/>
    <p:sldId id="261" r:id="rId5"/>
    <p:sldId id="262" r:id="rId6"/>
    <p:sldId id="265" r:id="rId7"/>
    <p:sldId id="267" r:id="rId8"/>
    <p:sldId id="258" r:id="rId9"/>
    <p:sldId id="263" r:id="rId10"/>
    <p:sldId id="264" r:id="rId11"/>
    <p:sldId id="269" r:id="rId12"/>
    <p:sldId id="25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9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3" r:id="rId50"/>
    <p:sldId id="314" r:id="rId51"/>
    <p:sldId id="315" r:id="rId52"/>
    <p:sldId id="316" r:id="rId53"/>
    <p:sldId id="317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C58F-B1DC-6C0D-35DC-CAEFBE5E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F49F8-9296-57C1-A7C8-B51D01924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E627C-572E-AFE7-9F7B-251B196B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24DAE-F7BA-1825-9230-BDFD8FF4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56875-E420-248F-38F5-6255726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83CC-1970-E9C8-9D12-D9AF90DC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14022-9A8D-66B0-83AD-AC39E83A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9CA38-5679-5E8B-368D-F77F1B3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108C-DCEB-49D3-60A8-9BDFF510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4918D-ACB1-3C7C-C3A8-3EE53FAB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6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B3BA0-D87F-A26B-891A-479CCF683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601AA-A738-B06B-56BB-796F03C1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42FF5-901A-1641-497A-8B7728BD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A7B9E-4824-C053-A66C-E622268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4648-A149-F225-E269-A3E47AB4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7201-20C5-A868-1A06-3657AC7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A9CE7-42E8-52AC-D8D0-D63FCC47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7077A-0B20-0EA9-7842-5810D1BE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B718-E5F5-905C-6CDF-499FCD36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E9FA2-6FAF-ECF3-3B7F-F2E06EA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54F6D-CB93-4764-999A-C71CE184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A9A0F-B588-37FC-7F2C-61FF18927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78118-7436-E37E-D389-27BC4FE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72437-767C-6ED3-1894-729A1BA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9315E-AF2C-ECE3-BAB5-65C9581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1BD0A-5C0C-C2EC-EBE9-9539F729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0E2D-EB8C-B1D3-650B-27CE14F4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7107E-685C-124F-0B5E-D011B304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C4F0B-3295-8233-84CA-4C2F890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E1C1D-869C-F33D-6DA7-4BBAB6D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6D1A9-2CF0-88E6-1BE7-CA5AB6D3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CD8C-EDBD-AF3C-A965-D5639BEC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CC7AA-3E8C-AF85-89C6-53CDB47A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21FCE-C35E-0C16-BD68-FE689F43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964B4-0F36-7DF8-3ED4-EB302F08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225ED-AC32-A145-0FD7-50B7FF3C2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18D8A-7011-06DB-F400-47582623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86BE66-7284-45C2-08DE-A5977640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976D9-3AD1-5FF9-8F1C-F74047F4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0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FF438-468F-0D24-B15C-1EF7D00B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5FD52-0889-D720-A77C-7C643521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74E43-CFE1-C730-30F1-2EF2A9D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79265E-49D6-9211-4C04-60069051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E1C45-C2BA-EA1B-0794-0B278E2F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96ABE5-A78A-6524-CAAD-8BB1433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8515-6B56-2AF4-1623-D4BECD64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35992-D6C7-29BA-F8A0-557EAAF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4B7F1-F7E3-B23B-8DA3-134DA500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AFB9D-3366-8CA2-3E46-D9C971B1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555DA-42F8-87B8-B759-CAD6B7B3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1B027-5A31-979A-DD2F-605A9528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4C485-E537-64C0-BBA4-4808EFE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DC6F3-997A-C6C0-0AD3-98724D41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97523-7863-81B7-59DA-41CABED04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EDD91-6BEC-B2C4-58FF-ED24064C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64E12-E247-B85A-5FE0-E13966F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BE5EB-82FC-97CA-4B14-C1AE931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ECDE1-BAA8-3751-AED9-C66B5E5E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FC25BC-AB70-2B6C-C99A-DDB2A5A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A2C25-6137-62A6-5F12-8BE6A324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55B5D-9678-1C16-3C59-712337E4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CB9B-1308-4D04-847E-57CEE6D2FA1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4E73E-654C-6762-B7DD-127A9C6C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2B13A-529D-40B9-5F1B-F171AFDF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AD4E-EE84-493A-9270-0AD44E643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41CC0-719A-722A-0E81-62F529BF681F}"/>
              </a:ext>
            </a:extLst>
          </p:cNvPr>
          <p:cNvSpPr txBox="1"/>
          <p:nvPr/>
        </p:nvSpPr>
        <p:spPr>
          <a:xfrm>
            <a:off x="1315616" y="923731"/>
            <a:ext cx="789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패캠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프론트앤드</a:t>
            </a:r>
            <a:r>
              <a:rPr lang="en-US" altLang="ko-KR" dirty="0"/>
              <a:t> part1.1~part3.3 </a:t>
            </a:r>
            <a:r>
              <a:rPr lang="ko-KR" altLang="en-US" dirty="0"/>
              <a:t>들을 차례 </a:t>
            </a:r>
            <a:r>
              <a:rPr lang="en-US" altLang="ko-KR" dirty="0"/>
              <a:t>+ !DODTYPE </a:t>
            </a:r>
            <a:r>
              <a:rPr lang="ko-KR" altLang="en-US"/>
              <a:t>다시 정리하기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01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510835" y="1462683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최초 요청</a:t>
            </a:r>
            <a:r>
              <a:rPr lang="en-US" altLang="ko-KR" sz="2400" dirty="0"/>
              <a:t>(</a:t>
            </a:r>
            <a:r>
              <a:rPr lang="ko-KR" altLang="en-US" sz="2400" dirty="0"/>
              <a:t>갈비찜 레시피</a:t>
            </a:r>
            <a:r>
              <a:rPr lang="en-US" altLang="ko-KR" sz="2400" dirty="0"/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을 받은 서버는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요청에 대한 결과를 사용자에게 전송해주지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7E2A8EC-354B-47F4-4245-2E237055D9FD}"/>
              </a:ext>
            </a:extLst>
          </p:cNvPr>
          <p:cNvGrpSpPr/>
          <p:nvPr/>
        </p:nvGrpSpPr>
        <p:grpSpPr>
          <a:xfrm>
            <a:off x="436774" y="2105972"/>
            <a:ext cx="11619532" cy="4577503"/>
            <a:chOff x="436774" y="2105972"/>
            <a:chExt cx="11619532" cy="457750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DEC432D-D0E7-B252-D7DE-EBFE206FA6AC}"/>
                </a:ext>
              </a:extLst>
            </p:cNvPr>
            <p:cNvGrpSpPr/>
            <p:nvPr/>
          </p:nvGrpSpPr>
          <p:grpSpPr>
            <a:xfrm>
              <a:off x="436774" y="2105972"/>
              <a:ext cx="11619532" cy="4577503"/>
              <a:chOff x="436774" y="2105972"/>
              <a:chExt cx="11619532" cy="4577503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808A6AB8-CA5F-F811-BE7F-DC2F15694DEB}"/>
                  </a:ext>
                </a:extLst>
              </p:cNvPr>
              <p:cNvGrpSpPr/>
              <p:nvPr/>
            </p:nvGrpSpPr>
            <p:grpSpPr>
              <a:xfrm>
                <a:off x="7123522" y="2105972"/>
                <a:ext cx="4932784" cy="4577503"/>
                <a:chOff x="6096000" y="955902"/>
                <a:chExt cx="4932784" cy="4577503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EC2586A-3AAC-4870-A472-2C466484C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96000" y="3380231"/>
                  <a:ext cx="3672470" cy="2153174"/>
                </a:xfrm>
                <a:prstGeom prst="rect">
                  <a:avLst/>
                </a:prstGeom>
              </p:spPr>
            </p:pic>
            <p:sp>
              <p:nvSpPr>
                <p:cNvPr id="11" name="말풍선: 타원형 10">
                  <a:extLst>
                    <a:ext uri="{FF2B5EF4-FFF2-40B4-BE49-F238E27FC236}">
                      <a16:creationId xmlns:a16="http://schemas.microsoft.com/office/drawing/2014/main" id="{FE98B000-6EE6-4203-3AC9-2D90F8CB26C6}"/>
                    </a:ext>
                  </a:extLst>
                </p:cNvPr>
                <p:cNvSpPr/>
                <p:nvPr/>
              </p:nvSpPr>
              <p:spPr>
                <a:xfrm>
                  <a:off x="8266922" y="955902"/>
                  <a:ext cx="2761862" cy="2153174"/>
                </a:xfrm>
                <a:prstGeom prst="wedgeEllipseCallo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너가 원하던 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갈비찜 레시피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!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23B343D-ED0D-AD2D-E0E4-6368FDAF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774" y="3015949"/>
                <a:ext cx="6887854" cy="15143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27D39BE0-4517-C0FA-DD5C-CA82B44FE2B6}"/>
                </a:ext>
              </a:extLst>
            </p:cNvPr>
            <p:cNvCxnSpPr>
              <a:stCxn id="6" idx="0"/>
              <a:endCxn id="15" idx="3"/>
            </p:cNvCxnSpPr>
            <p:nvPr/>
          </p:nvCxnSpPr>
          <p:spPr>
            <a:xfrm rot="16200000" flipV="1">
              <a:off x="7763605" y="3334148"/>
              <a:ext cx="757176" cy="163512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94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524623" y="3013502"/>
            <a:ext cx="5142755" cy="1261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웹 동작 방식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설명</a:t>
            </a:r>
            <a:endParaRPr lang="en-US" altLang="ko-KR" sz="4800" b="1" dirty="0"/>
          </a:p>
          <a:p>
            <a:pPr algn="ctr"/>
            <a:r>
              <a:rPr lang="ko-KR" altLang="en-US" sz="2800" b="1" dirty="0"/>
              <a:t>더 </a:t>
            </a:r>
            <a:r>
              <a:rPr lang="ko-KR" altLang="en-US" sz="2800" b="1" dirty="0" err="1"/>
              <a:t>더</a:t>
            </a:r>
            <a:r>
              <a:rPr lang="ko-KR" altLang="en-US" sz="2800" b="1" dirty="0"/>
              <a:t> 자세히</a:t>
            </a:r>
          </a:p>
        </p:txBody>
      </p:sp>
    </p:spTree>
    <p:extLst>
      <p:ext uri="{BB962C8B-B14F-4D97-AF65-F5344CB8AC3E}">
        <p14:creationId xmlns:p14="http://schemas.microsoft.com/office/powerpoint/2010/main" val="167370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681135" y="1653495"/>
            <a:ext cx="8783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사용자가 검색하는 행위를 서버에 요청을 보낸다고 </a:t>
            </a:r>
            <a:r>
              <a:rPr lang="ko-KR" altLang="en-US" sz="2400" dirty="0" err="1"/>
              <a:t>말했잖아</a:t>
            </a:r>
            <a:r>
              <a:rPr lang="en-US" altLang="ko-KR" sz="2400" dirty="0"/>
              <a:t>? </a:t>
            </a:r>
          </a:p>
          <a:p>
            <a:r>
              <a:rPr lang="ko-KR" altLang="en-US" sz="2400" dirty="0"/>
              <a:t>이 때 </a:t>
            </a:r>
            <a:r>
              <a:rPr lang="ko-KR" altLang="en-US" sz="2400" b="1" dirty="0">
                <a:solidFill>
                  <a:srgbClr val="FF0000"/>
                </a:solidFill>
              </a:rPr>
              <a:t>요청은 </a:t>
            </a:r>
            <a:r>
              <a:rPr lang="en-US" altLang="ko-KR" sz="2400" b="1" dirty="0">
                <a:solidFill>
                  <a:srgbClr val="FF0000"/>
                </a:solidFill>
              </a:rPr>
              <a:t>Request</a:t>
            </a:r>
            <a:r>
              <a:rPr lang="ko-KR" altLang="en-US" sz="2400" dirty="0"/>
              <a:t>라고 불러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사람이 서버에게 </a:t>
            </a:r>
            <a:r>
              <a:rPr lang="en-US" altLang="ko-KR" sz="2400" b="1" dirty="0">
                <a:solidFill>
                  <a:srgbClr val="FF0000"/>
                </a:solidFill>
              </a:rPr>
              <a:t>Request </a:t>
            </a:r>
            <a:r>
              <a:rPr lang="ko-KR" altLang="en-US" sz="2400" b="1" dirty="0">
                <a:solidFill>
                  <a:srgbClr val="FF0000"/>
                </a:solidFill>
              </a:rPr>
              <a:t>정보를 준 거야 </a:t>
            </a:r>
            <a:r>
              <a:rPr lang="en-US" altLang="ko-KR" sz="2400" dirty="0"/>
              <a:t>(</a:t>
            </a:r>
            <a:r>
              <a:rPr lang="ko-KR" altLang="en-US" sz="2400" dirty="0"/>
              <a:t>갈비찜 레시피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B46F6A-0D88-A29A-B255-6C2C85FBB7F6}"/>
              </a:ext>
            </a:extLst>
          </p:cNvPr>
          <p:cNvGrpSpPr/>
          <p:nvPr/>
        </p:nvGrpSpPr>
        <p:grpSpPr>
          <a:xfrm>
            <a:off x="1293579" y="3807611"/>
            <a:ext cx="9604842" cy="2793788"/>
            <a:chOff x="1139413" y="3893653"/>
            <a:chExt cx="9604842" cy="279378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8031833-F6AF-AAD8-B83A-1355D1FD70D5}"/>
                </a:ext>
              </a:extLst>
            </p:cNvPr>
            <p:cNvGrpSpPr/>
            <p:nvPr/>
          </p:nvGrpSpPr>
          <p:grpSpPr>
            <a:xfrm>
              <a:off x="1139413" y="3893653"/>
              <a:ext cx="5497057" cy="2793788"/>
              <a:chOff x="1139413" y="3893653"/>
              <a:chExt cx="5497057" cy="279378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FF7364A-228D-567D-0335-6304F6361B88}"/>
                  </a:ext>
                </a:extLst>
              </p:cNvPr>
              <p:cNvGrpSpPr/>
              <p:nvPr/>
            </p:nvGrpSpPr>
            <p:grpSpPr>
              <a:xfrm>
                <a:off x="1139413" y="3893653"/>
                <a:ext cx="4978067" cy="2793788"/>
                <a:chOff x="1139413" y="3893653"/>
                <a:chExt cx="4978067" cy="2793788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6EE298DB-E3D2-2B78-1A53-BDC6B4C5DBFC}"/>
                    </a:ext>
                  </a:extLst>
                </p:cNvPr>
                <p:cNvGrpSpPr/>
                <p:nvPr/>
              </p:nvGrpSpPr>
              <p:grpSpPr>
                <a:xfrm>
                  <a:off x="1139413" y="4176457"/>
                  <a:ext cx="4978067" cy="2510984"/>
                  <a:chOff x="1233681" y="4091617"/>
                  <a:chExt cx="4978067" cy="2510984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DAB9F81B-5E27-3481-66A1-9A854D784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33681" y="4091617"/>
                    <a:ext cx="1943268" cy="2011854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4D150B0-805D-6B90-C3A4-7725BAFCFD0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489" y="6233269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/>
                      <a:t>사용자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EF49375-6E23-DE6D-B79C-51A59039BA5A}"/>
                      </a:ext>
                    </a:extLst>
                  </p:cNvPr>
                  <p:cNvSpPr txBox="1"/>
                  <p:nvPr/>
                </p:nvSpPr>
                <p:spPr>
                  <a:xfrm>
                    <a:off x="4591368" y="4675587"/>
                    <a:ext cx="1620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Request(</a:t>
                    </a:r>
                    <a:r>
                      <a:rPr lang="ko-KR" altLang="en-US" dirty="0"/>
                      <a:t>요청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22" name="말풍선: 타원형 21">
                  <a:extLst>
                    <a:ext uri="{FF2B5EF4-FFF2-40B4-BE49-F238E27FC236}">
                      <a16:creationId xmlns:a16="http://schemas.microsoft.com/office/drawing/2014/main" id="{AEBA2D44-F588-F0E0-8D61-AE55755455CB}"/>
                    </a:ext>
                  </a:extLst>
                </p:cNvPr>
                <p:cNvSpPr/>
                <p:nvPr/>
              </p:nvSpPr>
              <p:spPr>
                <a:xfrm>
                  <a:off x="3176948" y="3893653"/>
                  <a:ext cx="2940531" cy="565608"/>
                </a:xfrm>
                <a:prstGeom prst="wedgeEllipseCallout">
                  <a:avLst>
                    <a:gd name="adj1" fmla="val -49939"/>
                    <a:gd name="adj2" fmla="val 658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갈비찜 레시피 알려줘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!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화살표: 오른쪽 25">
                <a:extLst>
                  <a:ext uri="{FF2B5EF4-FFF2-40B4-BE49-F238E27FC236}">
                    <a16:creationId xmlns:a16="http://schemas.microsoft.com/office/drawing/2014/main" id="{854CC7E3-88FD-4522-AB31-44FD0DD1475F}"/>
                  </a:ext>
                </a:extLst>
              </p:cNvPr>
              <p:cNvSpPr/>
              <p:nvPr/>
            </p:nvSpPr>
            <p:spPr>
              <a:xfrm>
                <a:off x="3978111" y="5090474"/>
                <a:ext cx="2658359" cy="2733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E1BED70-C309-264B-97A7-6ED03DD9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1785" y="4035137"/>
              <a:ext cx="3672470" cy="215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1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681135" y="1653495"/>
            <a:ext cx="7049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갈비찜 레시피라는 </a:t>
            </a:r>
            <a:r>
              <a:rPr lang="en-US" altLang="ko-KR" sz="2400" b="1" dirty="0">
                <a:solidFill>
                  <a:srgbClr val="FF0000"/>
                </a:solidFill>
              </a:rPr>
              <a:t>Request(</a:t>
            </a:r>
            <a:r>
              <a:rPr lang="ko-KR" altLang="en-US" sz="2400" b="1" dirty="0">
                <a:solidFill>
                  <a:srgbClr val="FF0000"/>
                </a:solidFill>
              </a:rPr>
              <a:t>요청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을 받은 서버는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Request</a:t>
            </a:r>
            <a:r>
              <a:rPr lang="ko-KR" altLang="en-US" sz="2400" dirty="0"/>
              <a:t>에 관련된 정보를 찾아서 </a:t>
            </a:r>
            <a:endParaRPr lang="en-US" altLang="ko-KR" sz="2400" dirty="0"/>
          </a:p>
          <a:p>
            <a:r>
              <a:rPr lang="ko-KR" altLang="en-US" sz="2400" dirty="0"/>
              <a:t>사용자에게 </a:t>
            </a:r>
            <a:r>
              <a:rPr lang="ko-KR" altLang="en-US" sz="2400" b="1" dirty="0">
                <a:solidFill>
                  <a:srgbClr val="FF0000"/>
                </a:solidFill>
              </a:rPr>
              <a:t>응답을 하지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때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응답을 </a:t>
            </a:r>
            <a:r>
              <a:rPr lang="en-US" altLang="ko-KR" sz="2400" b="1" dirty="0">
                <a:solidFill>
                  <a:srgbClr val="FF0000"/>
                </a:solidFill>
              </a:rPr>
              <a:t>Response(</a:t>
            </a:r>
            <a:r>
              <a:rPr lang="ko-KR" altLang="en-US" sz="2400" b="1" dirty="0">
                <a:solidFill>
                  <a:srgbClr val="FF0000"/>
                </a:solidFill>
              </a:rPr>
              <a:t>응답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라고 불러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1267DE-52A1-EC36-33A6-6CBB93E44007}"/>
              </a:ext>
            </a:extLst>
          </p:cNvPr>
          <p:cNvGrpSpPr/>
          <p:nvPr/>
        </p:nvGrpSpPr>
        <p:grpSpPr>
          <a:xfrm>
            <a:off x="510835" y="2711137"/>
            <a:ext cx="10494619" cy="3705596"/>
            <a:chOff x="510835" y="2711137"/>
            <a:chExt cx="10494619" cy="370559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67070F-EE3F-0958-65CE-FE4888F45B3A}"/>
                </a:ext>
              </a:extLst>
            </p:cNvPr>
            <p:cNvGrpSpPr/>
            <p:nvPr/>
          </p:nvGrpSpPr>
          <p:grpSpPr>
            <a:xfrm>
              <a:off x="1407814" y="2711137"/>
              <a:ext cx="9597640" cy="3705596"/>
              <a:chOff x="1407814" y="2711137"/>
              <a:chExt cx="9597640" cy="3705596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79CBDF7-CA5D-5EC1-221D-6D0EC710C948}"/>
                  </a:ext>
                </a:extLst>
              </p:cNvPr>
              <p:cNvGrpSpPr/>
              <p:nvPr/>
            </p:nvGrpSpPr>
            <p:grpSpPr>
              <a:xfrm>
                <a:off x="1891332" y="2711137"/>
                <a:ext cx="9114122" cy="3705596"/>
                <a:chOff x="1737166" y="2797179"/>
                <a:chExt cx="9114122" cy="3705596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97F6591F-35E0-5B61-9692-DA62574AE0D8}"/>
                    </a:ext>
                  </a:extLst>
                </p:cNvPr>
                <p:cNvGrpSpPr/>
                <p:nvPr/>
              </p:nvGrpSpPr>
              <p:grpSpPr>
                <a:xfrm>
                  <a:off x="1737166" y="2797179"/>
                  <a:ext cx="9114122" cy="3705596"/>
                  <a:chOff x="1737166" y="2797179"/>
                  <a:chExt cx="9114122" cy="3705596"/>
                </a:xfrm>
              </p:grpSpPr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281A12EF-7EF0-773C-29C7-B74EBF0777A9}"/>
                      </a:ext>
                    </a:extLst>
                  </p:cNvPr>
                  <p:cNvGrpSpPr/>
                  <p:nvPr/>
                </p:nvGrpSpPr>
                <p:grpSpPr>
                  <a:xfrm>
                    <a:off x="1737166" y="2797179"/>
                    <a:ext cx="9114122" cy="3705596"/>
                    <a:chOff x="1737166" y="2797179"/>
                    <a:chExt cx="9114122" cy="3705596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97F132B8-2432-9BA2-880D-4D981FE5E4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7166" y="4590744"/>
                      <a:ext cx="4535805" cy="1912031"/>
                      <a:chOff x="1831434" y="4505904"/>
                      <a:chExt cx="4535805" cy="1912031"/>
                    </a:xfrm>
                  </p:grpSpPr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C6CC5759-2CBF-9751-9816-AEAABC3A5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1434" y="6048603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사용자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A4DB4B92-F1EA-FF39-3063-5F5E6B4080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1368" y="4505904"/>
                        <a:ext cx="1620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Request(</a:t>
                        </a:r>
                        <a:r>
                          <a:rPr lang="ko-KR" altLang="en-US" dirty="0"/>
                          <a:t>요청</a:t>
                        </a:r>
                        <a:r>
                          <a:rPr lang="en-US" altLang="ko-KR" dirty="0"/>
                          <a:t>)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3585FD9-1264-8221-6FC3-7B2BF23D53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1368" y="5587201"/>
                        <a:ext cx="17758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Response(</a:t>
                        </a:r>
                        <a:r>
                          <a:rPr lang="ko-KR" altLang="en-US" dirty="0"/>
                          <a:t>응답</a:t>
                        </a:r>
                        <a:r>
                          <a:rPr lang="en-US" altLang="ko-KR" dirty="0"/>
                          <a:t>)</a:t>
                        </a:r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0" name="말풍선: 타원형 9">
                      <a:extLst>
                        <a:ext uri="{FF2B5EF4-FFF2-40B4-BE49-F238E27FC236}">
                          <a16:creationId xmlns:a16="http://schemas.microsoft.com/office/drawing/2014/main" id="{90A24819-5257-97FB-E733-58FF8CD70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8020" y="2797179"/>
                      <a:ext cx="1943268" cy="881350"/>
                    </a:xfrm>
                    <a:prstGeom prst="wedgeEllipseCallout">
                      <a:avLst>
                        <a:gd name="adj1" fmla="val -16467"/>
                        <a:gd name="adj2" fmla="val 72388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여기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갈비찜 레시피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" name="화살표: 오른쪽 7">
                    <a:extLst>
                      <a:ext uri="{FF2B5EF4-FFF2-40B4-BE49-F238E27FC236}">
                        <a16:creationId xmlns:a16="http://schemas.microsoft.com/office/drawing/2014/main" id="{B8DFB3A5-77FC-639E-D0B6-11CA3E24B94E}"/>
                      </a:ext>
                    </a:extLst>
                  </p:cNvPr>
                  <p:cNvSpPr/>
                  <p:nvPr/>
                </p:nvSpPr>
                <p:spPr>
                  <a:xfrm>
                    <a:off x="3978111" y="4920791"/>
                    <a:ext cx="2658359" cy="27337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화살표: 오른쪽 13">
                    <a:extLst>
                      <a:ext uri="{FF2B5EF4-FFF2-40B4-BE49-F238E27FC236}">
                        <a16:creationId xmlns:a16="http://schemas.microsoft.com/office/drawing/2014/main" id="{DE7BD6CA-3B28-3845-7B58-E0176A25A3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78111" y="5371476"/>
                    <a:ext cx="2658359" cy="27337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D45CC493-0F11-9D46-1700-769BCCFEF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71785" y="4035137"/>
                  <a:ext cx="3672470" cy="2153174"/>
                </a:xfrm>
                <a:prstGeom prst="rect">
                  <a:avLst/>
                </a:prstGeom>
              </p:spPr>
            </p:pic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D3E824D-C9B4-1ADE-583F-285A086A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814" y="4013039"/>
                <a:ext cx="1844200" cy="1798476"/>
              </a:xfrm>
              <a:prstGeom prst="rect">
                <a:avLst/>
              </a:prstGeom>
            </p:spPr>
          </p:pic>
        </p:grpSp>
        <p:sp>
          <p:nvSpPr>
            <p:cNvPr id="19" name="말풍선: 타원형 18">
              <a:extLst>
                <a:ext uri="{FF2B5EF4-FFF2-40B4-BE49-F238E27FC236}">
                  <a16:creationId xmlns:a16="http://schemas.microsoft.com/office/drawing/2014/main" id="{F5A11FAB-B0A6-0689-6BDB-9DADF8A10699}"/>
                </a:ext>
              </a:extLst>
            </p:cNvPr>
            <p:cNvSpPr/>
            <p:nvPr/>
          </p:nvSpPr>
          <p:spPr>
            <a:xfrm>
              <a:off x="510835" y="4091233"/>
              <a:ext cx="714650" cy="413469"/>
            </a:xfrm>
            <a:prstGeom prst="wedgeEllipseCallout">
              <a:avLst>
                <a:gd name="adj1" fmla="val 99204"/>
                <a:gd name="adj2" fmla="val 3286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땡큐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5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681135" y="1653495"/>
            <a:ext cx="91005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이때 </a:t>
            </a:r>
            <a:r>
              <a:rPr lang="en-US" altLang="ko-KR" sz="2400" b="1" dirty="0">
                <a:solidFill>
                  <a:srgbClr val="FF0000"/>
                </a:solidFill>
              </a:rPr>
              <a:t>Request/Response</a:t>
            </a:r>
            <a:r>
              <a:rPr lang="ko-KR" altLang="en-US" sz="2400" b="1" dirty="0">
                <a:solidFill>
                  <a:srgbClr val="FF0000"/>
                </a:solidFill>
              </a:rPr>
              <a:t>는 모두 </a:t>
            </a:r>
            <a:r>
              <a:rPr lang="en-US" altLang="ko-KR" sz="2400" b="1" dirty="0">
                <a:solidFill>
                  <a:srgbClr val="FF0000"/>
                </a:solidFill>
              </a:rPr>
              <a:t>HTML</a:t>
            </a:r>
            <a:r>
              <a:rPr lang="ko-KR" altLang="en-US" sz="2400" b="1" dirty="0">
                <a:solidFill>
                  <a:srgbClr val="FF0000"/>
                </a:solidFill>
              </a:rPr>
              <a:t>으로 구성 돼있어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2400" dirty="0"/>
              <a:t>그래서 </a:t>
            </a:r>
            <a:r>
              <a:rPr lang="en-US" altLang="ko-KR" sz="2400" dirty="0"/>
              <a:t>CSS/JS/JPG </a:t>
            </a:r>
            <a:r>
              <a:rPr lang="ko-KR" altLang="en-US" sz="2400" dirty="0"/>
              <a:t>등등</a:t>
            </a:r>
            <a:r>
              <a:rPr lang="en-US" altLang="ko-KR" sz="2400" dirty="0"/>
              <a:t>…</a:t>
            </a:r>
            <a:r>
              <a:rPr lang="ko-KR" altLang="en-US" sz="2400" dirty="0"/>
              <a:t>의 정보는 아직 넘어오지 못 한 상태야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그래서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차적으로 </a:t>
            </a:r>
            <a:r>
              <a:rPr lang="en-US" altLang="ko-KR" sz="2400" b="1" dirty="0">
                <a:solidFill>
                  <a:srgbClr val="FF0000"/>
                </a:solidFill>
              </a:rPr>
              <a:t>html</a:t>
            </a:r>
            <a:r>
              <a:rPr lang="ko-KR" altLang="en-US" sz="2400" b="1" dirty="0">
                <a:solidFill>
                  <a:srgbClr val="FF0000"/>
                </a:solidFill>
              </a:rPr>
              <a:t>을 통해서 전체적인 내용을 </a:t>
            </a:r>
            <a:r>
              <a:rPr lang="ko-KR" altLang="en-US" sz="2400" b="1" dirty="0" err="1">
                <a:solidFill>
                  <a:srgbClr val="FF0000"/>
                </a:solidFill>
              </a:rPr>
              <a:t>전송받고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차적으로 서버에게 재요청을 보내서 </a:t>
            </a:r>
            <a:r>
              <a:rPr lang="en-US" altLang="ko-KR" sz="2400" b="1" dirty="0" err="1">
                <a:solidFill>
                  <a:srgbClr val="FF0000"/>
                </a:solidFill>
              </a:rPr>
              <a:t>css</a:t>
            </a:r>
            <a:r>
              <a:rPr lang="en-US" altLang="ko-KR" sz="2400" b="1" dirty="0">
                <a:solidFill>
                  <a:srgbClr val="FF0000"/>
                </a:solidFill>
              </a:rPr>
              <a:t>/</a:t>
            </a:r>
            <a:r>
              <a:rPr lang="en-US" altLang="ko-KR" sz="2400" b="1" dirty="0" err="1">
                <a:solidFill>
                  <a:srgbClr val="FF0000"/>
                </a:solidFill>
              </a:rPr>
              <a:t>js</a:t>
            </a:r>
            <a:r>
              <a:rPr lang="en-US" altLang="ko-KR" sz="2400" b="1" dirty="0">
                <a:solidFill>
                  <a:srgbClr val="FF0000"/>
                </a:solidFill>
              </a:rPr>
              <a:t>/jpg</a:t>
            </a:r>
            <a:r>
              <a:rPr lang="ko-KR" altLang="en-US" sz="2400" b="1" dirty="0">
                <a:solidFill>
                  <a:srgbClr val="FF0000"/>
                </a:solidFill>
              </a:rPr>
              <a:t>같은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부가적인 내용을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서버로부터 </a:t>
            </a:r>
            <a:r>
              <a:rPr lang="ko-KR" altLang="en-US" sz="2400" b="1" dirty="0" err="1">
                <a:solidFill>
                  <a:srgbClr val="FF0000"/>
                </a:solidFill>
              </a:rPr>
              <a:t>전송받게</a:t>
            </a:r>
            <a:r>
              <a:rPr lang="ko-KR" altLang="en-US" sz="2400" b="1" dirty="0">
                <a:solidFill>
                  <a:srgbClr val="FF0000"/>
                </a:solidFill>
              </a:rPr>
              <a:t> 되지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다음 페이지 이미지를 확인해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96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AD89BD-DF1C-4D60-659C-E2E33E07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6" y="1657805"/>
            <a:ext cx="9092388" cy="42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1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81135" y="1653495"/>
            <a:ext cx="6029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참고로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사용자는 브라우저에 요청을 하고 </a:t>
            </a:r>
            <a:endParaRPr lang="en-US" altLang="ko-KR" sz="2400" dirty="0"/>
          </a:p>
          <a:p>
            <a:r>
              <a:rPr lang="ko-KR" altLang="en-US" sz="2400" dirty="0"/>
              <a:t>응답을 받는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0005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81135" y="1653495"/>
            <a:ext cx="7984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검색한 이후 결과는 결국 서버에서 보내주는 </a:t>
            </a:r>
            <a:r>
              <a:rPr lang="ko-KR" altLang="en-US" sz="2400" dirty="0" err="1"/>
              <a:t>것이잖아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우리가 사용자에게 보여주고 싶은 내용을 개발했다면</a:t>
            </a:r>
            <a:endParaRPr lang="en-US" altLang="ko-KR" sz="2400" dirty="0"/>
          </a:p>
          <a:p>
            <a:r>
              <a:rPr lang="ko-KR" altLang="en-US" sz="2400" dirty="0"/>
              <a:t>이는 서버에 업로드를 시켜야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사용자에게 보여줄 수 있다는 의미지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7972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741028" y="3013502"/>
            <a:ext cx="470994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크로스 </a:t>
            </a:r>
            <a:r>
              <a:rPr lang="ko-KR" altLang="en-US" sz="4800" b="1" dirty="0" err="1"/>
              <a:t>브라우징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913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448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크로스 </a:t>
            </a:r>
            <a:r>
              <a:rPr lang="ko-KR" altLang="en-US" sz="2400" b="1" dirty="0" err="1"/>
              <a:t>브라우징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81135" y="1653495"/>
            <a:ext cx="9257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우리가 </a:t>
            </a:r>
            <a:r>
              <a:rPr lang="ko-KR" altLang="en-US" sz="2400" b="1" dirty="0">
                <a:solidFill>
                  <a:srgbClr val="FF0000"/>
                </a:solidFill>
              </a:rPr>
              <a:t>크롬 브라우저를 기반으로 홈페이지를 만들었다</a:t>
            </a:r>
            <a:r>
              <a:rPr lang="ko-KR" altLang="en-US" sz="2400" dirty="0"/>
              <a:t>고 해보자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그럼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우리가 만든 홈페이지가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네이버 혹은 다른 브라우저에서도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100%</a:t>
            </a:r>
            <a:r>
              <a:rPr lang="ko-KR" altLang="en-US" sz="2400" b="1" dirty="0">
                <a:solidFill>
                  <a:srgbClr val="FF0000"/>
                </a:solidFill>
              </a:rPr>
              <a:t>동일하게 동작할까</a:t>
            </a:r>
            <a:r>
              <a:rPr lang="en-US" altLang="ko-KR" sz="2400" b="1" dirty="0">
                <a:solidFill>
                  <a:srgbClr val="FF0000"/>
                </a:solidFill>
              </a:rPr>
              <a:t>? </a:t>
            </a:r>
          </a:p>
          <a:p>
            <a:endParaRPr lang="en-US" altLang="ko-KR" sz="2400" dirty="0"/>
          </a:p>
          <a:p>
            <a:r>
              <a:rPr lang="en-US" altLang="ko-KR" sz="2400" dirty="0"/>
              <a:t>Size/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/</a:t>
            </a:r>
            <a:r>
              <a:rPr lang="ko-KR" altLang="en-US" sz="2400" dirty="0"/>
              <a:t>등등</a:t>
            </a:r>
            <a:r>
              <a:rPr lang="en-US" altLang="ko-KR" sz="2400" dirty="0"/>
              <a:t>… </a:t>
            </a:r>
            <a:r>
              <a:rPr lang="ko-KR" altLang="en-US" sz="2400" dirty="0"/>
              <a:t>모든 컨텐츠 들이 말이야</a:t>
            </a:r>
            <a:r>
              <a:rPr lang="en-US" altLang="ko-KR" sz="2400" dirty="0"/>
              <a:t>… </a:t>
            </a:r>
          </a:p>
          <a:p>
            <a:endParaRPr lang="en-US" altLang="ko-KR" sz="24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아마 </a:t>
            </a:r>
            <a:r>
              <a:rPr lang="ko-KR" altLang="en-US" sz="2400" b="1" dirty="0" err="1">
                <a:solidFill>
                  <a:srgbClr val="FF0000"/>
                </a:solidFill>
              </a:rPr>
              <a:t>아닐걸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849A1-ED87-4AF7-AA14-CF52F0E9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74" y="4159188"/>
            <a:ext cx="3200677" cy="1707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31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41CC0-719A-722A-0E81-62F529BF681F}"/>
              </a:ext>
            </a:extLst>
          </p:cNvPr>
          <p:cNvSpPr txBox="1"/>
          <p:nvPr/>
        </p:nvSpPr>
        <p:spPr>
          <a:xfrm>
            <a:off x="1315616" y="923731"/>
            <a:ext cx="5343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</a:t>
            </a:r>
            <a:r>
              <a:rPr lang="ko-KR" altLang="en-US" dirty="0"/>
              <a:t> 목록</a:t>
            </a:r>
            <a:endParaRPr lang="en-US" altLang="ko-KR" dirty="0"/>
          </a:p>
          <a:p>
            <a:r>
              <a:rPr lang="en-US" altLang="ko-KR" dirty="0"/>
              <a:t>Part1.05 – </a:t>
            </a:r>
            <a:r>
              <a:rPr lang="ko-KR" altLang="en-US" dirty="0"/>
              <a:t>확장자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비트맵 등등 설명 </a:t>
            </a:r>
            <a:endParaRPr lang="en-US" altLang="ko-KR" dirty="0"/>
          </a:p>
          <a:p>
            <a:r>
              <a:rPr lang="en-US" altLang="ko-KR" dirty="0"/>
              <a:t>Part1.06 – </a:t>
            </a:r>
            <a:r>
              <a:rPr lang="ko-KR" altLang="en-US" dirty="0"/>
              <a:t>특수기호 </a:t>
            </a:r>
            <a:r>
              <a:rPr lang="en-US" altLang="ko-KR" dirty="0"/>
              <a:t>+ </a:t>
            </a:r>
            <a:r>
              <a:rPr lang="ko-KR" altLang="en-US" dirty="0"/>
              <a:t>키보드 기호들의 이름 설명</a:t>
            </a:r>
          </a:p>
        </p:txBody>
      </p:sp>
    </p:spTree>
    <p:extLst>
      <p:ext uri="{BB962C8B-B14F-4D97-AF65-F5344CB8AC3E}">
        <p14:creationId xmlns:p14="http://schemas.microsoft.com/office/powerpoint/2010/main" val="245258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448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크로스 </a:t>
            </a:r>
            <a:r>
              <a:rPr lang="ko-KR" altLang="en-US" sz="2400" b="1" dirty="0" err="1"/>
              <a:t>브라우징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81135" y="1653495"/>
            <a:ext cx="5961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이처럼 </a:t>
            </a:r>
            <a:r>
              <a:rPr lang="ko-KR" altLang="en-US" sz="2400" b="1" dirty="0">
                <a:solidFill>
                  <a:srgbClr val="FF0000"/>
                </a:solidFill>
              </a:rPr>
              <a:t>우리가 제작한 홈페이지가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조금은 다를 수 있는 </a:t>
            </a:r>
            <a:r>
              <a:rPr lang="ko-KR" altLang="en-US" sz="2400" b="1" dirty="0">
                <a:solidFill>
                  <a:srgbClr val="FF0000"/>
                </a:solidFill>
              </a:rPr>
              <a:t>각각의 브라우저에서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동일한 기능을 할 수 있도록 하는 것을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크로스 </a:t>
            </a:r>
            <a:r>
              <a:rPr lang="ko-KR" altLang="en-US" sz="2400" b="1" dirty="0" err="1">
                <a:solidFill>
                  <a:srgbClr val="FF0000"/>
                </a:solidFill>
              </a:rPr>
              <a:t>브라우징</a:t>
            </a:r>
            <a:r>
              <a:rPr lang="ko-KR" altLang="en-US" sz="2400" dirty="0" err="1"/>
              <a:t>이라고</a:t>
            </a:r>
            <a:r>
              <a:rPr lang="ko-KR" altLang="en-US" sz="2400" dirty="0"/>
              <a:t> 부르고  </a:t>
            </a:r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762DBC-5FCE-66B3-C272-5CF61FC13861}"/>
              </a:ext>
            </a:extLst>
          </p:cNvPr>
          <p:cNvGrpSpPr/>
          <p:nvPr/>
        </p:nvGrpSpPr>
        <p:grpSpPr>
          <a:xfrm>
            <a:off x="1399740" y="1939733"/>
            <a:ext cx="9887019" cy="4045889"/>
            <a:chOff x="1399740" y="1939733"/>
            <a:chExt cx="9887019" cy="40458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8C462D-9644-A404-3239-2ECC8BDF53BA}"/>
                </a:ext>
              </a:extLst>
            </p:cNvPr>
            <p:cNvGrpSpPr/>
            <p:nvPr/>
          </p:nvGrpSpPr>
          <p:grpSpPr>
            <a:xfrm>
              <a:off x="1399740" y="4362421"/>
              <a:ext cx="6086152" cy="1623201"/>
              <a:chOff x="1399740" y="4362421"/>
              <a:chExt cx="6086152" cy="162320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8AB56D7-0261-BB49-BA94-A43A2E37F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9740" y="4423387"/>
                <a:ext cx="1417443" cy="156223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CD3B152-32B2-7632-A019-CA6DBC7A3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2079" y="4362421"/>
                <a:ext cx="1806097" cy="162320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14744D1-EA86-6F63-B424-120A4665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760" y="4423387"/>
                <a:ext cx="1524132" cy="1516511"/>
              </a:xfrm>
              <a:prstGeom prst="rect">
                <a:avLst/>
              </a:prstGeom>
            </p:spPr>
          </p:pic>
        </p:grpSp>
        <p:sp>
          <p:nvSpPr>
            <p:cNvPr id="12" name="말풍선: 타원형 11">
              <a:extLst>
                <a:ext uri="{FF2B5EF4-FFF2-40B4-BE49-F238E27FC236}">
                  <a16:creationId xmlns:a16="http://schemas.microsoft.com/office/drawing/2014/main" id="{241DCC71-D516-D5AC-4AEB-21B8F04069F9}"/>
                </a:ext>
              </a:extLst>
            </p:cNvPr>
            <p:cNvSpPr/>
            <p:nvPr/>
          </p:nvSpPr>
          <p:spPr>
            <a:xfrm>
              <a:off x="7786541" y="1939733"/>
              <a:ext cx="3500218" cy="2422688"/>
            </a:xfrm>
            <a:prstGeom prst="wedgeEllipseCallout">
              <a:avLst>
                <a:gd name="adj1" fmla="val -65515"/>
                <a:gd name="adj2" fmla="val 608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어떤 환경이라도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동일한 기능을 제공</a:t>
              </a:r>
              <a:r>
                <a:rPr lang="en-US" altLang="ko-KR" dirty="0">
                  <a:solidFill>
                    <a:schemeClr val="tx1"/>
                  </a:solidFill>
                </a:rPr>
                <a:t>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448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크로스 </a:t>
            </a:r>
            <a:r>
              <a:rPr lang="ko-KR" altLang="en-US" sz="2400" b="1" dirty="0" err="1"/>
              <a:t>브라우징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59896" y="2192072"/>
            <a:ext cx="543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브라우저 차이때문에 발생하는 이슈를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크로스 </a:t>
            </a:r>
            <a:r>
              <a:rPr lang="ko-KR" altLang="en-US" sz="2400" b="1" dirty="0" err="1">
                <a:solidFill>
                  <a:srgbClr val="FF0000"/>
                </a:solidFill>
              </a:rPr>
              <a:t>브라우징</a:t>
            </a:r>
            <a:r>
              <a:rPr lang="ko-KR" altLang="en-US" sz="2400" b="1" dirty="0">
                <a:solidFill>
                  <a:srgbClr val="FF0000"/>
                </a:solidFill>
              </a:rPr>
              <a:t> 이슈</a:t>
            </a:r>
            <a:r>
              <a:rPr lang="en-US" altLang="ko-KR" sz="2400" b="1" dirty="0">
                <a:solidFill>
                  <a:srgbClr val="FF0000"/>
                </a:solidFill>
              </a:rPr>
              <a:t>(issue)</a:t>
            </a:r>
            <a:r>
              <a:rPr lang="ko-KR" altLang="en-US" sz="2400" b="1" dirty="0">
                <a:solidFill>
                  <a:srgbClr val="FF0000"/>
                </a:solidFill>
              </a:rPr>
              <a:t>라고 불러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860D09-395A-197B-E228-51D9867B4B57}"/>
              </a:ext>
            </a:extLst>
          </p:cNvPr>
          <p:cNvGrpSpPr/>
          <p:nvPr/>
        </p:nvGrpSpPr>
        <p:grpSpPr>
          <a:xfrm>
            <a:off x="1399740" y="1534381"/>
            <a:ext cx="8671924" cy="4732060"/>
            <a:chOff x="1399740" y="1534381"/>
            <a:chExt cx="8671924" cy="47320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A5DF04-3E44-7938-EFAA-42EAB04BEBC3}"/>
                </a:ext>
              </a:extLst>
            </p:cNvPr>
            <p:cNvGrpSpPr/>
            <p:nvPr/>
          </p:nvGrpSpPr>
          <p:grpSpPr>
            <a:xfrm>
              <a:off x="1399740" y="1534381"/>
              <a:ext cx="8671924" cy="4451241"/>
              <a:chOff x="1399740" y="1534381"/>
              <a:chExt cx="8671924" cy="445124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9762DBC-5FCE-66B3-C272-5CF61FC13861}"/>
                  </a:ext>
                </a:extLst>
              </p:cNvPr>
              <p:cNvGrpSpPr/>
              <p:nvPr/>
            </p:nvGrpSpPr>
            <p:grpSpPr>
              <a:xfrm>
                <a:off x="1399740" y="1534381"/>
                <a:ext cx="8272160" cy="4451241"/>
                <a:chOff x="1399740" y="1534381"/>
                <a:chExt cx="8272160" cy="445124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78C462D-9644-A404-3239-2ECC8BDF53BA}"/>
                    </a:ext>
                  </a:extLst>
                </p:cNvPr>
                <p:cNvGrpSpPr/>
                <p:nvPr/>
              </p:nvGrpSpPr>
              <p:grpSpPr>
                <a:xfrm>
                  <a:off x="1399740" y="4362421"/>
                  <a:ext cx="6086152" cy="1623201"/>
                  <a:chOff x="1399740" y="4362421"/>
                  <a:chExt cx="6086152" cy="1623201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78AB56D7-0261-BB49-BA94-A43A2E37F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399740" y="4423387"/>
                    <a:ext cx="1417443" cy="1562235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1CD3B152-32B2-7632-A019-CA6DBC7A31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662079" y="4362421"/>
                    <a:ext cx="1806097" cy="1623201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C14744D1-EA86-6F63-B424-120A46655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61760" y="4423387"/>
                    <a:ext cx="1524132" cy="15165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" name="말풍선: 타원형 11">
                  <a:extLst>
                    <a:ext uri="{FF2B5EF4-FFF2-40B4-BE49-F238E27FC236}">
                      <a16:creationId xmlns:a16="http://schemas.microsoft.com/office/drawing/2014/main" id="{241DCC71-D516-D5AC-4AEB-21B8F04069F9}"/>
                    </a:ext>
                  </a:extLst>
                </p:cNvPr>
                <p:cNvSpPr/>
                <p:nvPr/>
              </p:nvSpPr>
              <p:spPr>
                <a:xfrm>
                  <a:off x="6561055" y="1534381"/>
                  <a:ext cx="3110845" cy="2422688"/>
                </a:xfrm>
                <a:prstGeom prst="wedgeEllipseCallout">
                  <a:avLst>
                    <a:gd name="adj1" fmla="val -90228"/>
                    <a:gd name="adj2" fmla="val 7291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어떤 환경이라도 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동일한 기능을 제공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!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A8EEBE47-8A9B-6448-9E21-7D644893FB26}"/>
                  </a:ext>
                </a:extLst>
              </p:cNvPr>
              <p:cNvSpPr/>
              <p:nvPr/>
            </p:nvSpPr>
            <p:spPr>
              <a:xfrm>
                <a:off x="7979476" y="4362421"/>
                <a:ext cx="2092188" cy="1129336"/>
              </a:xfrm>
              <a:prstGeom prst="wedgeEllipseCallout">
                <a:avLst>
                  <a:gd name="adj1" fmla="val -74795"/>
                  <a:gd name="adj2" fmla="val 117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히히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나만 빼고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768BBF-FCD4-D544-55F7-5B62F61E22C0}"/>
                </a:ext>
              </a:extLst>
            </p:cNvPr>
            <p:cNvSpPr txBox="1"/>
            <p:nvPr/>
          </p:nvSpPr>
          <p:spPr>
            <a:xfrm>
              <a:off x="5553812" y="5897109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크로스 </a:t>
              </a:r>
              <a:r>
                <a:rPr lang="ko-KR" altLang="en-US" dirty="0" err="1"/>
                <a:t>브라우징</a:t>
              </a:r>
              <a:r>
                <a:rPr lang="ko-KR" altLang="en-US" dirty="0"/>
                <a:t> 이슈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38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433252" y="3013502"/>
            <a:ext cx="532549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오픈소스 라이선스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181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75588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오픈소스 라이선스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659896" y="2192072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라이선스 </a:t>
            </a:r>
            <a:r>
              <a:rPr lang="en-US" altLang="ko-KR" sz="2400" b="1" dirty="0">
                <a:solidFill>
                  <a:srgbClr val="FF0000"/>
                </a:solidFill>
              </a:rPr>
              <a:t>= </a:t>
            </a:r>
            <a:r>
              <a:rPr lang="ko-KR" altLang="en-US" sz="2400" b="1" dirty="0">
                <a:solidFill>
                  <a:srgbClr val="FF0000"/>
                </a:solidFill>
              </a:rPr>
              <a:t>저작권을 의미</a:t>
            </a:r>
            <a:r>
              <a:rPr lang="ko-KR" altLang="en-US" sz="2400" dirty="0"/>
              <a:t>해</a:t>
            </a:r>
            <a:endParaRPr lang="en-US" altLang="ko-KR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055A40-0CF3-4344-DB6C-6A43E46F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6" y="3537638"/>
            <a:ext cx="286536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75588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오픈소스 라이선스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510835" y="1654745"/>
            <a:ext cx="9475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이게 주의 </a:t>
            </a:r>
            <a:r>
              <a:rPr lang="ko-KR" altLang="en-US" sz="2400" dirty="0" err="1"/>
              <a:t>할게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뭐냐면</a:t>
            </a:r>
            <a:endParaRPr lang="en-US" altLang="ko-KR" sz="2400" dirty="0"/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오픈소스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공개되어 있는 소스코드</a:t>
            </a:r>
            <a:r>
              <a:rPr lang="ko-KR" altLang="en-US" sz="2400" b="1" dirty="0">
                <a:solidFill>
                  <a:srgbClr val="FF0000"/>
                </a:solidFill>
              </a:rPr>
              <a:t>라도 저작권이 있기 때문에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상업을 목적으로 사용하면 처벌받을 수도 있다는 소리야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DF57FC-9ABC-5C8F-1FF9-E65C90F29D6D}"/>
              </a:ext>
            </a:extLst>
          </p:cNvPr>
          <p:cNvGrpSpPr/>
          <p:nvPr/>
        </p:nvGrpSpPr>
        <p:grpSpPr>
          <a:xfrm>
            <a:off x="510835" y="4181457"/>
            <a:ext cx="7379399" cy="1775614"/>
            <a:chOff x="510835" y="4181457"/>
            <a:chExt cx="7379399" cy="17756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971369-1ACC-58AF-12F6-D2FE1893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835" y="4181457"/>
              <a:ext cx="2796782" cy="177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말풍선: 타원형 5">
              <a:extLst>
                <a:ext uri="{FF2B5EF4-FFF2-40B4-BE49-F238E27FC236}">
                  <a16:creationId xmlns:a16="http://schemas.microsoft.com/office/drawing/2014/main" id="{62A6E650-5996-EF4D-BF24-F49CE6EAF227}"/>
                </a:ext>
              </a:extLst>
            </p:cNvPr>
            <p:cNvSpPr/>
            <p:nvPr/>
          </p:nvSpPr>
          <p:spPr>
            <a:xfrm>
              <a:off x="4336329" y="4458878"/>
              <a:ext cx="3553905" cy="810706"/>
            </a:xfrm>
            <a:prstGeom prst="wedgeEllipseCallout">
              <a:avLst>
                <a:gd name="adj1" fmla="val -70833"/>
                <a:gd name="adj2" fmla="val 171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떨어진 돈이라도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함부로 주우면 범죄</a:t>
              </a:r>
              <a:r>
                <a:rPr lang="en-US" altLang="ko-KR" sz="1400" dirty="0">
                  <a:solidFill>
                    <a:schemeClr val="tx1"/>
                  </a:solidFill>
                </a:rPr>
                <a:t>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66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75588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오픈소스 라이선스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8F27A-069F-6D07-4F07-FB7128580838}"/>
              </a:ext>
            </a:extLst>
          </p:cNvPr>
          <p:cNvSpPr txBox="1"/>
          <p:nvPr/>
        </p:nvSpPr>
        <p:spPr>
          <a:xfrm>
            <a:off x="510835" y="1654745"/>
            <a:ext cx="74110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결국</a:t>
            </a:r>
            <a:r>
              <a:rPr lang="en-US" altLang="ko-KR" sz="2400" dirty="0"/>
              <a:t>, </a:t>
            </a:r>
            <a:r>
              <a:rPr lang="ko-KR" altLang="en-US" sz="2400" dirty="0"/>
              <a:t>오픈소스 저작권으로 인하여 </a:t>
            </a:r>
            <a:endParaRPr lang="en-US" altLang="ko-KR" sz="2400" dirty="0"/>
          </a:p>
          <a:p>
            <a:r>
              <a:rPr lang="ko-KR" altLang="en-US" sz="2400" dirty="0"/>
              <a:t>피해를 받지 않기 위해 알아야 할 점은</a:t>
            </a:r>
            <a:endParaRPr lang="en-US" altLang="ko-KR" sz="2400" dirty="0"/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개인적으로만 사용 가능 </a:t>
            </a:r>
            <a:r>
              <a:rPr lang="en-US" altLang="ko-KR" sz="2400" b="1" dirty="0">
                <a:solidFill>
                  <a:srgbClr val="FF0000"/>
                </a:solidFill>
              </a:rPr>
              <a:t>vs </a:t>
            </a:r>
            <a:r>
              <a:rPr lang="ko-KR" altLang="en-US" sz="2400" b="1" dirty="0">
                <a:solidFill>
                  <a:srgbClr val="FF0000"/>
                </a:solidFill>
              </a:rPr>
              <a:t>상업적으로도 사용 가능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이 두가지를 알아야만 해</a:t>
            </a:r>
            <a:endParaRPr lang="en-US" altLang="ko-KR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8A7BAE-F277-8EAE-2D97-DCEB1BE3D4BF}"/>
              </a:ext>
            </a:extLst>
          </p:cNvPr>
          <p:cNvGrpSpPr/>
          <p:nvPr/>
        </p:nvGrpSpPr>
        <p:grpSpPr>
          <a:xfrm>
            <a:off x="3365038" y="3633596"/>
            <a:ext cx="4644092" cy="2642204"/>
            <a:chOff x="3365038" y="3633596"/>
            <a:chExt cx="4644092" cy="26422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040D53-FE3F-8514-3EEA-075DDE148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5038" y="3633596"/>
              <a:ext cx="4644092" cy="248831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EC7BFC-B4DF-1F41-E02D-E0C3B74C5C4F}"/>
                </a:ext>
              </a:extLst>
            </p:cNvPr>
            <p:cNvSpPr txBox="1"/>
            <p:nvPr/>
          </p:nvSpPr>
          <p:spPr>
            <a:xfrm>
              <a:off x="3365038" y="59680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개인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5A39D-0F7F-864C-67B3-687B8B0E60F0}"/>
                </a:ext>
              </a:extLst>
            </p:cNvPr>
            <p:cNvSpPr txBox="1"/>
            <p:nvPr/>
          </p:nvSpPr>
          <p:spPr>
            <a:xfrm>
              <a:off x="5824130" y="59680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상업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8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2601293" y="2644170"/>
            <a:ext cx="698941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/>
              <a:t>상업적으로 사용 가능한 </a:t>
            </a:r>
            <a:endParaRPr lang="en-US" altLang="ko-KR" sz="4800" b="1" dirty="0"/>
          </a:p>
          <a:p>
            <a:pPr algn="ctr"/>
            <a:r>
              <a:rPr lang="ko-KR" altLang="en-US" sz="4800" b="1" dirty="0"/>
              <a:t>오픈소스 홈페이지 소개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0972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224684" y="160485"/>
            <a:ext cx="358944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상업적으로 사용 가능한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오픈소스 홈페이지 소개</a:t>
            </a:r>
            <a:endParaRPr lang="ko-KR" altLang="en-US" sz="12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0FC8EF3-6FBB-1D54-AD75-F9F7D69F33C5}"/>
              </a:ext>
            </a:extLst>
          </p:cNvPr>
          <p:cNvGrpSpPr/>
          <p:nvPr/>
        </p:nvGrpSpPr>
        <p:grpSpPr>
          <a:xfrm>
            <a:off x="435294" y="1088839"/>
            <a:ext cx="10382562" cy="5556825"/>
            <a:chOff x="371959" y="1084881"/>
            <a:chExt cx="10382562" cy="55568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1AB4357-6DB8-0B70-168B-F37172A35A8D}"/>
                </a:ext>
              </a:extLst>
            </p:cNvPr>
            <p:cNvGrpSpPr/>
            <p:nvPr/>
          </p:nvGrpSpPr>
          <p:grpSpPr>
            <a:xfrm>
              <a:off x="371959" y="1084881"/>
              <a:ext cx="10382562" cy="5339166"/>
              <a:chOff x="371959" y="1084881"/>
              <a:chExt cx="10382562" cy="533916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69ECF31-1604-DABA-C4A8-6D3BA1625419}"/>
                  </a:ext>
                </a:extLst>
              </p:cNvPr>
              <p:cNvGrpSpPr/>
              <p:nvPr/>
            </p:nvGrpSpPr>
            <p:grpSpPr>
              <a:xfrm>
                <a:off x="510835" y="1181744"/>
                <a:ext cx="10171964" cy="5048083"/>
                <a:chOff x="510835" y="1181744"/>
                <a:chExt cx="10171964" cy="5048083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0E17A68C-DDC4-B154-07F3-D84ECF363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0835" y="1181744"/>
                  <a:ext cx="4270380" cy="2038028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0FBC029E-2EFF-07D2-1523-AF96CE1F5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8248" y="1302540"/>
                  <a:ext cx="3502882" cy="1917232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DE7F974E-7DAB-4E45-9980-65AA4CCB3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77491" y="3825628"/>
                  <a:ext cx="4405308" cy="1729832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7F2F5C17-8968-1F15-E852-63C1669DC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707" y="3219772"/>
                  <a:ext cx="4051508" cy="3010055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D6F5EA-2890-F262-C6C8-FA5481B66AC4}"/>
                  </a:ext>
                </a:extLst>
              </p:cNvPr>
              <p:cNvSpPr/>
              <p:nvPr/>
            </p:nvSpPr>
            <p:spPr>
              <a:xfrm>
                <a:off x="371959" y="1084881"/>
                <a:ext cx="4548753" cy="53391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ㅇ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4D1A38-4681-718C-2F50-F4C3931C4A34}"/>
                  </a:ext>
                </a:extLst>
              </p:cNvPr>
              <p:cNvSpPr/>
              <p:nvPr/>
            </p:nvSpPr>
            <p:spPr>
              <a:xfrm>
                <a:off x="6205768" y="1084881"/>
                <a:ext cx="4548753" cy="53391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FE0A0D-6C16-71FC-EDE4-8D0D537A8097}"/>
                </a:ext>
              </a:extLst>
            </p:cNvPr>
            <p:cNvGrpSpPr/>
            <p:nvPr/>
          </p:nvGrpSpPr>
          <p:grpSpPr>
            <a:xfrm>
              <a:off x="2051150" y="5995375"/>
              <a:ext cx="7326445" cy="646331"/>
              <a:chOff x="2051150" y="5995375"/>
              <a:chExt cx="7326445" cy="64633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7B27C1-94DC-F109-8C28-84B46B40CCCF}"/>
                  </a:ext>
                </a:extLst>
              </p:cNvPr>
              <p:cNvSpPr txBox="1"/>
              <p:nvPr/>
            </p:nvSpPr>
            <p:spPr>
              <a:xfrm>
                <a:off x="2051150" y="6229827"/>
                <a:ext cx="1189749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완전 무료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40AD1D-5244-11CD-BF7D-EF2BE3E260E6}"/>
                  </a:ext>
                </a:extLst>
              </p:cNvPr>
              <p:cNvSpPr txBox="1"/>
              <p:nvPr/>
            </p:nvSpPr>
            <p:spPr>
              <a:xfrm>
                <a:off x="7644428" y="5995375"/>
                <a:ext cx="1733167" cy="64633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출처를 밝히면 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완전 무료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46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380353" y="3167390"/>
            <a:ext cx="543129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코딩을 위한 에디터</a:t>
            </a:r>
            <a:r>
              <a:rPr lang="en-US" altLang="ko-KR" sz="2800" b="1" dirty="0"/>
              <a:t>(editor)</a:t>
            </a:r>
            <a:r>
              <a:rPr lang="ko-KR" altLang="en-US" sz="2800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50158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48461" y="375484"/>
            <a:ext cx="46877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코딩을 위한 에디터</a:t>
            </a:r>
            <a:r>
              <a:rPr lang="en-US" altLang="ko-KR" sz="2400" b="1" dirty="0"/>
              <a:t>(editor)</a:t>
            </a:r>
            <a:r>
              <a:rPr lang="ko-KR" altLang="en-US" sz="2400" b="1" dirty="0"/>
              <a:t>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902C7-D4BC-6721-462A-18B1BF8BBAA6}"/>
              </a:ext>
            </a:extLst>
          </p:cNvPr>
          <p:cNvSpPr txBox="1"/>
          <p:nvPr/>
        </p:nvSpPr>
        <p:spPr>
          <a:xfrm>
            <a:off x="443345" y="2594879"/>
            <a:ext cx="709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JAVA</a:t>
            </a:r>
            <a:r>
              <a:rPr lang="ko-KR" altLang="en-US" sz="2400" b="1" dirty="0">
                <a:solidFill>
                  <a:srgbClr val="FF0000"/>
                </a:solidFill>
              </a:rPr>
              <a:t>로 따지면 </a:t>
            </a:r>
            <a:r>
              <a:rPr lang="en-US" altLang="ko-KR" sz="2400" b="1" dirty="0">
                <a:solidFill>
                  <a:srgbClr val="FF0000"/>
                </a:solidFill>
              </a:rPr>
              <a:t>Eclipse</a:t>
            </a:r>
            <a:r>
              <a:rPr lang="ko-KR" altLang="en-US" sz="2400" dirty="0"/>
              <a:t>같은 개념이야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프론트앤드를</a:t>
            </a:r>
            <a:r>
              <a:rPr lang="ko-KR" altLang="en-US" sz="2400" dirty="0"/>
              <a:t> 공부하려면 </a:t>
            </a:r>
            <a:r>
              <a:rPr lang="en-US" altLang="ko-KR" sz="2400" b="1" dirty="0" err="1">
                <a:solidFill>
                  <a:srgbClr val="FF0000"/>
                </a:solidFill>
              </a:rPr>
              <a:t>VSCode</a:t>
            </a:r>
            <a:r>
              <a:rPr lang="ko-KR" altLang="en-US" sz="2400" b="1" dirty="0">
                <a:solidFill>
                  <a:srgbClr val="FF0000"/>
                </a:solidFill>
              </a:rPr>
              <a:t>를 설치</a:t>
            </a:r>
            <a:r>
              <a:rPr lang="ko-KR" altLang="en-US" sz="2400" dirty="0"/>
              <a:t>해야 해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70671C-916E-1BD8-364F-EFA16B3DE446}"/>
              </a:ext>
            </a:extLst>
          </p:cNvPr>
          <p:cNvGrpSpPr/>
          <p:nvPr/>
        </p:nvGrpSpPr>
        <p:grpSpPr>
          <a:xfrm>
            <a:off x="8614668" y="2153591"/>
            <a:ext cx="2159111" cy="2550818"/>
            <a:chOff x="7767561" y="1136678"/>
            <a:chExt cx="2159111" cy="25508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B5FF60-A78E-F5AC-60BF-703D0686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7561" y="1136678"/>
              <a:ext cx="2159111" cy="2082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39A14C-FAB3-1003-8492-07501BC73152}"/>
                </a:ext>
              </a:extLst>
            </p:cNvPr>
            <p:cNvSpPr txBox="1"/>
            <p:nvPr/>
          </p:nvSpPr>
          <p:spPr>
            <a:xfrm>
              <a:off x="7829798" y="3318164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Vscode</a:t>
              </a:r>
              <a:r>
                <a:rPr lang="ko-KR" altLang="en-US" dirty="0"/>
                <a:t>의 아이콘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1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524623" y="3013502"/>
            <a:ext cx="514275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웹 동작 방식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61086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48461" y="375484"/>
            <a:ext cx="46877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코딩을 위한 에디터</a:t>
            </a:r>
            <a:r>
              <a:rPr lang="en-US" altLang="ko-KR" sz="2400" b="1" dirty="0"/>
              <a:t>(editor)</a:t>
            </a:r>
            <a:r>
              <a:rPr lang="ko-KR" altLang="en-US" sz="2400" b="1" dirty="0"/>
              <a:t>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902C7-D4BC-6721-462A-18B1BF8BBAA6}"/>
              </a:ext>
            </a:extLst>
          </p:cNvPr>
          <p:cNvSpPr txBox="1"/>
          <p:nvPr/>
        </p:nvSpPr>
        <p:spPr>
          <a:xfrm>
            <a:off x="352120" y="1411305"/>
            <a:ext cx="574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VSCode</a:t>
            </a:r>
            <a:r>
              <a:rPr lang="ko-KR" altLang="en-US" sz="2400" b="1" dirty="0">
                <a:solidFill>
                  <a:srgbClr val="FF0000"/>
                </a:solidFill>
              </a:rPr>
              <a:t>는 </a:t>
            </a:r>
            <a:r>
              <a:rPr lang="en-US" altLang="ko-KR" sz="2400" b="1" dirty="0">
                <a:solidFill>
                  <a:srgbClr val="FF0000"/>
                </a:solidFill>
              </a:rPr>
              <a:t>Visual Studio</a:t>
            </a:r>
            <a:r>
              <a:rPr lang="ko-KR" altLang="en-US" sz="2400" b="1" dirty="0">
                <a:solidFill>
                  <a:srgbClr val="FF0000"/>
                </a:solidFill>
              </a:rPr>
              <a:t>의 약자</a:t>
            </a:r>
            <a:r>
              <a:rPr lang="ko-KR" altLang="en-US" sz="2400" dirty="0"/>
              <a:t>이고 </a:t>
            </a:r>
            <a:endParaRPr lang="en-US" altLang="ko-KR" sz="2400" dirty="0"/>
          </a:p>
          <a:p>
            <a:r>
              <a:rPr lang="ko-KR" altLang="en-US" sz="2400" dirty="0"/>
              <a:t>마이크로 소프트에서 만든 프로그램이야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70671C-916E-1BD8-364F-EFA16B3DE446}"/>
              </a:ext>
            </a:extLst>
          </p:cNvPr>
          <p:cNvGrpSpPr/>
          <p:nvPr/>
        </p:nvGrpSpPr>
        <p:grpSpPr>
          <a:xfrm>
            <a:off x="8614668" y="2153591"/>
            <a:ext cx="2159111" cy="2550818"/>
            <a:chOff x="7767561" y="1136678"/>
            <a:chExt cx="2159111" cy="25508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B5FF60-A78E-F5AC-60BF-703D0686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7561" y="1136678"/>
              <a:ext cx="2159111" cy="2082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39A14C-FAB3-1003-8492-07501BC73152}"/>
                </a:ext>
              </a:extLst>
            </p:cNvPr>
            <p:cNvSpPr txBox="1"/>
            <p:nvPr/>
          </p:nvSpPr>
          <p:spPr>
            <a:xfrm>
              <a:off x="7829798" y="3318164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Vscode</a:t>
              </a:r>
              <a:r>
                <a:rPr lang="ko-KR" altLang="en-US" dirty="0"/>
                <a:t>의 아이콘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47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4924559" y="3167390"/>
            <a:ext cx="234288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/>
              <a:t>VSCode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6102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418837" y="316107"/>
            <a:ext cx="203735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EA2A61-617C-6836-B0DD-9CA0509876B7}"/>
              </a:ext>
            </a:extLst>
          </p:cNvPr>
          <p:cNvGrpSpPr/>
          <p:nvPr/>
        </p:nvGrpSpPr>
        <p:grpSpPr>
          <a:xfrm>
            <a:off x="522095" y="1627809"/>
            <a:ext cx="10122824" cy="3918151"/>
            <a:chOff x="546264" y="1196792"/>
            <a:chExt cx="10122824" cy="391815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F5E303-3F32-869E-869B-695ADF656E4B}"/>
                </a:ext>
              </a:extLst>
            </p:cNvPr>
            <p:cNvGrpSpPr/>
            <p:nvPr/>
          </p:nvGrpSpPr>
          <p:grpSpPr>
            <a:xfrm>
              <a:off x="546264" y="1196792"/>
              <a:ext cx="10122824" cy="3918151"/>
              <a:chOff x="546264" y="1196792"/>
              <a:chExt cx="10122824" cy="391815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E0A00A-93C8-C563-3264-E657709358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264" y="1307134"/>
                <a:ext cx="4259284" cy="3135368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81BDEA0-597C-AB3D-4520-8DAEC864A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892" y="1196792"/>
                <a:ext cx="3810196" cy="391815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85417070-F406-9CF0-BF3C-C11C390F339D}"/>
                  </a:ext>
                </a:extLst>
              </p:cNvPr>
              <p:cNvSpPr/>
              <p:nvPr/>
            </p:nvSpPr>
            <p:spPr>
              <a:xfrm>
                <a:off x="5369082" y="2735283"/>
                <a:ext cx="926275" cy="4512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DFF2BB-09EF-505A-5CC3-C50013FE5E91}"/>
                </a:ext>
              </a:extLst>
            </p:cNvPr>
            <p:cNvSpPr/>
            <p:nvPr/>
          </p:nvSpPr>
          <p:spPr>
            <a:xfrm>
              <a:off x="1836718" y="1551709"/>
              <a:ext cx="704602" cy="316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555AF0-B62D-A952-042F-343C00C2746E}"/>
                </a:ext>
              </a:extLst>
            </p:cNvPr>
            <p:cNvSpPr/>
            <p:nvPr/>
          </p:nvSpPr>
          <p:spPr>
            <a:xfrm>
              <a:off x="645226" y="3206337"/>
              <a:ext cx="3566555" cy="316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388A50-C052-8120-C5DC-F4124B8455F0}"/>
                </a:ext>
              </a:extLst>
            </p:cNvPr>
            <p:cNvSpPr/>
            <p:nvPr/>
          </p:nvSpPr>
          <p:spPr>
            <a:xfrm>
              <a:off x="7328000" y="3116248"/>
              <a:ext cx="2706231" cy="6581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9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784025" y="3167390"/>
            <a:ext cx="462395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/>
              <a:t>VSCode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플러그인 설치하기</a:t>
            </a:r>
          </a:p>
        </p:txBody>
      </p:sp>
    </p:spTree>
    <p:extLst>
      <p:ext uri="{BB962C8B-B14F-4D97-AF65-F5344CB8AC3E}">
        <p14:creationId xmlns:p14="http://schemas.microsoft.com/office/powerpoint/2010/main" val="22745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5B056F-2B32-73EB-0583-E44951FAA520}"/>
              </a:ext>
            </a:extLst>
          </p:cNvPr>
          <p:cNvGrpSpPr/>
          <p:nvPr/>
        </p:nvGrpSpPr>
        <p:grpSpPr>
          <a:xfrm>
            <a:off x="7463532" y="1152408"/>
            <a:ext cx="3340272" cy="4553184"/>
            <a:chOff x="7463532" y="1152408"/>
            <a:chExt cx="3340272" cy="4553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3F68D6F-1F7B-1E6C-61E7-A01A90CA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3532" y="1152408"/>
              <a:ext cx="3340272" cy="45531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0AF3CE-B1EF-18EE-FFFF-18821AD911FE}"/>
                </a:ext>
              </a:extLst>
            </p:cNvPr>
            <p:cNvSpPr/>
            <p:nvPr/>
          </p:nvSpPr>
          <p:spPr>
            <a:xfrm>
              <a:off x="7463532" y="2997865"/>
              <a:ext cx="386360" cy="3575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286718" y="2401276"/>
            <a:ext cx="60600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엑티비티</a:t>
            </a:r>
            <a:r>
              <a:rPr lang="ko-KR" altLang="en-US" sz="2800" b="1" dirty="0">
                <a:solidFill>
                  <a:srgbClr val="FF0000"/>
                </a:solidFill>
              </a:rPr>
              <a:t> 바</a:t>
            </a:r>
            <a:r>
              <a:rPr lang="ko-KR" altLang="en-US" sz="2800" dirty="0"/>
              <a:t>에서 저 박스를 누르면 </a:t>
            </a:r>
            <a:endParaRPr lang="en-US" altLang="ko-KR" sz="2800" dirty="0"/>
          </a:p>
          <a:p>
            <a:r>
              <a:rPr lang="ko-KR" altLang="en-US" sz="2800" dirty="0"/>
              <a:t>플러그인을 설치할 수 있어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저 박스는 </a:t>
            </a:r>
            <a:r>
              <a:rPr lang="en-US" altLang="ko-KR" sz="2800" b="1" dirty="0">
                <a:solidFill>
                  <a:srgbClr val="FF0000"/>
                </a:solidFill>
              </a:rPr>
              <a:t>Play Store</a:t>
            </a:r>
            <a:r>
              <a:rPr lang="ko-KR" altLang="en-US" sz="2800" dirty="0"/>
              <a:t>라고 보면 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07253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658677" y="1576291"/>
            <a:ext cx="6240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Play Store</a:t>
            </a:r>
            <a:r>
              <a:rPr lang="ko-KR" altLang="en-US" sz="2800" b="1" dirty="0">
                <a:solidFill>
                  <a:srgbClr val="FF0000"/>
                </a:solidFill>
              </a:rPr>
              <a:t>에서 </a:t>
            </a:r>
            <a:r>
              <a:rPr lang="en-US" altLang="ko-KR" sz="2800" dirty="0" err="1"/>
              <a:t>VSCode</a:t>
            </a:r>
            <a:r>
              <a:rPr lang="ko-KR" altLang="en-US" sz="2800" dirty="0"/>
              <a:t>를 사용할 때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유용한 프로그램을 설치해 보자 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A7C9D-25D5-AA73-14C7-111AD913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5" y="3429000"/>
            <a:ext cx="3212674" cy="2699050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286BE380-5444-3E1E-3C8C-4BE1A7903848}"/>
              </a:ext>
            </a:extLst>
          </p:cNvPr>
          <p:cNvSpPr/>
          <p:nvPr/>
        </p:nvSpPr>
        <p:spPr>
          <a:xfrm>
            <a:off x="4494508" y="3429000"/>
            <a:ext cx="4176794" cy="1026763"/>
          </a:xfrm>
          <a:prstGeom prst="wedgeEllipseCallout">
            <a:avLst>
              <a:gd name="adj1" fmla="val -61278"/>
              <a:gd name="adj2" fmla="val 383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뭘 다운받을까</a:t>
            </a:r>
            <a:r>
              <a:rPr lang="en-US" altLang="ko-KR" dirty="0">
                <a:solidFill>
                  <a:sysClr val="windowText" lastClr="000000"/>
                </a:solidFill>
              </a:rPr>
              <a:t>? 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카카오톡</a:t>
            </a:r>
            <a:r>
              <a:rPr lang="en-US" altLang="ko-KR" dirty="0">
                <a:solidFill>
                  <a:sysClr val="windowText" lastClr="000000"/>
                </a:solidFill>
              </a:rPr>
              <a:t>? </a:t>
            </a:r>
            <a:r>
              <a:rPr lang="ko-KR" altLang="en-US" dirty="0">
                <a:solidFill>
                  <a:sysClr val="windowText" lastClr="000000"/>
                </a:solidFill>
              </a:rPr>
              <a:t>네이버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4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658677" y="1576291"/>
            <a:ext cx="96888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참고로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VSCode</a:t>
            </a:r>
            <a:r>
              <a:rPr lang="en-US" altLang="ko-KR" sz="2800" dirty="0"/>
              <a:t> </a:t>
            </a:r>
            <a:r>
              <a:rPr lang="ko-KR" altLang="en-US" sz="2800" dirty="0"/>
              <a:t>사용할 때에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내가 어떤 플러그인을 다운로드 받았는지 확인하고 싶다면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아래 그림</a:t>
            </a:r>
            <a:r>
              <a:rPr lang="ko-KR" altLang="en-US" sz="2800" dirty="0"/>
              <a:t>을 확인해</a:t>
            </a:r>
            <a:r>
              <a:rPr lang="en-US" altLang="ko-KR" sz="2800" dirty="0"/>
              <a:t>!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FA4675-F360-2512-10CA-43E21278E0AC}"/>
              </a:ext>
            </a:extLst>
          </p:cNvPr>
          <p:cNvGrpSpPr/>
          <p:nvPr/>
        </p:nvGrpSpPr>
        <p:grpSpPr>
          <a:xfrm>
            <a:off x="1103877" y="3429000"/>
            <a:ext cx="5676631" cy="2724290"/>
            <a:chOff x="1103877" y="3429000"/>
            <a:chExt cx="5676631" cy="272429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5DD971-2867-2562-F10B-75CC0011BF0D}"/>
                </a:ext>
              </a:extLst>
            </p:cNvPr>
            <p:cNvGrpSpPr/>
            <p:nvPr/>
          </p:nvGrpSpPr>
          <p:grpSpPr>
            <a:xfrm>
              <a:off x="1103877" y="3429000"/>
              <a:ext cx="2095608" cy="2724290"/>
              <a:chOff x="1103877" y="3429000"/>
              <a:chExt cx="2095608" cy="27242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2BCFF58-B544-A685-573C-E7EA38245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877" y="3429000"/>
                <a:ext cx="2095608" cy="2724290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FBE70F5-325A-E6F5-112D-A1AA1B03FD2D}"/>
                  </a:ext>
                </a:extLst>
              </p:cNvPr>
              <p:cNvSpPr/>
              <p:nvPr/>
            </p:nvSpPr>
            <p:spPr>
              <a:xfrm>
                <a:off x="1170122" y="5301081"/>
                <a:ext cx="426204" cy="4100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38520ED-3646-E8F7-CD2B-0A7985C770F7}"/>
                  </a:ext>
                </a:extLst>
              </p:cNvPr>
              <p:cNvSpPr/>
              <p:nvPr/>
            </p:nvSpPr>
            <p:spPr>
              <a:xfrm>
                <a:off x="1537747" y="4160020"/>
                <a:ext cx="1577411" cy="2415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56D0D2BF-0985-8A83-0553-2254212BF8E5}"/>
                </a:ext>
              </a:extLst>
            </p:cNvPr>
            <p:cNvSpPr/>
            <p:nvPr/>
          </p:nvSpPr>
          <p:spPr>
            <a:xfrm>
              <a:off x="4387168" y="3921071"/>
              <a:ext cx="2393340" cy="1208868"/>
            </a:xfrm>
            <a:prstGeom prst="wedgeEllipseCallout">
              <a:avLst>
                <a:gd name="adj1" fmla="val -103397"/>
                <a:gd name="adj2" fmla="val -21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여길 보면 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숫자가 나와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88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658677" y="1576291"/>
            <a:ext cx="6795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플러그인을 다운로드 받는 방법은 간단해</a:t>
            </a:r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ko-KR" altLang="en-US" sz="2800" dirty="0"/>
              <a:t>검색 </a:t>
            </a:r>
            <a:r>
              <a:rPr lang="en-US" altLang="ko-KR" sz="2800" dirty="0"/>
              <a:t>&gt; </a:t>
            </a:r>
            <a:r>
              <a:rPr lang="ko-KR" altLang="en-US" sz="2800" dirty="0"/>
              <a:t>설치 </a:t>
            </a:r>
            <a:r>
              <a:rPr lang="en-US" altLang="ko-KR" sz="2800" dirty="0"/>
              <a:t>(</a:t>
            </a:r>
            <a:r>
              <a:rPr lang="ko-KR" altLang="en-US" sz="2800" dirty="0"/>
              <a:t>끝</a:t>
            </a:r>
            <a:r>
              <a:rPr lang="en-US" altLang="ko-KR" sz="2800" dirty="0"/>
              <a:t>)!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C4BF5B-7523-FB9B-4568-552A30B11DD3}"/>
              </a:ext>
            </a:extLst>
          </p:cNvPr>
          <p:cNvGrpSpPr/>
          <p:nvPr/>
        </p:nvGrpSpPr>
        <p:grpSpPr>
          <a:xfrm>
            <a:off x="658677" y="3306758"/>
            <a:ext cx="7499735" cy="1974951"/>
            <a:chOff x="718810" y="3720134"/>
            <a:chExt cx="7499735" cy="19749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FA26CB-79C8-4C65-F4F8-0056F2E45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10" y="3720134"/>
              <a:ext cx="7499735" cy="19749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BBB71E-0DB2-8487-A83A-30EB657C8F68}"/>
                </a:ext>
              </a:extLst>
            </p:cNvPr>
            <p:cNvSpPr/>
            <p:nvPr/>
          </p:nvSpPr>
          <p:spPr>
            <a:xfrm>
              <a:off x="718811" y="4077691"/>
              <a:ext cx="855990" cy="2301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43D2BC-1BD8-861F-06DA-E6A35B919263}"/>
                </a:ext>
              </a:extLst>
            </p:cNvPr>
            <p:cNvSpPr/>
            <p:nvPr/>
          </p:nvSpPr>
          <p:spPr>
            <a:xfrm>
              <a:off x="3480379" y="4941291"/>
              <a:ext cx="583621" cy="340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26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658677" y="1576291"/>
            <a:ext cx="8358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일단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VSCode</a:t>
            </a:r>
            <a:r>
              <a:rPr lang="ko-KR" altLang="en-US" sz="2800" dirty="0"/>
              <a:t>는 모두 영어로 돼있기 때문에 </a:t>
            </a:r>
            <a:endParaRPr lang="en-US" altLang="ko-KR" sz="2800" dirty="0"/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VSCode</a:t>
            </a:r>
            <a:r>
              <a:rPr lang="ko-KR" altLang="en-US" sz="2800" b="1" dirty="0">
                <a:solidFill>
                  <a:srgbClr val="FF0000"/>
                </a:solidFill>
              </a:rPr>
              <a:t>를 한글화 시켜주는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플러그인을 다운로드 </a:t>
            </a:r>
            <a:r>
              <a:rPr lang="ko-KR" altLang="en-US" sz="2800" dirty="0"/>
              <a:t>받으면서 실습을 진행 해보자</a:t>
            </a:r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C4BF5B-7523-FB9B-4568-552A30B11DD3}"/>
              </a:ext>
            </a:extLst>
          </p:cNvPr>
          <p:cNvGrpSpPr/>
          <p:nvPr/>
        </p:nvGrpSpPr>
        <p:grpSpPr>
          <a:xfrm>
            <a:off x="658677" y="3670968"/>
            <a:ext cx="7499735" cy="1974951"/>
            <a:chOff x="718810" y="3720134"/>
            <a:chExt cx="7499735" cy="19749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FA26CB-79C8-4C65-F4F8-0056F2E45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10" y="3720134"/>
              <a:ext cx="7499735" cy="19749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BBB71E-0DB2-8487-A83A-30EB657C8F68}"/>
                </a:ext>
              </a:extLst>
            </p:cNvPr>
            <p:cNvSpPr/>
            <p:nvPr/>
          </p:nvSpPr>
          <p:spPr>
            <a:xfrm>
              <a:off x="718811" y="4077691"/>
              <a:ext cx="855990" cy="2301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43D2BC-1BD8-861F-06DA-E6A35B919263}"/>
                </a:ext>
              </a:extLst>
            </p:cNvPr>
            <p:cNvSpPr/>
            <p:nvPr/>
          </p:nvSpPr>
          <p:spPr>
            <a:xfrm>
              <a:off x="3480379" y="4941291"/>
              <a:ext cx="583621" cy="340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028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08358"/>
            <a:ext cx="399301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VSCode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플러그인 설치하기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9FC85-99AA-FF2F-76C0-21B972DD8FF4}"/>
              </a:ext>
            </a:extLst>
          </p:cNvPr>
          <p:cNvGrpSpPr/>
          <p:nvPr/>
        </p:nvGrpSpPr>
        <p:grpSpPr>
          <a:xfrm>
            <a:off x="394151" y="1436806"/>
            <a:ext cx="11617036" cy="4900267"/>
            <a:chOff x="394151" y="1436806"/>
            <a:chExt cx="11617036" cy="490026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3B1346-4823-0328-A99B-D682D58C01F9}"/>
                </a:ext>
              </a:extLst>
            </p:cNvPr>
            <p:cNvGrpSpPr/>
            <p:nvPr/>
          </p:nvGrpSpPr>
          <p:grpSpPr>
            <a:xfrm>
              <a:off x="394151" y="1436806"/>
              <a:ext cx="11617036" cy="4900267"/>
              <a:chOff x="394151" y="1436806"/>
              <a:chExt cx="11617036" cy="490026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C5EB16-959B-B413-5202-D78316873FA7}"/>
                  </a:ext>
                </a:extLst>
              </p:cNvPr>
              <p:cNvSpPr txBox="1"/>
              <p:nvPr/>
            </p:nvSpPr>
            <p:spPr>
              <a:xfrm>
                <a:off x="394151" y="1436806"/>
                <a:ext cx="928170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/>
                  <a:t>지금까지 플러그인을 설치하는 방법에 대해서 알아봤어</a:t>
                </a:r>
                <a:r>
                  <a:rPr lang="en-US" altLang="ko-KR" sz="2800" dirty="0"/>
                  <a:t>. </a:t>
                </a:r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만약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소스코드를 수정하다가 </a:t>
                </a:r>
                <a:endParaRPr lang="en-US" altLang="ko-KR" sz="2800" dirty="0"/>
              </a:p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필요한 기능이 있다면 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그때그때 설치</a:t>
                </a:r>
                <a:r>
                  <a:rPr lang="ko-KR" altLang="en-US" sz="2800" dirty="0"/>
                  <a:t>하는 것이 바람직하다는 것 </a:t>
                </a:r>
                <a:r>
                  <a:rPr lang="ko-KR" altLang="en-US" sz="2800" dirty="0" err="1"/>
                  <a:t>알아둬</a:t>
                </a:r>
                <a:r>
                  <a:rPr lang="en-US" altLang="ko-KR" sz="2800" dirty="0"/>
                  <a:t>! 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6A5D32E-3B7B-78ED-293B-2FD5DE988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82371" y="3132445"/>
                <a:ext cx="3228816" cy="3204628"/>
              </a:xfrm>
              <a:prstGeom prst="rect">
                <a:avLst/>
              </a:prstGeom>
            </p:spPr>
          </p:pic>
        </p:grpSp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CA7C6D26-6459-ED3D-07FE-21756CB9A11D}"/>
                </a:ext>
              </a:extLst>
            </p:cNvPr>
            <p:cNvSpPr/>
            <p:nvPr/>
          </p:nvSpPr>
          <p:spPr>
            <a:xfrm>
              <a:off x="2541722" y="4734759"/>
              <a:ext cx="3626603" cy="844631"/>
            </a:xfrm>
            <a:prstGeom prst="wedgeEllipseCallout">
              <a:avLst>
                <a:gd name="adj1" fmla="val 127031"/>
                <a:gd name="adj2" fmla="val 3956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필요할 때마다 찾아서 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설치해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5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510835" y="1941655"/>
            <a:ext cx="5915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예를 들어 설명 </a:t>
            </a:r>
            <a:r>
              <a:rPr lang="ko-KR" altLang="en-US" sz="2800" dirty="0" err="1"/>
              <a:t>해줄게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너가 갈비찜 레시피가 궁금해졌어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그럼 어떻게 할거야</a:t>
            </a:r>
            <a:r>
              <a:rPr lang="en-US" altLang="ko-KR" sz="2800" dirty="0"/>
              <a:t>? 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E7510C-FB44-2A87-CDCF-1B8AD2B8B955}"/>
              </a:ext>
            </a:extLst>
          </p:cNvPr>
          <p:cNvGrpSpPr/>
          <p:nvPr/>
        </p:nvGrpSpPr>
        <p:grpSpPr>
          <a:xfrm>
            <a:off x="6690049" y="597159"/>
            <a:ext cx="4833257" cy="5091880"/>
            <a:chOff x="6690049" y="597159"/>
            <a:chExt cx="4833257" cy="50918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3182A3-03C6-4CC1-FCCD-4149CAF56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329" y="3669564"/>
              <a:ext cx="1699407" cy="2019475"/>
            </a:xfrm>
            <a:prstGeom prst="rect">
              <a:avLst/>
            </a:prstGeom>
          </p:spPr>
        </p:pic>
        <p:sp>
          <p:nvSpPr>
            <p:cNvPr id="8" name="말풍선: 타원형 7">
              <a:extLst>
                <a:ext uri="{FF2B5EF4-FFF2-40B4-BE49-F238E27FC236}">
                  <a16:creationId xmlns:a16="http://schemas.microsoft.com/office/drawing/2014/main" id="{54782378-F288-4E84-6624-AA9A6B4F7DA2}"/>
                </a:ext>
              </a:extLst>
            </p:cNvPr>
            <p:cNvSpPr/>
            <p:nvPr/>
          </p:nvSpPr>
          <p:spPr>
            <a:xfrm>
              <a:off x="6690049" y="597159"/>
              <a:ext cx="4833257" cy="2313992"/>
            </a:xfrm>
            <a:prstGeom prst="wedgeEllipseCallout">
              <a:avLst>
                <a:gd name="adj1" fmla="val -10408"/>
                <a:gd name="adj2" fmla="val 850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갈비찜 레시피가 뭐지</a:t>
              </a:r>
              <a:r>
                <a:rPr lang="en-US" altLang="ko-KR" sz="2400" dirty="0">
                  <a:solidFill>
                    <a:schemeClr val="tx1"/>
                  </a:solidFill>
                </a:rPr>
                <a:t>?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868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535053" y="3167390"/>
            <a:ext cx="51219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루트 디렉터리에 </a:t>
            </a:r>
            <a:r>
              <a:rPr lang="en-US" altLang="ko-KR" sz="2800" b="1" dirty="0"/>
              <a:t>index.html</a:t>
            </a:r>
            <a:r>
              <a:rPr lang="ko-KR" altLang="en-US" sz="2800" b="1" dirty="0"/>
              <a:t>을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넣어주어야 하는 이유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87837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280077"/>
            <a:ext cx="441980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루트 디렉터리에 </a:t>
            </a:r>
            <a:r>
              <a:rPr lang="en-US" altLang="ko-KR" sz="2400" b="1" dirty="0"/>
              <a:t>index.html</a:t>
            </a:r>
            <a:r>
              <a:rPr lang="ko-KR" altLang="en-US" sz="2400" b="1" dirty="0"/>
              <a:t>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넣어주어야 하는 이유</a:t>
            </a:r>
            <a:endParaRPr lang="en-US" altLang="ko-KR" sz="2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9FC85-99AA-FF2F-76C0-21B972DD8FF4}"/>
              </a:ext>
            </a:extLst>
          </p:cNvPr>
          <p:cNvGrpSpPr/>
          <p:nvPr/>
        </p:nvGrpSpPr>
        <p:grpSpPr>
          <a:xfrm>
            <a:off x="394151" y="1436806"/>
            <a:ext cx="11797850" cy="3114619"/>
            <a:chOff x="394151" y="1436806"/>
            <a:chExt cx="11797850" cy="31146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C5EB16-959B-B413-5202-D78316873FA7}"/>
                </a:ext>
              </a:extLst>
            </p:cNvPr>
            <p:cNvSpPr txBox="1"/>
            <p:nvPr/>
          </p:nvSpPr>
          <p:spPr>
            <a:xfrm>
              <a:off x="394151" y="1436806"/>
              <a:ext cx="751359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800" b="1" dirty="0">
                <a:solidFill>
                  <a:srgbClr val="FF0000"/>
                </a:solidFill>
              </a:endParaRPr>
            </a:p>
            <a:p>
              <a:endParaRPr lang="en-US" altLang="ko-KR" sz="2800" b="1" dirty="0">
                <a:solidFill>
                  <a:srgbClr val="FF0000"/>
                </a:solidFill>
              </a:endParaRPr>
            </a:p>
            <a:p>
              <a:endParaRPr lang="en-US" altLang="ko-KR" sz="2800" b="1" dirty="0">
                <a:solidFill>
                  <a:srgbClr val="FF0000"/>
                </a:solidFill>
              </a:endParaRPr>
            </a:p>
            <a:p>
              <a:r>
                <a:rPr lang="ko-KR" altLang="en-US" sz="2800" b="1" dirty="0">
                  <a:solidFill>
                    <a:srgbClr val="FF0000"/>
                  </a:solidFill>
                </a:rPr>
                <a:t>브라우저는</a:t>
              </a:r>
              <a:r>
                <a:rPr lang="ko-KR" altLang="en-US" sz="2800" dirty="0"/>
                <a:t> 아무런 설정을 건드리지 않았다면</a:t>
              </a:r>
              <a:endParaRPr lang="en-US" altLang="ko-KR" sz="2800" dirty="0"/>
            </a:p>
            <a:p>
              <a:r>
                <a:rPr lang="en-US" altLang="ko-KR" sz="2800" b="1" dirty="0">
                  <a:solidFill>
                    <a:srgbClr val="FF0000"/>
                  </a:solidFill>
                </a:rPr>
                <a:t>Index.html 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파일을 가장 먼저 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Open</a:t>
              </a:r>
              <a:r>
                <a:rPr lang="ko-KR" altLang="en-US" sz="2800" dirty="0"/>
                <a:t>해 </a:t>
              </a:r>
              <a:endParaRPr lang="en-US" altLang="ko-KR" sz="2800" dirty="0"/>
            </a:p>
            <a:p>
              <a:endParaRPr lang="en-US" altLang="ko-KR" sz="2800" dirty="0"/>
            </a:p>
          </p:txBody>
        </p:sp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CA7C6D26-6459-ED3D-07FE-21756CB9A11D}"/>
                </a:ext>
              </a:extLst>
            </p:cNvPr>
            <p:cNvSpPr/>
            <p:nvPr/>
          </p:nvSpPr>
          <p:spPr>
            <a:xfrm>
              <a:off x="7777113" y="1574277"/>
              <a:ext cx="4414888" cy="2977148"/>
            </a:xfrm>
            <a:prstGeom prst="wedgeEllipseCallout">
              <a:avLst>
                <a:gd name="adj1" fmla="val -54707"/>
                <a:gd name="adj2" fmla="val 50329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사용자가 날 실행시켰네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? </a:t>
              </a: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일단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en-US" altLang="ko-KR" b="1" dirty="0">
                  <a:solidFill>
                    <a:srgbClr val="FF0000"/>
                  </a:solidFill>
                </a:rPr>
                <a:t>index.html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부터 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보여줘야겠다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!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DC5158-C4CF-638D-E32D-7F1CB99D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64" y="4468611"/>
            <a:ext cx="1790855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280077"/>
            <a:ext cx="441980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루트 디렉터리에 </a:t>
            </a:r>
            <a:r>
              <a:rPr lang="en-US" altLang="ko-KR" sz="2400" b="1" dirty="0"/>
              <a:t>index.html</a:t>
            </a:r>
            <a:r>
              <a:rPr lang="ko-KR" altLang="en-US" sz="2400" b="1" dirty="0"/>
              <a:t>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넣어주어야 하는 이유</a:t>
            </a:r>
            <a:endParaRPr lang="en-US" altLang="ko-KR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0D97FF-B87A-73B3-1AD6-AD5218B9D541}"/>
              </a:ext>
            </a:extLst>
          </p:cNvPr>
          <p:cNvGrpSpPr/>
          <p:nvPr/>
        </p:nvGrpSpPr>
        <p:grpSpPr>
          <a:xfrm>
            <a:off x="394151" y="1436806"/>
            <a:ext cx="11797850" cy="4938632"/>
            <a:chOff x="394151" y="1436806"/>
            <a:chExt cx="11797850" cy="49386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869FC85-99AA-FF2F-76C0-21B972DD8FF4}"/>
                </a:ext>
              </a:extLst>
            </p:cNvPr>
            <p:cNvGrpSpPr/>
            <p:nvPr/>
          </p:nvGrpSpPr>
          <p:grpSpPr>
            <a:xfrm>
              <a:off x="394151" y="1436806"/>
              <a:ext cx="11797850" cy="3114619"/>
              <a:chOff x="394151" y="1436806"/>
              <a:chExt cx="11797850" cy="3114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C5EB16-959B-B413-5202-D78316873FA7}"/>
                  </a:ext>
                </a:extLst>
              </p:cNvPr>
              <p:cNvSpPr txBox="1"/>
              <p:nvPr/>
            </p:nvSpPr>
            <p:spPr>
              <a:xfrm>
                <a:off x="394151" y="1436806"/>
                <a:ext cx="8374408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2800" dirty="0"/>
              </a:p>
              <a:p>
                <a:r>
                  <a:rPr lang="ko-KR" altLang="en-US" sz="2800" dirty="0"/>
                  <a:t>그러니 브라우저가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찾기 쉬운 위치</a:t>
                </a:r>
                <a:r>
                  <a:rPr lang="ko-KR" altLang="en-US" sz="2800" dirty="0"/>
                  <a:t>인</a:t>
                </a:r>
                <a:endParaRPr lang="en-US" altLang="ko-KR" sz="2800" dirty="0"/>
              </a:p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루트 디렉터리에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index.html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파일을</a:t>
                </a:r>
                <a:r>
                  <a:rPr lang="ko-KR" altLang="en-US" sz="2800" dirty="0"/>
                  <a:t>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삽입 </a:t>
                </a:r>
                <a:r>
                  <a:rPr lang="ko-KR" altLang="en-US" sz="2800" dirty="0" err="1"/>
                  <a:t>하는거지</a:t>
                </a:r>
                <a:r>
                  <a:rPr lang="ko-KR" altLang="en-US" sz="2800" dirty="0"/>
                  <a:t> </a:t>
                </a:r>
                <a:endParaRPr lang="en-US" altLang="ko-KR" sz="2800" dirty="0"/>
              </a:p>
              <a:p>
                <a:endParaRPr lang="en-US" altLang="ko-KR" sz="2800" dirty="0"/>
              </a:p>
            </p:txBody>
          </p:sp>
          <p:sp>
            <p:nvSpPr>
              <p:cNvPr id="7" name="말풍선: 타원형 6">
                <a:extLst>
                  <a:ext uri="{FF2B5EF4-FFF2-40B4-BE49-F238E27FC236}">
                    <a16:creationId xmlns:a16="http://schemas.microsoft.com/office/drawing/2014/main" id="{CA7C6D26-6459-ED3D-07FE-21756CB9A11D}"/>
                  </a:ext>
                </a:extLst>
              </p:cNvPr>
              <p:cNvSpPr/>
              <p:nvPr/>
            </p:nvSpPr>
            <p:spPr>
              <a:xfrm>
                <a:off x="7777113" y="3035431"/>
                <a:ext cx="4414888" cy="1515994"/>
              </a:xfrm>
              <a:prstGeom prst="wedgeEllipseCallout">
                <a:avLst>
                  <a:gd name="adj1" fmla="val -54707"/>
                  <a:gd name="adj2" fmla="val 50329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Index.html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</a:rPr>
                  <a:t>을 찾아라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CADCCF-FB14-1FCD-5641-C5354198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666" y="4272136"/>
              <a:ext cx="1470787" cy="210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93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4531642" y="3167390"/>
            <a:ext cx="312874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!DOCTYPE</a:t>
            </a:r>
            <a:r>
              <a:rPr lang="ko-KR" altLang="en-US" sz="2800" b="1" dirty="0"/>
              <a:t>의 의미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53036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417358"/>
            <a:ext cx="27076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!DOCTYPE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49326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Document Type</a:t>
            </a:r>
            <a:r>
              <a:rPr lang="ko-KR" altLang="en-US" sz="2800" b="1" dirty="0">
                <a:solidFill>
                  <a:srgbClr val="FF0000"/>
                </a:solidFill>
              </a:rPr>
              <a:t>의 약자로써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문서의 타입을 의미</a:t>
            </a:r>
            <a:r>
              <a:rPr lang="ko-KR" altLang="en-US" sz="2800" dirty="0"/>
              <a:t>해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Document = </a:t>
            </a:r>
            <a:r>
              <a:rPr lang="ko-KR" altLang="en-US" sz="2800" dirty="0"/>
              <a:t>문서 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B4BDAE-50B9-0969-EC5A-78F17D55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85" y="1157944"/>
            <a:ext cx="3425816" cy="35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4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417358"/>
            <a:ext cx="27076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!DOCTYPE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55290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지금 보고 있는 문서</a:t>
            </a:r>
            <a:r>
              <a:rPr lang="en-US" altLang="ko-KR" sz="2800" b="1" dirty="0">
                <a:solidFill>
                  <a:srgbClr val="FF0000"/>
                </a:solidFill>
              </a:rPr>
              <a:t>(html)</a:t>
            </a:r>
            <a:r>
              <a:rPr lang="ko-KR" altLang="en-US" sz="2800" b="1" dirty="0">
                <a:solidFill>
                  <a:srgbClr val="FF0000"/>
                </a:solidFill>
              </a:rPr>
              <a:t>는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어떤 타입으로 작성 돼 있니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2800" b="1" dirty="0" err="1">
                <a:solidFill>
                  <a:srgbClr val="FF0000"/>
                </a:solidFill>
              </a:rPr>
              <a:t>를</a:t>
            </a:r>
            <a:r>
              <a:rPr lang="ko-KR" altLang="en-US" sz="2800" b="1" dirty="0">
                <a:solidFill>
                  <a:srgbClr val="FF0000"/>
                </a:solidFill>
              </a:rPr>
              <a:t> 설정해주는 태그야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9CFDA6-D557-D2CD-7089-F4E92DA01793}"/>
              </a:ext>
            </a:extLst>
          </p:cNvPr>
          <p:cNvGrpSpPr/>
          <p:nvPr/>
        </p:nvGrpSpPr>
        <p:grpSpPr>
          <a:xfrm>
            <a:off x="760049" y="3252688"/>
            <a:ext cx="6857368" cy="1822544"/>
            <a:chOff x="760049" y="3252688"/>
            <a:chExt cx="6857368" cy="18225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A534C15-0B08-F6AA-C1CC-A3E621E7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49" y="3252688"/>
              <a:ext cx="1771741" cy="1822544"/>
            </a:xfrm>
            <a:prstGeom prst="rect">
              <a:avLst/>
            </a:prstGeom>
          </p:spPr>
        </p:pic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F10B369-4DCD-B904-26A9-116E376FEF51}"/>
                </a:ext>
              </a:extLst>
            </p:cNvPr>
            <p:cNvSpPr/>
            <p:nvPr/>
          </p:nvSpPr>
          <p:spPr>
            <a:xfrm>
              <a:off x="3859078" y="3429000"/>
              <a:ext cx="3758339" cy="1344478"/>
            </a:xfrm>
            <a:prstGeom prst="wedgeRoundRectCallout">
              <a:avLst>
                <a:gd name="adj1" fmla="val -79390"/>
                <a:gd name="adj2" fmla="val -4935"/>
                <a:gd name="adj3" fmla="val 16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난 어떤 방식으로 쓰여져 있게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?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2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417358"/>
            <a:ext cx="27076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!DOCTYPE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92352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문서가 어떤 타입으로 돼 있는지 왜 명시해야 할까</a:t>
            </a:r>
            <a:r>
              <a:rPr lang="en-US" altLang="ko-KR" sz="2800" b="1" dirty="0">
                <a:solidFill>
                  <a:srgbClr val="FF0000"/>
                </a:solidFill>
              </a:rPr>
              <a:t>?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dirty="0"/>
              <a:t>정답은</a:t>
            </a:r>
            <a:r>
              <a:rPr lang="ko-KR" altLang="en-US" sz="2800" b="1" dirty="0">
                <a:solidFill>
                  <a:srgbClr val="FF0000"/>
                </a:solidFill>
              </a:rPr>
              <a:t> 문서의 표현 방법이 여러가지이기 때문이야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Html1 ~ html5 / </a:t>
            </a:r>
            <a:r>
              <a:rPr lang="en-US" altLang="ko-KR" sz="2800" b="1" dirty="0" err="1">
                <a:solidFill>
                  <a:srgbClr val="FF0000"/>
                </a:solidFill>
              </a:rPr>
              <a:t>xhtml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이렇게 총 </a:t>
            </a:r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r>
              <a:rPr lang="ko-KR" altLang="en-US" sz="2800" b="1" dirty="0">
                <a:solidFill>
                  <a:srgbClr val="FF0000"/>
                </a:solidFill>
              </a:rPr>
              <a:t>가지 방법으로 </a:t>
            </a:r>
            <a:r>
              <a:rPr lang="en-US" altLang="ko-KR" sz="2800" b="1" dirty="0">
                <a:solidFill>
                  <a:srgbClr val="FF0000"/>
                </a:solidFill>
              </a:rPr>
              <a:t>html </a:t>
            </a:r>
            <a:r>
              <a:rPr lang="ko-KR" altLang="en-US" sz="2800" b="1" dirty="0">
                <a:solidFill>
                  <a:srgbClr val="FF0000"/>
                </a:solidFill>
              </a:rPr>
              <a:t>문서를 표현할 수 있지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6559FE-7DA4-9D5F-8207-692B65B40226}"/>
              </a:ext>
            </a:extLst>
          </p:cNvPr>
          <p:cNvGrpSpPr/>
          <p:nvPr/>
        </p:nvGrpSpPr>
        <p:grpSpPr>
          <a:xfrm>
            <a:off x="490894" y="4408521"/>
            <a:ext cx="11006961" cy="2191876"/>
            <a:chOff x="568386" y="4292284"/>
            <a:chExt cx="11006961" cy="21918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958ABC1-4DA6-51A4-F48B-5B9A4C2A4D65}"/>
                </a:ext>
              </a:extLst>
            </p:cNvPr>
            <p:cNvGrpSpPr/>
            <p:nvPr/>
          </p:nvGrpSpPr>
          <p:grpSpPr>
            <a:xfrm>
              <a:off x="568386" y="4292284"/>
              <a:ext cx="1771741" cy="2191876"/>
              <a:chOff x="568386" y="4292284"/>
              <a:chExt cx="1771741" cy="219187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439A88-0BC1-22B9-6580-693FEA8AF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CD1D7-1F5E-2A88-4309-5F2BCA4E104A}"/>
                  </a:ext>
                </a:extLst>
              </p:cNvPr>
              <p:cNvSpPr txBox="1"/>
              <p:nvPr/>
            </p:nvSpPr>
            <p:spPr>
              <a:xfrm>
                <a:off x="1062161" y="611482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html1</a:t>
                </a:r>
                <a:endParaRPr lang="ko-KR" alt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08900E-B717-3506-10D2-DFA3829B637C}"/>
                </a:ext>
              </a:extLst>
            </p:cNvPr>
            <p:cNvGrpSpPr/>
            <p:nvPr/>
          </p:nvGrpSpPr>
          <p:grpSpPr>
            <a:xfrm>
              <a:off x="2520558" y="4292284"/>
              <a:ext cx="1771741" cy="2191876"/>
              <a:chOff x="568386" y="4292284"/>
              <a:chExt cx="1771741" cy="219187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F42B980-42CD-E61B-8FF5-A748C92B0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770C4F-55C3-3E2E-4355-3A48D1A9B030}"/>
                  </a:ext>
                </a:extLst>
              </p:cNvPr>
              <p:cNvSpPr txBox="1"/>
              <p:nvPr/>
            </p:nvSpPr>
            <p:spPr>
              <a:xfrm>
                <a:off x="1062161" y="6114828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Html2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08D4DDA-D229-A4E0-4C20-6719B42E1F66}"/>
                </a:ext>
              </a:extLst>
            </p:cNvPr>
            <p:cNvGrpSpPr/>
            <p:nvPr/>
          </p:nvGrpSpPr>
          <p:grpSpPr>
            <a:xfrm>
              <a:off x="4324259" y="4292284"/>
              <a:ext cx="1771741" cy="2191876"/>
              <a:chOff x="568386" y="4292284"/>
              <a:chExt cx="1771741" cy="219187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1F816DA-27C7-CF17-E1BD-ACC702D58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682F27-16AD-5CB5-5EF0-842371EA7B23}"/>
                  </a:ext>
                </a:extLst>
              </p:cNvPr>
              <p:cNvSpPr txBox="1"/>
              <p:nvPr/>
            </p:nvSpPr>
            <p:spPr>
              <a:xfrm>
                <a:off x="1062161" y="611482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html3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0096350-4932-28AB-8882-CB36C15BF123}"/>
                </a:ext>
              </a:extLst>
            </p:cNvPr>
            <p:cNvGrpSpPr/>
            <p:nvPr/>
          </p:nvGrpSpPr>
          <p:grpSpPr>
            <a:xfrm>
              <a:off x="6087592" y="4292284"/>
              <a:ext cx="1771741" cy="2191876"/>
              <a:chOff x="568386" y="4292284"/>
              <a:chExt cx="1771741" cy="2191876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AA327AD-BC55-2D29-D24A-78B37E8FA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D376F7-B041-D597-1D6B-FA59DDA1C1D7}"/>
                  </a:ext>
                </a:extLst>
              </p:cNvPr>
              <p:cNvSpPr txBox="1"/>
              <p:nvPr/>
            </p:nvSpPr>
            <p:spPr>
              <a:xfrm>
                <a:off x="1069910" y="611482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html4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56CBA17-9FE0-BBC5-C87B-3AD465392FC2}"/>
                </a:ext>
              </a:extLst>
            </p:cNvPr>
            <p:cNvGrpSpPr/>
            <p:nvPr/>
          </p:nvGrpSpPr>
          <p:grpSpPr>
            <a:xfrm>
              <a:off x="8031865" y="4292284"/>
              <a:ext cx="1771741" cy="2191876"/>
              <a:chOff x="568386" y="4292284"/>
              <a:chExt cx="1771741" cy="219187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836EBA6-0EF2-0AFA-3BEB-CB339CEFD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F4C659-29F3-F158-619C-0F4B4ABCAEC9}"/>
                  </a:ext>
                </a:extLst>
              </p:cNvPr>
              <p:cNvSpPr txBox="1"/>
              <p:nvPr/>
            </p:nvSpPr>
            <p:spPr>
              <a:xfrm>
                <a:off x="1062161" y="611482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html5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DBE22-38DD-E92F-FB1F-3A16EB688543}"/>
                </a:ext>
              </a:extLst>
            </p:cNvPr>
            <p:cNvGrpSpPr/>
            <p:nvPr/>
          </p:nvGrpSpPr>
          <p:grpSpPr>
            <a:xfrm>
              <a:off x="9803606" y="4292284"/>
              <a:ext cx="1771741" cy="2191876"/>
              <a:chOff x="568386" y="4292284"/>
              <a:chExt cx="1771741" cy="2191876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F2150DAE-E181-4AB0-43BC-8CD853E46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386" y="4292284"/>
                <a:ext cx="1771741" cy="182254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C3971-E177-D53B-0121-C997699ADBD2}"/>
                  </a:ext>
                </a:extLst>
              </p:cNvPr>
              <p:cNvSpPr txBox="1"/>
              <p:nvPr/>
            </p:nvSpPr>
            <p:spPr>
              <a:xfrm>
                <a:off x="1062161" y="6114828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xhtml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5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417358"/>
            <a:ext cx="27076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!DOCTYPE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9064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dirty="0"/>
              <a:t>이를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DTD (Document Type Definition) </a:t>
            </a:r>
            <a:r>
              <a:rPr lang="ko-KR" altLang="en-US" sz="2800" b="1" dirty="0">
                <a:solidFill>
                  <a:srgbClr val="FF0000"/>
                </a:solidFill>
              </a:rPr>
              <a:t>이라고도 불러</a:t>
            </a:r>
            <a:endParaRPr lang="en-US" altLang="ko-KR" sz="2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51CFA4-11BE-9952-843C-8554E6871467}"/>
              </a:ext>
            </a:extLst>
          </p:cNvPr>
          <p:cNvGrpSpPr/>
          <p:nvPr/>
        </p:nvGrpSpPr>
        <p:grpSpPr>
          <a:xfrm>
            <a:off x="394151" y="2731942"/>
            <a:ext cx="7744878" cy="2084076"/>
            <a:chOff x="394151" y="2731942"/>
            <a:chExt cx="7744878" cy="20840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1A6863-1C75-9A46-757E-60579228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51" y="2731942"/>
              <a:ext cx="7744878" cy="20840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566EB8-319A-1E34-4CF7-B07E231F6B9B}"/>
                </a:ext>
              </a:extLst>
            </p:cNvPr>
            <p:cNvSpPr/>
            <p:nvPr/>
          </p:nvSpPr>
          <p:spPr>
            <a:xfrm>
              <a:off x="845207" y="3130657"/>
              <a:ext cx="4354474" cy="7284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49BB33-AF1A-FFF6-C042-44B55346D921}"/>
              </a:ext>
            </a:extLst>
          </p:cNvPr>
          <p:cNvSpPr txBox="1"/>
          <p:nvPr/>
        </p:nvSpPr>
        <p:spPr>
          <a:xfrm>
            <a:off x="394151" y="5067945"/>
            <a:ext cx="532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ko-KR" altLang="en-US" b="1" dirty="0">
                <a:solidFill>
                  <a:srgbClr val="FF0000"/>
                </a:solidFill>
              </a:rPr>
              <a:t>맨 위에다 작성</a:t>
            </a:r>
            <a:r>
              <a:rPr lang="ko-KR" altLang="en-US" dirty="0"/>
              <a:t>하고 </a:t>
            </a:r>
            <a:endParaRPr lang="en-US" altLang="ko-KR" dirty="0"/>
          </a:p>
          <a:p>
            <a:r>
              <a:rPr lang="ko-KR" altLang="en-US" dirty="0"/>
              <a:t>위처럼 </a:t>
            </a:r>
            <a:r>
              <a:rPr lang="en-US" altLang="ko-KR" b="1" dirty="0">
                <a:solidFill>
                  <a:srgbClr val="FF0000"/>
                </a:solidFill>
              </a:rPr>
              <a:t>&lt;!DOCTYPE html&gt; </a:t>
            </a:r>
            <a:r>
              <a:rPr lang="ko-KR" altLang="en-US" b="1" dirty="0">
                <a:solidFill>
                  <a:srgbClr val="FF0000"/>
                </a:solidFill>
              </a:rPr>
              <a:t>이라고 작성돼 있으면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Html5 </a:t>
            </a:r>
            <a:r>
              <a:rPr lang="ko-KR" altLang="en-US" b="1" dirty="0">
                <a:solidFill>
                  <a:srgbClr val="FF0000"/>
                </a:solidFill>
              </a:rPr>
              <a:t>형식</a:t>
            </a:r>
            <a:r>
              <a:rPr lang="ko-KR" altLang="en-US" dirty="0"/>
              <a:t>으로 작성돼 있다는 뜻이야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691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417358"/>
            <a:ext cx="27076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!DOCTYPE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718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또한</a:t>
            </a:r>
            <a:r>
              <a:rPr lang="en-US" altLang="ko-KR" sz="2800" b="1" dirty="0">
                <a:solidFill>
                  <a:srgbClr val="FF0000"/>
                </a:solidFill>
              </a:rPr>
              <a:t>, !DOCTYPE </a:t>
            </a:r>
            <a:r>
              <a:rPr lang="ko-KR" altLang="en-US" sz="2800" b="1" dirty="0">
                <a:solidFill>
                  <a:srgbClr val="FF0000"/>
                </a:solidFill>
              </a:rPr>
              <a:t>태그는 닫힘 태그가 없어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073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595973" y="3167390"/>
            <a:ext cx="500008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닫힘 태그가 없다는 것의 의미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824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510835" y="1941655"/>
            <a:ext cx="69172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일단 </a:t>
            </a:r>
            <a:r>
              <a:rPr lang="ko-KR" altLang="en-US" sz="2800" b="1" dirty="0">
                <a:solidFill>
                  <a:srgbClr val="FF0000"/>
                </a:solidFill>
              </a:rPr>
              <a:t>구글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브라우저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을 열고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검색창에 </a:t>
            </a:r>
            <a:r>
              <a:rPr lang="en-US" altLang="ko-KR" sz="2800" dirty="0"/>
              <a:t>‘</a:t>
            </a:r>
            <a:r>
              <a:rPr lang="ko-KR" altLang="en-US" sz="2800" dirty="0"/>
              <a:t>갈비찜 레시피</a:t>
            </a:r>
            <a:r>
              <a:rPr lang="en-US" altLang="ko-KR" sz="2800" dirty="0"/>
              <a:t>＇</a:t>
            </a:r>
            <a:r>
              <a:rPr lang="ko-KR" altLang="en-US" sz="2800" dirty="0"/>
              <a:t>를 </a:t>
            </a:r>
            <a:r>
              <a:rPr lang="ko-KR" altLang="en-US" sz="2800" b="1" dirty="0">
                <a:solidFill>
                  <a:srgbClr val="FF0000"/>
                </a:solidFill>
              </a:rPr>
              <a:t>검색</a:t>
            </a:r>
            <a:r>
              <a:rPr lang="ko-KR" altLang="en-US" sz="2800" dirty="0"/>
              <a:t>하겠지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63184-362B-C209-D1E0-F05D2D3C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6" y="4576714"/>
            <a:ext cx="5456604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7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32118"/>
            <a:ext cx="431400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닫힘 태그가 없다는 것의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8536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닫힘 태그가 없다는 뜻은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&lt; &gt; </a:t>
            </a:r>
            <a:r>
              <a:rPr lang="ko-KR" altLang="en-US" sz="2800" b="1" dirty="0">
                <a:solidFill>
                  <a:srgbClr val="FF0000"/>
                </a:solidFill>
              </a:rPr>
              <a:t>내부에 필요한 정보가 모두 들어갔다는 뜻이야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96193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32118"/>
            <a:ext cx="431400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닫힘 태그가 없다는 것의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61782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예를 들어</a:t>
            </a:r>
            <a:r>
              <a:rPr lang="en-US" altLang="ko-KR" sz="2800" b="1" dirty="0">
                <a:solidFill>
                  <a:srgbClr val="FF0000"/>
                </a:solidFill>
              </a:rPr>
              <a:t>, &lt;a&gt; &lt;/a&gt;</a:t>
            </a:r>
            <a:r>
              <a:rPr lang="ko-KR" altLang="en-US" sz="2800" b="1" dirty="0">
                <a:solidFill>
                  <a:srgbClr val="FF0000"/>
                </a:solidFill>
              </a:rPr>
              <a:t>가 있다고 하자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이는 닫힘 태그가 있어야 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19336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32118"/>
            <a:ext cx="431400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닫힘 태그가 없다는 것의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93297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왜냐하면 어떤 글자를 클릭했을 때 어디로 이동할 것인지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나타내 주어야 하기 때문이지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12094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94151" y="332118"/>
            <a:ext cx="431400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닫힘 태그가 없다는 것의 의미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69541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&lt;!DOCTYPE html&gt;</a:t>
            </a:r>
            <a:r>
              <a:rPr lang="ko-KR" altLang="en-US" sz="2800" b="1" dirty="0">
                <a:solidFill>
                  <a:srgbClr val="FF0000"/>
                </a:solidFill>
              </a:rPr>
              <a:t>은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해당 문서는 </a:t>
            </a:r>
            <a:r>
              <a:rPr lang="en-US" altLang="ko-KR" sz="2800" b="1" dirty="0">
                <a:solidFill>
                  <a:srgbClr val="FF0000"/>
                </a:solidFill>
              </a:rPr>
              <a:t>html5 </a:t>
            </a:r>
            <a:r>
              <a:rPr lang="ko-KR" altLang="en-US" sz="2800" b="1" dirty="0">
                <a:solidFill>
                  <a:srgbClr val="FF0000"/>
                </a:solidFill>
              </a:rPr>
              <a:t>형식으로 </a:t>
            </a:r>
            <a:r>
              <a:rPr lang="ko-KR" altLang="en-US" sz="2800" b="1" dirty="0" err="1">
                <a:solidFill>
                  <a:srgbClr val="FF0000"/>
                </a:solidFill>
              </a:rPr>
              <a:t>작성돼있어</a:t>
            </a:r>
            <a:r>
              <a:rPr lang="en-US" altLang="ko-KR" sz="2800" b="1" dirty="0">
                <a:solidFill>
                  <a:srgbClr val="FF0000"/>
                </a:solidFill>
              </a:rPr>
              <a:t>!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라는 의미를 모두 포함하고 있기 때문에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굳이 태그를 닫지 않아도 돼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4266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4573806" y="3167390"/>
            <a:ext cx="30444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&lt;head&gt;&lt;/head&gt;</a:t>
            </a:r>
          </a:p>
        </p:txBody>
      </p:sp>
    </p:spTree>
    <p:extLst>
      <p:ext uri="{BB962C8B-B14F-4D97-AF65-F5344CB8AC3E}">
        <p14:creationId xmlns:p14="http://schemas.microsoft.com/office/powerpoint/2010/main" val="3302204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05366" y="417358"/>
            <a:ext cx="26372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&lt;head&gt;&lt;/head&gt;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88168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Head</a:t>
            </a:r>
            <a:r>
              <a:rPr lang="ko-KR" altLang="en-US" sz="2800" dirty="0"/>
              <a:t> </a:t>
            </a:r>
            <a:r>
              <a:rPr lang="en-US" altLang="ko-KR" sz="2800" dirty="0"/>
              <a:t>= </a:t>
            </a:r>
            <a:r>
              <a:rPr lang="ko-KR" altLang="en-US" sz="2800" dirty="0"/>
              <a:t>머리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문서의 설정 정보를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넣는 태그야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외부에 있는 </a:t>
            </a:r>
            <a:r>
              <a:rPr lang="en-US" altLang="ko-KR" sz="2800" b="1" dirty="0">
                <a:solidFill>
                  <a:srgbClr val="FF0000"/>
                </a:solidFill>
              </a:rPr>
              <a:t>CSS/JS </a:t>
            </a:r>
            <a:r>
              <a:rPr lang="ko-KR" altLang="en-US" sz="2800" b="1" dirty="0">
                <a:solidFill>
                  <a:srgbClr val="FF0000"/>
                </a:solidFill>
              </a:rPr>
              <a:t>파일을 </a:t>
            </a:r>
            <a:r>
              <a:rPr lang="ko-KR" altLang="en-US" sz="2800" dirty="0"/>
              <a:t>넣을 수도 있고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현재 문서에 대한 전체적인 설정을 적용</a:t>
            </a:r>
            <a:r>
              <a:rPr lang="ko-KR" altLang="en-US" sz="2800" dirty="0"/>
              <a:t>할 수도 있지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8395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4330951" y="3167390"/>
            <a:ext cx="353013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&lt;head&gt;&lt;/head&gt;</a:t>
            </a:r>
            <a:r>
              <a:rPr lang="ko-KR" altLang="en-US" sz="2800" b="1" dirty="0"/>
              <a:t>에 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CSS </a:t>
            </a:r>
            <a:r>
              <a:rPr lang="ko-KR" altLang="en-US" sz="2800" b="1" dirty="0"/>
              <a:t>적용하는 방법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46648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189965" y="363114"/>
            <a:ext cx="305404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&lt;head&gt;&lt;/head&gt;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CSS </a:t>
            </a:r>
            <a:r>
              <a:rPr lang="ko-KR" altLang="en-US" sz="2400" b="1" dirty="0"/>
              <a:t>적용하는 방법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5EB16-959B-B413-5202-D78316873FA7}"/>
              </a:ext>
            </a:extLst>
          </p:cNvPr>
          <p:cNvSpPr txBox="1"/>
          <p:nvPr/>
        </p:nvSpPr>
        <p:spPr>
          <a:xfrm>
            <a:off x="394151" y="1436806"/>
            <a:ext cx="144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&lt;link re</a:t>
            </a:r>
          </a:p>
        </p:txBody>
      </p:sp>
    </p:spTree>
    <p:extLst>
      <p:ext uri="{BB962C8B-B14F-4D97-AF65-F5344CB8AC3E}">
        <p14:creationId xmlns:p14="http://schemas.microsoft.com/office/powerpoint/2010/main" val="244151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C4AA25-43F8-F185-CC94-F9C097AD8818}"/>
              </a:ext>
            </a:extLst>
          </p:cNvPr>
          <p:cNvGrpSpPr/>
          <p:nvPr/>
        </p:nvGrpSpPr>
        <p:grpSpPr>
          <a:xfrm>
            <a:off x="510835" y="1941655"/>
            <a:ext cx="8397495" cy="3748516"/>
            <a:chOff x="510835" y="1941655"/>
            <a:chExt cx="8397495" cy="3748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7013DD-6FC7-1ACB-F5F6-AB8A05983567}"/>
                </a:ext>
              </a:extLst>
            </p:cNvPr>
            <p:cNvSpPr txBox="1"/>
            <p:nvPr/>
          </p:nvSpPr>
          <p:spPr>
            <a:xfrm>
              <a:off x="510835" y="1941655"/>
              <a:ext cx="776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FF0000"/>
                  </a:solidFill>
                </a:rPr>
                <a:t>그러면</a:t>
              </a:r>
              <a:r>
                <a:rPr lang="ko-KR" altLang="en-US" sz="2800" dirty="0"/>
                <a:t> 갈비찜 레시피에 대한 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결과가 나올 거야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endParaRPr lang="ko-KR" altLang="en-US" sz="28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9F8306-5180-E300-B655-BCD9F682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872" y="3881515"/>
              <a:ext cx="8226458" cy="1808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D3FE0D1F-3B5A-3D5E-4932-3B0816881CFB}"/>
                </a:ext>
              </a:extLst>
            </p:cNvPr>
            <p:cNvSpPr/>
            <p:nvPr/>
          </p:nvSpPr>
          <p:spPr>
            <a:xfrm>
              <a:off x="3770722" y="2807373"/>
              <a:ext cx="546754" cy="73529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3524623" y="3013502"/>
            <a:ext cx="5142755" cy="1261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웹 동작 방식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설명</a:t>
            </a:r>
            <a:endParaRPr lang="en-US" altLang="ko-KR" sz="4800" b="1" dirty="0"/>
          </a:p>
          <a:p>
            <a:pPr algn="ctr"/>
            <a:r>
              <a:rPr lang="ko-KR" altLang="en-US" sz="2800" b="1" dirty="0"/>
              <a:t>더 자세히</a:t>
            </a:r>
          </a:p>
        </p:txBody>
      </p:sp>
    </p:spTree>
    <p:extLst>
      <p:ext uri="{BB962C8B-B14F-4D97-AF65-F5344CB8AC3E}">
        <p14:creationId xmlns:p14="http://schemas.microsoft.com/office/powerpoint/2010/main" val="41115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510835" y="1959005"/>
            <a:ext cx="8545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이처럼</a:t>
            </a:r>
            <a:r>
              <a:rPr lang="en-US" altLang="ko-KR" sz="2400" dirty="0"/>
              <a:t>, </a:t>
            </a:r>
            <a:r>
              <a:rPr lang="ko-KR" altLang="en-US" sz="2400" dirty="0"/>
              <a:t>갈비찜 레시피를 </a:t>
            </a:r>
            <a:r>
              <a:rPr lang="ko-KR" altLang="en-US" sz="2400" b="1" dirty="0">
                <a:solidFill>
                  <a:srgbClr val="FF0000"/>
                </a:solidFill>
              </a:rPr>
              <a:t>검색창에 검색하는 행동을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서버에게 요청을 보낸다 </a:t>
            </a:r>
            <a:r>
              <a:rPr lang="ko-KR" altLang="en-US" sz="2400" b="1" dirty="0" err="1">
                <a:solidFill>
                  <a:srgbClr val="FF0000"/>
                </a:solidFill>
              </a:rPr>
              <a:t>라고</a:t>
            </a:r>
            <a:r>
              <a:rPr lang="ko-KR" altLang="en-US" sz="2400" b="1" dirty="0">
                <a:solidFill>
                  <a:srgbClr val="FF0000"/>
                </a:solidFill>
              </a:rPr>
              <a:t> 말해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검색창에 검색 </a:t>
            </a:r>
            <a:r>
              <a:rPr lang="en-US" altLang="ko-KR" sz="2400" b="1" dirty="0">
                <a:solidFill>
                  <a:srgbClr val="FF0000"/>
                </a:solidFill>
              </a:rPr>
              <a:t>= </a:t>
            </a:r>
            <a:r>
              <a:rPr lang="ko-KR" altLang="en-US" sz="2400" b="1" dirty="0">
                <a:solidFill>
                  <a:srgbClr val="FF0000"/>
                </a:solidFill>
              </a:rPr>
              <a:t>서버에게 요청정보 전송</a:t>
            </a:r>
            <a:r>
              <a:rPr lang="ko-KR" altLang="en-US" sz="2400" dirty="0"/>
              <a:t>과 같은 말이지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2C046D-1313-E617-65E2-7B6A695C0590}"/>
              </a:ext>
            </a:extLst>
          </p:cNvPr>
          <p:cNvGrpSpPr/>
          <p:nvPr/>
        </p:nvGrpSpPr>
        <p:grpSpPr>
          <a:xfrm>
            <a:off x="7123522" y="2105972"/>
            <a:ext cx="4932784" cy="4577503"/>
            <a:chOff x="6096000" y="955902"/>
            <a:chExt cx="4932784" cy="457750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09D6F84-BEDC-C52E-265B-1FB9D119A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380231"/>
              <a:ext cx="3672470" cy="2153174"/>
            </a:xfrm>
            <a:prstGeom prst="rect">
              <a:avLst/>
            </a:prstGeom>
          </p:spPr>
        </p:pic>
        <p:sp>
          <p:nvSpPr>
            <p:cNvPr id="14" name="말풍선: 타원형 13">
              <a:extLst>
                <a:ext uri="{FF2B5EF4-FFF2-40B4-BE49-F238E27FC236}">
                  <a16:creationId xmlns:a16="http://schemas.microsoft.com/office/drawing/2014/main" id="{EBD73B7B-7FAF-D5E7-A3E7-717203FF9F7D}"/>
                </a:ext>
              </a:extLst>
            </p:cNvPr>
            <p:cNvSpPr/>
            <p:nvPr/>
          </p:nvSpPr>
          <p:spPr>
            <a:xfrm>
              <a:off x="8266922" y="955902"/>
              <a:ext cx="2761862" cy="215317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원하는걸</a:t>
              </a:r>
              <a:r>
                <a:rPr lang="ko-KR" altLang="en-US" dirty="0">
                  <a:solidFill>
                    <a:schemeClr val="tx1"/>
                  </a:solidFill>
                </a:rPr>
                <a:t> 말해봐</a:t>
              </a:r>
              <a:r>
                <a:rPr lang="en-US" altLang="ko-KR" dirty="0">
                  <a:solidFill>
                    <a:schemeClr val="tx1"/>
                  </a:solidFill>
                </a:rPr>
                <a:t>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17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7CE9-B0BD-71EA-8C3E-37BA9609F59D}"/>
              </a:ext>
            </a:extLst>
          </p:cNvPr>
          <p:cNvSpPr txBox="1"/>
          <p:nvPr/>
        </p:nvSpPr>
        <p:spPr>
          <a:xfrm>
            <a:off x="510835" y="494237"/>
            <a:ext cx="2666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웹 동작 방식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13DD-6FC7-1ACB-F5F6-AB8A05983567}"/>
              </a:ext>
            </a:extLst>
          </p:cNvPr>
          <p:cNvSpPr txBox="1"/>
          <p:nvPr/>
        </p:nvSpPr>
        <p:spPr>
          <a:xfrm>
            <a:off x="510835" y="1959005"/>
            <a:ext cx="839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그럼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서버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원격 컴퓨터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는 최초 요청</a:t>
            </a:r>
            <a:r>
              <a:rPr lang="en-US" altLang="ko-KR" sz="2400" dirty="0"/>
              <a:t>(</a:t>
            </a:r>
            <a:r>
              <a:rPr lang="ko-KR" altLang="en-US" sz="2400" dirty="0"/>
              <a:t>갈비찜 레시피</a:t>
            </a:r>
            <a:r>
              <a:rPr lang="en-US" altLang="ko-KR" sz="2400" dirty="0"/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를 받아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6E9E53-2DDB-1915-68C9-9AFCE6ECB229}"/>
              </a:ext>
            </a:extLst>
          </p:cNvPr>
          <p:cNvGrpSpPr/>
          <p:nvPr/>
        </p:nvGrpSpPr>
        <p:grpSpPr>
          <a:xfrm>
            <a:off x="867880" y="3207948"/>
            <a:ext cx="6060822" cy="3232438"/>
            <a:chOff x="2234767" y="3292789"/>
            <a:chExt cx="6060822" cy="32324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2D0E81-CA1B-ED2B-9BC1-61FD8855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67" y="3292789"/>
              <a:ext cx="6060822" cy="32324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AAFD1C-E44F-EDA8-11FB-51CB76A8CB20}"/>
                </a:ext>
              </a:extLst>
            </p:cNvPr>
            <p:cNvSpPr txBox="1"/>
            <p:nvPr/>
          </p:nvSpPr>
          <p:spPr>
            <a:xfrm>
              <a:off x="5172089" y="3759199"/>
              <a:ext cx="72327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갈비찜</a:t>
              </a:r>
              <a:endParaRPr lang="en-US" altLang="ko-KR" sz="1400" b="1" dirty="0"/>
            </a:p>
            <a:p>
              <a:r>
                <a:rPr lang="ko-KR" altLang="en-US" sz="1400" b="1" dirty="0"/>
                <a:t>레시피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EAB055-8F67-6FC3-5E69-24AF92C046C1}"/>
                </a:ext>
              </a:extLst>
            </p:cNvPr>
            <p:cNvSpPr txBox="1"/>
            <p:nvPr/>
          </p:nvSpPr>
          <p:spPr>
            <a:xfrm>
              <a:off x="6586109" y="4755119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서버</a:t>
              </a:r>
              <a:endParaRPr lang="ko-KR" alt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8207C1-C5AB-428C-580C-0A3B38CF8274}"/>
                </a:ext>
              </a:extLst>
            </p:cNvPr>
            <p:cNvSpPr txBox="1"/>
            <p:nvPr/>
          </p:nvSpPr>
          <p:spPr>
            <a:xfrm>
              <a:off x="3263035" y="5952323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사용자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96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1079</Words>
  <Application>Microsoft Office PowerPoint</Application>
  <PresentationFormat>와이드스크린</PresentationFormat>
  <Paragraphs>260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김 범수</cp:lastModifiedBy>
  <cp:revision>208</cp:revision>
  <dcterms:created xsi:type="dcterms:W3CDTF">2023-08-22T07:17:18Z</dcterms:created>
  <dcterms:modified xsi:type="dcterms:W3CDTF">2023-08-24T13:08:40Z</dcterms:modified>
</cp:coreProperties>
</file>