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3" r:id="rId2"/>
    <p:sldId id="352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66" r:id="rId13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8065" autoAdjust="0"/>
  </p:normalViewPr>
  <p:slideViewPr>
    <p:cSldViewPr>
      <p:cViewPr>
        <p:scale>
          <a:sx n="125" d="100"/>
          <a:sy n="125" d="100"/>
        </p:scale>
        <p:origin x="-656" y="-408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5511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F707-3831-4A4E-9A74-E3864DCBD7F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2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5511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F707-3831-4A4E-9A74-E3864DCBD7F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2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3508" b="1" dirty="0" err="1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508" b="1" dirty="0">
              <a:ln w="19050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400" dist="38100" dir="7500000" algn="tl">
                  <a:srgbClr val="000000">
                    <a:shade val="5000"/>
                    <a:alpha val="20000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5739857" cy="81247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웹구조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동작원리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이해</a:t>
            </a:r>
            <a:endParaRPr lang="ko-KR" altLang="en-US" sz="42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웹사이트와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웹서버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웹사이트</a:t>
            </a:r>
            <a:r>
              <a:rPr lang="en-US" altLang="ko-KR" sz="1600" dirty="0" smtClean="0">
                <a:solidFill>
                  <a:srgbClr val="002060"/>
                </a:solidFill>
              </a:rPr>
              <a:t>(Website) : </a:t>
            </a:r>
            <a:r>
              <a:rPr lang="ko-KR" altLang="en-US" sz="1600" dirty="0" smtClean="0">
                <a:solidFill>
                  <a:srgbClr val="002060"/>
                </a:solidFill>
              </a:rPr>
              <a:t>웹자원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ko-KR" altLang="en-US" sz="1600" dirty="0" smtClean="0">
                <a:solidFill>
                  <a:srgbClr val="002060"/>
                </a:solidFill>
              </a:rPr>
              <a:t>웹문서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이미지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동영상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등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r>
              <a:rPr lang="ko-KR" altLang="en-US" sz="1600" dirty="0" smtClean="0">
                <a:solidFill>
                  <a:srgbClr val="002060"/>
                </a:solidFill>
              </a:rPr>
              <a:t>들의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모음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웹서버</a:t>
            </a:r>
            <a:r>
              <a:rPr lang="en-US" altLang="ko-KR" sz="1600" dirty="0" smtClean="0">
                <a:solidFill>
                  <a:srgbClr val="002060"/>
                </a:solidFill>
              </a:rPr>
              <a:t>(Web Server) : </a:t>
            </a:r>
            <a:r>
              <a:rPr lang="ko-KR" altLang="en-US" sz="1600" dirty="0" smtClean="0">
                <a:solidFill>
                  <a:srgbClr val="002060"/>
                </a:solidFill>
              </a:rPr>
              <a:t>웹자원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요청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처리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ko-KR" altLang="en-US" sz="1600" dirty="0" smtClean="0">
                <a:solidFill>
                  <a:srgbClr val="002060"/>
                </a:solidFill>
              </a:rPr>
              <a:t>소프트웨어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하드웨어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grpSp>
        <p:nvGrpSpPr>
          <p:cNvPr id="7" name="그룹 37"/>
          <p:cNvGrpSpPr/>
          <p:nvPr/>
        </p:nvGrpSpPr>
        <p:grpSpPr>
          <a:xfrm>
            <a:off x="395536" y="1851670"/>
            <a:ext cx="6048672" cy="3233028"/>
            <a:chOff x="755576" y="1844824"/>
            <a:chExt cx="7704857" cy="4002310"/>
          </a:xfrm>
        </p:grpSpPr>
        <p:sp>
          <p:nvSpPr>
            <p:cNvPr id="9" name="모서리가 둥근 직사각형 38"/>
            <p:cNvSpPr/>
            <p:nvPr/>
          </p:nvSpPr>
          <p:spPr>
            <a:xfrm>
              <a:off x="3851921" y="1844824"/>
              <a:ext cx="4608512" cy="3705242"/>
            </a:xfrm>
            <a:prstGeom prst="roundRect">
              <a:avLst>
                <a:gd name="adj" fmla="val 1547"/>
              </a:avLst>
            </a:prstGeom>
            <a:solidFill>
              <a:srgbClr val="F5FA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41"/>
            <p:cNvSpPr/>
            <p:nvPr/>
          </p:nvSpPr>
          <p:spPr>
            <a:xfrm>
              <a:off x="4067945" y="3002771"/>
              <a:ext cx="936104" cy="1296144"/>
            </a:xfrm>
            <a:prstGeom prst="roundRect">
              <a:avLst/>
            </a:prstGeom>
            <a:solidFill>
              <a:srgbClr val="FFD653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웹 서버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소프트웨어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HTTPd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42"/>
            <p:cNvSpPr/>
            <p:nvPr/>
          </p:nvSpPr>
          <p:spPr>
            <a:xfrm>
              <a:off x="5580113" y="2849719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AutoShape 52"/>
            <p:cNvSpPr>
              <a:spLocks noChangeArrowheads="1"/>
            </p:cNvSpPr>
            <p:nvPr/>
          </p:nvSpPr>
          <p:spPr bwMode="auto">
            <a:xfrm>
              <a:off x="7141801" y="4357894"/>
              <a:ext cx="936104" cy="735326"/>
            </a:xfrm>
            <a:prstGeom prst="flowChartMultidocumen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j-lt"/>
                </a:rPr>
                <a:t>HTML </a:t>
              </a:r>
              <a:r>
                <a:rPr lang="ko-KR" altLang="en-US" sz="1100" dirty="0" smtClean="0">
                  <a:latin typeface="+mj-lt"/>
                </a:rPr>
                <a:t>문서</a:t>
              </a:r>
              <a:r>
                <a:rPr lang="en-US" altLang="ko-KR" sz="1100" dirty="0" smtClean="0">
                  <a:latin typeface="+mj-lt"/>
                </a:rPr>
                <a:t>, </a:t>
              </a:r>
            </a:p>
            <a:p>
              <a:pPr algn="ctr"/>
              <a:r>
                <a:rPr lang="ko-KR" altLang="en-US" sz="1100" dirty="0" smtClean="0">
                  <a:latin typeface="+mj-lt"/>
                </a:rPr>
                <a:t>이미지</a:t>
              </a:r>
              <a:r>
                <a:rPr lang="en-US" altLang="ko-KR" sz="1100" dirty="0" smtClean="0">
                  <a:latin typeface="+mj-lt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+mj-lt"/>
                </a:rPr>
                <a:t>동영상 </a:t>
              </a:r>
              <a:r>
                <a:rPr lang="ko-KR" altLang="en-US" sz="1100" dirty="0">
                  <a:latin typeface="+mj-lt"/>
                </a:rPr>
                <a:t>등</a:t>
              </a:r>
            </a:p>
          </p:txBody>
        </p:sp>
        <p:sp>
          <p:nvSpPr>
            <p:cNvPr id="15" name="순서도: 자기 디스크 45"/>
            <p:cNvSpPr/>
            <p:nvPr/>
          </p:nvSpPr>
          <p:spPr>
            <a:xfrm>
              <a:off x="7141801" y="3101747"/>
              <a:ext cx="1098499" cy="972155"/>
            </a:xfrm>
            <a:prstGeom prst="flowChartMagneticDisk">
              <a:avLst/>
            </a:prstGeom>
            <a:solidFill>
              <a:srgbClr val="53D2FF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DATA</a:t>
              </a:r>
            </a:p>
            <a:p>
              <a:pPr algn="ctr"/>
              <a:r>
                <a:rPr lang="en-US" altLang="ko-KR" sz="1200" dirty="0" smtClean="0"/>
                <a:t>BASE</a:t>
              </a:r>
              <a:endParaRPr lang="ko-KR" altLang="en-US" sz="1200" dirty="0"/>
            </a:p>
          </p:txBody>
        </p:sp>
        <p:sp>
          <p:nvSpPr>
            <p:cNvPr id="16" name="타원 48"/>
            <p:cNvSpPr/>
            <p:nvPr/>
          </p:nvSpPr>
          <p:spPr>
            <a:xfrm>
              <a:off x="5580113" y="3461834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회원관리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50"/>
            <p:cNvSpPr/>
            <p:nvPr/>
          </p:nvSpPr>
          <p:spPr>
            <a:xfrm>
              <a:off x="5580113" y="4109906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주문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51"/>
            <p:cNvSpPr/>
            <p:nvPr/>
          </p:nvSpPr>
          <p:spPr>
            <a:xfrm>
              <a:off x="5580113" y="4757978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지도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57"/>
            <p:cNvSpPr/>
            <p:nvPr/>
          </p:nvSpPr>
          <p:spPr>
            <a:xfrm>
              <a:off x="5004050" y="1913638"/>
              <a:ext cx="1920492" cy="29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서버 응용프로그램</a:t>
              </a:r>
              <a:endParaRPr lang="ko-KR" altLang="en-US" sz="1200" dirty="0"/>
            </a:p>
          </p:txBody>
        </p:sp>
        <p:cxnSp>
          <p:nvCxnSpPr>
            <p:cNvPr id="20" name="직선 화살표 연결선 58"/>
            <p:cNvCxnSpPr>
              <a:stCxn id="11" idx="3"/>
              <a:endCxn id="12" idx="2"/>
            </p:cNvCxnSpPr>
            <p:nvPr/>
          </p:nvCxnSpPr>
          <p:spPr>
            <a:xfrm flipV="1">
              <a:off x="5004049" y="3101747"/>
              <a:ext cx="576064" cy="54909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59"/>
            <p:cNvCxnSpPr>
              <a:stCxn id="11" idx="3"/>
              <a:endCxn id="16" idx="2"/>
            </p:cNvCxnSpPr>
            <p:nvPr/>
          </p:nvCxnSpPr>
          <p:spPr>
            <a:xfrm>
              <a:off x="5004049" y="3650843"/>
              <a:ext cx="576064" cy="6301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60"/>
            <p:cNvCxnSpPr>
              <a:stCxn id="11" idx="3"/>
              <a:endCxn id="17" idx="2"/>
            </p:cNvCxnSpPr>
            <p:nvPr/>
          </p:nvCxnSpPr>
          <p:spPr>
            <a:xfrm>
              <a:off x="5004049" y="3650843"/>
              <a:ext cx="576064" cy="71109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61"/>
            <p:cNvCxnSpPr>
              <a:stCxn id="11" idx="3"/>
              <a:endCxn id="18" idx="2"/>
            </p:cNvCxnSpPr>
            <p:nvPr/>
          </p:nvCxnSpPr>
          <p:spPr>
            <a:xfrm>
              <a:off x="5004049" y="3650843"/>
              <a:ext cx="576064" cy="135916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62"/>
            <p:cNvCxnSpPr>
              <a:endCxn id="15" idx="2"/>
            </p:cNvCxnSpPr>
            <p:nvPr/>
          </p:nvCxnSpPr>
          <p:spPr>
            <a:xfrm>
              <a:off x="6460465" y="3101747"/>
              <a:ext cx="681336" cy="4860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64"/>
            <p:cNvCxnSpPr>
              <a:stCxn id="17" idx="6"/>
              <a:endCxn id="13" idx="1"/>
            </p:cNvCxnSpPr>
            <p:nvPr/>
          </p:nvCxnSpPr>
          <p:spPr>
            <a:xfrm>
              <a:off x="6460465" y="4361934"/>
              <a:ext cx="681336" cy="363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65"/>
            <p:cNvCxnSpPr>
              <a:stCxn id="18" idx="6"/>
              <a:endCxn id="15" idx="2"/>
            </p:cNvCxnSpPr>
            <p:nvPr/>
          </p:nvCxnSpPr>
          <p:spPr>
            <a:xfrm flipV="1">
              <a:off x="6460465" y="3587825"/>
              <a:ext cx="681336" cy="1422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67"/>
            <p:cNvCxnSpPr>
              <a:stCxn id="16" idx="6"/>
              <a:endCxn id="13" idx="1"/>
            </p:cNvCxnSpPr>
            <p:nvPr/>
          </p:nvCxnSpPr>
          <p:spPr>
            <a:xfrm>
              <a:off x="6460465" y="3713862"/>
              <a:ext cx="681336" cy="1011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68"/>
            <p:cNvCxnSpPr>
              <a:stCxn id="16" idx="6"/>
              <a:endCxn id="15" idx="2"/>
            </p:cNvCxnSpPr>
            <p:nvPr/>
          </p:nvCxnSpPr>
          <p:spPr>
            <a:xfrm flipV="1">
              <a:off x="6460465" y="3587825"/>
              <a:ext cx="681336" cy="1260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 descr="http://files.idg.co.kr/itworld/image/2014/08/surface-pro-3-stock-100268912-primary_idg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5576" y="3183093"/>
              <a:ext cx="1734353" cy="143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모서리가 둥근 직사각형 70"/>
            <p:cNvSpPr/>
            <p:nvPr/>
          </p:nvSpPr>
          <p:spPr>
            <a:xfrm>
              <a:off x="1994057" y="3183093"/>
              <a:ext cx="921760" cy="826430"/>
            </a:xfrm>
            <a:prstGeom prst="roundRect">
              <a:avLst/>
            </a:prstGeom>
            <a:solidFill>
              <a:srgbClr val="FFD653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웹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브라우저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71"/>
            <p:cNvCxnSpPr>
              <a:stCxn id="30" idx="3"/>
            </p:cNvCxnSpPr>
            <p:nvPr/>
          </p:nvCxnSpPr>
          <p:spPr>
            <a:xfrm flipV="1">
              <a:off x="2915817" y="3398390"/>
              <a:ext cx="1152129" cy="19791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72"/>
            <p:cNvCxnSpPr>
              <a:stCxn id="30" idx="3"/>
            </p:cNvCxnSpPr>
            <p:nvPr/>
          </p:nvCxnSpPr>
          <p:spPr>
            <a:xfrm>
              <a:off x="2915817" y="3596308"/>
              <a:ext cx="1152129" cy="211708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73"/>
            <p:cNvSpPr/>
            <p:nvPr/>
          </p:nvSpPr>
          <p:spPr>
            <a:xfrm>
              <a:off x="2992906" y="3237795"/>
              <a:ext cx="6551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/>
                <a:t>요청</a:t>
              </a:r>
              <a:endParaRPr lang="ko-KR" altLang="en-US" sz="1200" dirty="0"/>
            </a:p>
          </p:txBody>
        </p:sp>
        <p:sp>
          <p:nvSpPr>
            <p:cNvPr id="34" name="직사각형 74"/>
            <p:cNvSpPr/>
            <p:nvPr/>
          </p:nvSpPr>
          <p:spPr>
            <a:xfrm>
              <a:off x="2992906" y="3721059"/>
              <a:ext cx="6551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/>
                <a:t>전</a:t>
              </a:r>
              <a:r>
                <a:rPr lang="ko-KR" altLang="en-US" sz="1200" dirty="0"/>
                <a:t>송</a:t>
              </a:r>
            </a:p>
          </p:txBody>
        </p:sp>
        <p:sp>
          <p:nvSpPr>
            <p:cNvPr id="35" name="직사각형 75"/>
            <p:cNvSpPr/>
            <p:nvPr/>
          </p:nvSpPr>
          <p:spPr>
            <a:xfrm>
              <a:off x="3851920" y="5229589"/>
              <a:ext cx="1431252" cy="29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서버 컴퓨터</a:t>
              </a:r>
              <a:endParaRPr lang="ko-KR" altLang="en-US" sz="1200" dirty="0"/>
            </a:p>
          </p:txBody>
        </p:sp>
        <p:sp>
          <p:nvSpPr>
            <p:cNvPr id="36" name="직사각형 76"/>
            <p:cNvSpPr/>
            <p:nvPr/>
          </p:nvSpPr>
          <p:spPr>
            <a:xfrm>
              <a:off x="1259633" y="4739416"/>
              <a:ext cx="1656183" cy="29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클라이언트</a:t>
              </a:r>
              <a:endParaRPr lang="ko-KR" altLang="en-US" sz="1200" dirty="0"/>
            </a:p>
          </p:txBody>
        </p:sp>
        <p:sp>
          <p:nvSpPr>
            <p:cNvPr id="37" name="타원 77"/>
            <p:cNvSpPr/>
            <p:nvPr/>
          </p:nvSpPr>
          <p:spPr>
            <a:xfrm>
              <a:off x="5554958" y="2237698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</a:p>
          </p:txBody>
        </p:sp>
        <p:cxnSp>
          <p:nvCxnSpPr>
            <p:cNvPr id="38" name="직선 화살표 연결선 78"/>
            <p:cNvCxnSpPr>
              <a:endCxn id="37" idx="2"/>
            </p:cNvCxnSpPr>
            <p:nvPr/>
          </p:nvCxnSpPr>
          <p:spPr>
            <a:xfrm flipV="1">
              <a:off x="5004049" y="2489726"/>
              <a:ext cx="550909" cy="113095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79"/>
            <p:cNvCxnSpPr>
              <a:stCxn id="37" idx="6"/>
              <a:endCxn id="15" idx="2"/>
            </p:cNvCxnSpPr>
            <p:nvPr/>
          </p:nvCxnSpPr>
          <p:spPr>
            <a:xfrm>
              <a:off x="6435310" y="2489726"/>
              <a:ext cx="706491" cy="1098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80"/>
            <p:cNvSpPr/>
            <p:nvPr/>
          </p:nvSpPr>
          <p:spPr>
            <a:xfrm>
              <a:off x="5554958" y="5570135"/>
              <a:ext cx="1230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사이트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76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인터넷</a:t>
            </a:r>
            <a:r>
              <a:rPr lang="en-US" altLang="ko-KR" sz="1600" dirty="0" smtClean="0">
                <a:solidFill>
                  <a:srgbClr val="002060"/>
                </a:solidFill>
              </a:rPr>
              <a:t>  ≠  </a:t>
            </a:r>
            <a:r>
              <a:rPr lang="ko-KR" altLang="en-US" sz="1600" dirty="0" smtClean="0">
                <a:solidFill>
                  <a:srgbClr val="002060"/>
                </a:solidFill>
              </a:rPr>
              <a:t>웹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웹서버와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웹클라이언트로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구성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웹클라이언트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ko-KR" altLang="en-US" sz="1600" dirty="0" smtClean="0">
                <a:solidFill>
                  <a:srgbClr val="002060"/>
                </a:solidFill>
              </a:rPr>
              <a:t>웹브라우저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r>
              <a:rPr lang="ko-KR" altLang="en-US" sz="1600" dirty="0" smtClean="0">
                <a:solidFill>
                  <a:srgbClr val="002060"/>
                </a:solidFill>
              </a:rPr>
              <a:t>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웹자원을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요청하는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역할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웹서버는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웹클라이언트의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요청을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해석하고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응답하는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역할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웹사이트는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웹자원들의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모음이며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웹서버를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통해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웹자원들을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서비스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HTTP </a:t>
            </a:r>
            <a:r>
              <a:rPr lang="ko-KR" altLang="en-US" sz="1600" dirty="0" smtClean="0">
                <a:solidFill>
                  <a:srgbClr val="002060"/>
                </a:solidFill>
              </a:rPr>
              <a:t>프로토콜의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동작원리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이해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0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황기태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>
                <a:solidFill>
                  <a:srgbClr val="002060"/>
                </a:solidFill>
              </a:rPr>
              <a:t>저 </a:t>
            </a:r>
            <a:r>
              <a:rPr lang="en-US" altLang="ko-KR" sz="1400" dirty="0" smtClean="0">
                <a:solidFill>
                  <a:srgbClr val="002060"/>
                </a:solidFill>
              </a:rPr>
              <a:t>[</a:t>
            </a:r>
            <a:r>
              <a:rPr lang="ko-KR" altLang="en-US" sz="1400" dirty="0" smtClean="0">
                <a:solidFill>
                  <a:srgbClr val="002060"/>
                </a:solidFill>
              </a:rPr>
              <a:t>명품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HTML5+CSS3+JavaScript </a:t>
            </a:r>
            <a:r>
              <a:rPr lang="ko-KR" altLang="en-US" sz="1400" dirty="0" smtClean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 smtClean="0">
                <a:solidFill>
                  <a:srgbClr val="002060"/>
                </a:solidFill>
              </a:rPr>
              <a:t>] </a:t>
            </a:r>
            <a:r>
              <a:rPr lang="en-US" altLang="ko-KR" sz="1400" dirty="0">
                <a:solidFill>
                  <a:srgbClr val="002060"/>
                </a:solidFill>
              </a:rPr>
              <a:t>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생릉출판사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en-US" altLang="ko-KR" sz="1400" dirty="0" smtClean="0">
                <a:solidFill>
                  <a:srgbClr val="002060"/>
                </a:solidFill>
              </a:rPr>
              <a:t>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2060"/>
                </a:solidFill>
              </a:rPr>
              <a:t>Wikipedia, https://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www.wikipedia.org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6898" y="1882408"/>
            <a:ext cx="5318145" cy="56463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웹서버와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웹클라이언트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224755" y="2547928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6898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인터넷과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270475" y="3189982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웹사이트와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웹서버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인터넷과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인터넷</a:t>
            </a:r>
            <a:r>
              <a:rPr lang="en-US" altLang="ko-KR" sz="1600" dirty="0" smtClean="0">
                <a:solidFill>
                  <a:srgbClr val="002060"/>
                </a:solidFill>
              </a:rPr>
              <a:t>(Internet)</a:t>
            </a:r>
            <a:r>
              <a:rPr lang="ko-KR" altLang="en-US" sz="1600" dirty="0" smtClean="0">
                <a:solidFill>
                  <a:srgbClr val="002060"/>
                </a:solidFill>
              </a:rPr>
              <a:t>이란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무엇일까</a:t>
            </a:r>
            <a:r>
              <a:rPr lang="en-US" altLang="ko-KR" sz="1600" dirty="0" smtClean="0">
                <a:solidFill>
                  <a:srgbClr val="002060"/>
                </a:solidFill>
              </a:rPr>
              <a:t>?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쇼핑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게임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음악듣기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영화보기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mr-IN" altLang="ko-KR" sz="1600" dirty="0" smtClean="0">
                <a:solidFill>
                  <a:srgbClr val="002060"/>
                </a:solidFill>
              </a:rPr>
              <a:t>…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91680" y="2067694"/>
            <a:ext cx="3241374" cy="707886"/>
            <a:chOff x="1691680" y="2067694"/>
            <a:chExt cx="3241374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1691680" y="2067694"/>
              <a:ext cx="32413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merican Typewriter"/>
                  <a:ea typeface="나눔고딕" panose="020D0604000000000000" pitchFamily="50" charset="-127"/>
                  <a:cs typeface="American Typewriter"/>
                </a:rPr>
                <a:t>Inter  +  Net</a:t>
              </a:r>
              <a:endParaRPr lang="en-US" sz="4000" b="1" dirty="0" smtClean="0">
                <a:latin typeface="American Typewriter"/>
                <a:ea typeface="나눔고딕" panose="020D0604000000000000" pitchFamily="50" charset="-127"/>
                <a:cs typeface="American Typewriter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63688" y="2715766"/>
              <a:ext cx="13681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851920" y="2715766"/>
              <a:ext cx="1008112" cy="83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91680" y="2859782"/>
            <a:ext cx="161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Interconnected</a:t>
            </a:r>
            <a:endParaRPr lang="en-US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4629" y="28597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Network</a:t>
            </a:r>
            <a:endParaRPr lang="en-US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29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인터넷과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컴퓨터네트워크</a:t>
            </a:r>
            <a:r>
              <a:rPr lang="en-US" altLang="ko-KR" sz="1600" dirty="0" smtClean="0">
                <a:solidFill>
                  <a:srgbClr val="002060"/>
                </a:solidFill>
              </a:rPr>
              <a:t>(Computer Network)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네트워크의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네트워크</a:t>
            </a:r>
            <a:r>
              <a:rPr lang="en-US" altLang="ko-KR" sz="1600" dirty="0" smtClean="0">
                <a:solidFill>
                  <a:srgbClr val="002060"/>
                </a:solidFill>
              </a:rPr>
              <a:t>(Network of network)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9552" y="1923678"/>
            <a:ext cx="5112568" cy="1224136"/>
            <a:chOff x="539552" y="1851670"/>
            <a:chExt cx="5112568" cy="12241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1851670"/>
              <a:ext cx="1008112" cy="100811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984" y="1851670"/>
              <a:ext cx="1008112" cy="100811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539552" y="3075806"/>
              <a:ext cx="5112568" cy="0"/>
            </a:xfrm>
            <a:prstGeom prst="line">
              <a:avLst/>
            </a:prstGeom>
            <a:ln w="5715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" idx="2"/>
            </p:cNvCxnSpPr>
            <p:nvPr/>
          </p:nvCxnSpPr>
          <p:spPr>
            <a:xfrm>
              <a:off x="1187624" y="2859782"/>
              <a:ext cx="0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32040" y="2859782"/>
              <a:ext cx="0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63688" y="2211710"/>
              <a:ext cx="25922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763688" y="2355726"/>
              <a:ext cx="259228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27584" y="1707654"/>
            <a:ext cx="690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송신자</a:t>
            </a:r>
            <a:endParaRPr lang="en-US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1129" y="1707654"/>
            <a:ext cx="690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수신자</a:t>
            </a:r>
            <a:endParaRPr lang="en-US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8921" y="1903933"/>
            <a:ext cx="690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메세지</a:t>
            </a:r>
            <a:endParaRPr lang="en-US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7784" y="3147814"/>
            <a:ext cx="859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전송매체</a:t>
            </a:r>
            <a:endParaRPr lang="en-US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7228" y="2479997"/>
            <a:ext cx="168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(Protocol)</a:t>
            </a:r>
            <a:endParaRPr lang="en-US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435846"/>
            <a:ext cx="2268116" cy="148997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39553" y="4831675"/>
            <a:ext cx="23042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800" dirty="0" smtClean="0"/>
              <a:t>출처</a:t>
            </a:r>
            <a:r>
              <a:rPr lang="en-US" altLang="ko-KR" sz="800" dirty="0" smtClean="0"/>
              <a:t>:http://</a:t>
            </a:r>
            <a:r>
              <a:rPr lang="en-US" altLang="ko-KR" sz="800" dirty="0" err="1" smtClean="0"/>
              <a:t>xkl.com</a:t>
            </a:r>
            <a:r>
              <a:rPr lang="en-US" altLang="ko-KR" sz="800" dirty="0" smtClean="0"/>
              <a:t>/solutions/data-center </a:t>
            </a:r>
            <a:endParaRPr lang="ko-KR" altLang="en-US" sz="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3363838"/>
            <a:ext cx="1572766" cy="157276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3059832" y="415592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8104" y="4659982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TCP/IP</a:t>
            </a:r>
            <a:endParaRPr lang="en-US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61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인터넷과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</a:t>
            </a:r>
            <a:r>
              <a:rPr lang="en-US" altLang="ko-KR" sz="1600" dirty="0" smtClean="0">
                <a:solidFill>
                  <a:srgbClr val="002060"/>
                </a:solidFill>
              </a:rPr>
              <a:t>(World Wide Web)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인터넷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네트워크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상에서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동작하는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하나의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응용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서비스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다른 여러 컴퓨터에서 문서를 공유하거나 보는 목적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웹에서 다루는 문서를 웹 문서라고 부름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웹 문서를 인터넷 상의 컴퓨터들끼리 주고 받는 </a:t>
            </a:r>
            <a:r>
              <a:rPr lang="ko-KR" altLang="en-US" sz="1600" dirty="0" smtClean="0">
                <a:solidFill>
                  <a:srgbClr val="002060"/>
                </a:solidFill>
              </a:rPr>
              <a:t>정보</a:t>
            </a:r>
            <a:r>
              <a:rPr lang="ko-KR" altLang="en-US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시스템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79862"/>
            <a:ext cx="1203598" cy="1203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430786"/>
            <a:ext cx="1080120" cy="10801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931790"/>
            <a:ext cx="1080120" cy="10801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939902"/>
            <a:ext cx="1080120" cy="108012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rot="5400000" flipH="1" flipV="1">
            <a:off x="4088476" y="3487322"/>
            <a:ext cx="282972" cy="756084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5004048" y="3579862"/>
            <a:ext cx="792088" cy="792088"/>
          </a:xfrm>
          <a:prstGeom prst="curvedConnector3">
            <a:avLst>
              <a:gd name="adj1" fmla="val 12802"/>
            </a:avLst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19822"/>
            <a:ext cx="1203598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웹서버와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웹클라이언트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3903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웹 서버와 웹 클라이언트 컴퓨터들로 구성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웹 서버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웹 사이트를 탑재하는 컴퓨터</a:t>
            </a:r>
            <a:r>
              <a:rPr lang="en-US" altLang="ko-KR" sz="1400" dirty="0">
                <a:solidFill>
                  <a:srgbClr val="002060"/>
                </a:solidFill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</a:rPr>
              <a:t>구글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en-US" altLang="ko-KR" sz="1400" dirty="0" err="1">
                <a:solidFill>
                  <a:srgbClr val="002060"/>
                </a:solidFill>
              </a:rPr>
              <a:t>www.google.com</a:t>
            </a:r>
            <a:r>
              <a:rPr lang="en-US" altLang="ko-KR" sz="1400" dirty="0">
                <a:solidFill>
                  <a:srgbClr val="002060"/>
                </a:solidFill>
              </a:rPr>
              <a:t>), </a:t>
            </a:r>
            <a:r>
              <a:rPr lang="ko-KR" altLang="en-US" sz="1400" dirty="0">
                <a:solidFill>
                  <a:srgbClr val="002060"/>
                </a:solidFill>
              </a:rPr>
              <a:t>네이버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en-US" altLang="ko-KR" sz="1400" dirty="0" err="1">
                <a:solidFill>
                  <a:srgbClr val="002060"/>
                </a:solidFill>
              </a:rPr>
              <a:t>www.naver.com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  <a:r>
              <a:rPr lang="ko-KR" altLang="en-US" sz="1400" dirty="0">
                <a:solidFill>
                  <a:srgbClr val="002060"/>
                </a:solidFill>
              </a:rPr>
              <a:t>등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웹 문서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이미지</a:t>
            </a:r>
            <a:r>
              <a:rPr lang="en-US" altLang="ko-KR" sz="1400" dirty="0">
                <a:solidFill>
                  <a:srgbClr val="002060"/>
                </a:solidFill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</a:rPr>
              <a:t>동영상 등의 데이터 저장 관리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웹 클라이언트의 요청을 받아 웹 문서 전송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웹 서버로 작동하도록 하는 소프트웨어 실행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웹 클라이언트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사용자 인터페이스 담당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웹 서버에 웹 문서를 요청하고 받아 사용자에게 출력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8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웹서버와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웹클라이언트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512" y="1131590"/>
            <a:ext cx="6266852" cy="3456384"/>
            <a:chOff x="753420" y="1600686"/>
            <a:chExt cx="7638452" cy="4298248"/>
          </a:xfrm>
        </p:grpSpPr>
        <p:pic>
          <p:nvPicPr>
            <p:cNvPr id="5" name="Picture 5" descr="C:\Users\Kitae\AppData\Local\Microsoft\Windows\Temporary Internet Files\Content.IE5\PNJNQ2BA\lego-imac-led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2060848"/>
              <a:ext cx="963830" cy="62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93"/>
            <p:cNvSpPr/>
            <p:nvPr/>
          </p:nvSpPr>
          <p:spPr>
            <a:xfrm>
              <a:off x="1766962" y="2001277"/>
              <a:ext cx="838095" cy="8576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28"/>
            <p:cNvCxnSpPr/>
            <p:nvPr/>
          </p:nvCxnSpPr>
          <p:spPr>
            <a:xfrm flipV="1">
              <a:off x="4177513" y="2546995"/>
              <a:ext cx="1" cy="43536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08855" y="1600686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아마존 웹 서버</a:t>
              </a:r>
              <a:endParaRPr lang="ko-KR" altLang="en-US" sz="1000" dirty="0"/>
            </a:p>
          </p:txBody>
        </p:sp>
        <p:sp>
          <p:nvSpPr>
            <p:cNvPr id="10" name="tower"/>
            <p:cNvSpPr>
              <a:spLocks noEditPoints="1" noChangeArrowheads="1"/>
            </p:cNvSpPr>
            <p:nvPr/>
          </p:nvSpPr>
          <p:spPr bwMode="auto">
            <a:xfrm>
              <a:off x="4022280" y="1897592"/>
              <a:ext cx="385033" cy="68026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1" name="그룹 140"/>
            <p:cNvGrpSpPr/>
            <p:nvPr/>
          </p:nvGrpSpPr>
          <p:grpSpPr>
            <a:xfrm>
              <a:off x="3006665" y="1916312"/>
              <a:ext cx="1006545" cy="630682"/>
              <a:chOff x="2195736" y="1987967"/>
              <a:chExt cx="801735" cy="630682"/>
            </a:xfrm>
          </p:grpSpPr>
          <p:sp>
            <p:nvSpPr>
              <p:cNvPr id="60" name="순서도: 다중 문서 141"/>
              <p:cNvSpPr/>
              <p:nvPr/>
            </p:nvSpPr>
            <p:spPr>
              <a:xfrm>
                <a:off x="2285576" y="2090017"/>
                <a:ext cx="711895" cy="466145"/>
              </a:xfrm>
              <a:prstGeom prst="flowChartMultidocument">
                <a:avLst/>
              </a:prstGeom>
              <a:noFill/>
              <a:ln w="127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HTML 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, 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이미지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 동영상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순서도: 자기 디스크 142"/>
              <p:cNvSpPr/>
              <p:nvPr/>
            </p:nvSpPr>
            <p:spPr>
              <a:xfrm>
                <a:off x="2195736" y="1987967"/>
                <a:ext cx="801735" cy="630682"/>
              </a:xfrm>
              <a:prstGeom prst="flowChartMagneticDisk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" name="Picture 2" descr="C:\Users\com\AppData\Local\Microsoft\Windows\Temporary Internet Files\Content.IE5\U5C8W4ON\SHV-E300S_Nova-Black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669" y="3779790"/>
              <a:ext cx="1518040" cy="1012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Kitae\AppData\Local\Microsoft\Windows\Temporary Internet Files\Content.IE5\PNJNQ2BA\lego-imac-led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044" y="4830735"/>
              <a:ext cx="963830" cy="62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구름 모양 설명선 13"/>
            <p:cNvSpPr/>
            <p:nvPr/>
          </p:nvSpPr>
          <p:spPr>
            <a:xfrm>
              <a:off x="2461041" y="2899230"/>
              <a:ext cx="4032208" cy="1780525"/>
            </a:xfrm>
            <a:prstGeom prst="cloudCallout">
              <a:avLst>
                <a:gd name="adj1" fmla="val -18864"/>
                <a:gd name="adj2" fmla="val 33027"/>
              </a:avLst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인터넷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6"/>
            <p:cNvCxnSpPr>
              <a:endCxn id="33" idx="7"/>
            </p:cNvCxnSpPr>
            <p:nvPr/>
          </p:nvCxnSpPr>
          <p:spPr>
            <a:xfrm flipH="1" flipV="1">
              <a:off x="2261341" y="2784363"/>
              <a:ext cx="687432" cy="40257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32"/>
            <p:cNvCxnSpPr/>
            <p:nvPr/>
          </p:nvCxnSpPr>
          <p:spPr>
            <a:xfrm flipV="1">
              <a:off x="5404952" y="2489870"/>
              <a:ext cx="591647" cy="49249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35"/>
            <p:cNvCxnSpPr/>
            <p:nvPr/>
          </p:nvCxnSpPr>
          <p:spPr>
            <a:xfrm>
              <a:off x="5455780" y="4474442"/>
              <a:ext cx="244995" cy="53199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43"/>
            <p:cNvCxnSpPr/>
            <p:nvPr/>
          </p:nvCxnSpPr>
          <p:spPr>
            <a:xfrm flipV="1">
              <a:off x="6355878" y="2982363"/>
              <a:ext cx="636563" cy="40914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30796" y="1805525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웹 서버</a:t>
              </a:r>
              <a:endParaRPr lang="ko-KR" altLang="en-US" sz="1000" dirty="0"/>
            </a:p>
          </p:txBody>
        </p:sp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6498" y="4846971"/>
              <a:ext cx="360928" cy="37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직선 연결선 62"/>
            <p:cNvCxnSpPr/>
            <p:nvPr/>
          </p:nvCxnSpPr>
          <p:spPr>
            <a:xfrm flipH="1">
              <a:off x="2135569" y="3979351"/>
              <a:ext cx="372176" cy="10808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65"/>
            <p:cNvCxnSpPr/>
            <p:nvPr/>
          </p:nvCxnSpPr>
          <p:spPr>
            <a:xfrm flipH="1">
              <a:off x="2507745" y="4474442"/>
              <a:ext cx="657052" cy="34269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68"/>
            <p:cNvCxnSpPr/>
            <p:nvPr/>
          </p:nvCxnSpPr>
          <p:spPr>
            <a:xfrm>
              <a:off x="4487919" y="4679755"/>
              <a:ext cx="1" cy="31546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73"/>
            <p:cNvCxnSpPr/>
            <p:nvPr/>
          </p:nvCxnSpPr>
          <p:spPr>
            <a:xfrm>
              <a:off x="6332962" y="4087435"/>
              <a:ext cx="659479" cy="2990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41765" y="4797256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웹 클라이언트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31797" y="5357939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웹 클라이언트</a:t>
              </a:r>
              <a:endParaRPr lang="ko-KR" altLang="en-US" sz="1000" dirty="0"/>
            </a:p>
          </p:txBody>
        </p:sp>
        <p:sp>
          <p:nvSpPr>
            <p:cNvPr id="28" name="자유형 69"/>
            <p:cNvSpPr/>
            <p:nvPr/>
          </p:nvSpPr>
          <p:spPr>
            <a:xfrm>
              <a:off x="2396866" y="2404484"/>
              <a:ext cx="1669183" cy="2367815"/>
            </a:xfrm>
            <a:custGeom>
              <a:avLst/>
              <a:gdLst>
                <a:gd name="connsiteX0" fmla="*/ 0 w 1792161"/>
                <a:gd name="connsiteY0" fmla="*/ 2367815 h 2367815"/>
                <a:gd name="connsiteX1" fmla="*/ 1126156 w 1792161"/>
                <a:gd name="connsiteY1" fmla="*/ 1722923 h 2367815"/>
                <a:gd name="connsiteX2" fmla="*/ 1703672 w 1792161"/>
                <a:gd name="connsiteY2" fmla="*/ 895150 h 2367815"/>
                <a:gd name="connsiteX3" fmla="*/ 1780674 w 1792161"/>
                <a:gd name="connsiteY3" fmla="*/ 0 h 236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161" h="2367815">
                  <a:moveTo>
                    <a:pt x="0" y="2367815"/>
                  </a:moveTo>
                  <a:cubicBezTo>
                    <a:pt x="421105" y="2168091"/>
                    <a:pt x="842211" y="1968367"/>
                    <a:pt x="1126156" y="1722923"/>
                  </a:cubicBezTo>
                  <a:cubicBezTo>
                    <a:pt x="1410101" y="1477479"/>
                    <a:pt x="1594586" y="1182304"/>
                    <a:pt x="1703672" y="895150"/>
                  </a:cubicBezTo>
                  <a:cubicBezTo>
                    <a:pt x="1812758" y="607996"/>
                    <a:pt x="1796716" y="303998"/>
                    <a:pt x="1780674" y="0"/>
                  </a:cubicBezTo>
                </a:path>
              </a:pathLst>
            </a:custGeom>
            <a:noFill/>
            <a:ln w="28575"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70"/>
            <p:cNvSpPr/>
            <p:nvPr/>
          </p:nvSpPr>
          <p:spPr>
            <a:xfrm>
              <a:off x="4487920" y="3886738"/>
              <a:ext cx="2490572" cy="1231593"/>
            </a:xfrm>
            <a:custGeom>
              <a:avLst/>
              <a:gdLst>
                <a:gd name="connsiteX0" fmla="*/ 2608447 w 2608447"/>
                <a:gd name="connsiteY0" fmla="*/ 481300 h 1289822"/>
                <a:gd name="connsiteX1" fmla="*/ 1559293 w 2608447"/>
                <a:gd name="connsiteY1" fmla="*/ 28913 h 1289822"/>
                <a:gd name="connsiteX2" fmla="*/ 721895 w 2608447"/>
                <a:gd name="connsiteY2" fmla="*/ 115540 h 1289822"/>
                <a:gd name="connsiteX3" fmla="*/ 173255 w 2608447"/>
                <a:gd name="connsiteY3" fmla="*/ 683431 h 1289822"/>
                <a:gd name="connsiteX4" fmla="*/ 0 w 2608447"/>
                <a:gd name="connsiteY4" fmla="*/ 1289822 h 128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8447" h="1289822">
                  <a:moveTo>
                    <a:pt x="2608447" y="481300"/>
                  </a:moveTo>
                  <a:cubicBezTo>
                    <a:pt x="2241082" y="285586"/>
                    <a:pt x="1873718" y="89873"/>
                    <a:pt x="1559293" y="28913"/>
                  </a:cubicBezTo>
                  <a:cubicBezTo>
                    <a:pt x="1244868" y="-32047"/>
                    <a:pt x="952901" y="6454"/>
                    <a:pt x="721895" y="115540"/>
                  </a:cubicBezTo>
                  <a:cubicBezTo>
                    <a:pt x="490889" y="224626"/>
                    <a:pt x="293571" y="487717"/>
                    <a:pt x="173255" y="683431"/>
                  </a:cubicBezTo>
                  <a:cubicBezTo>
                    <a:pt x="52939" y="879145"/>
                    <a:pt x="25667" y="1188757"/>
                    <a:pt x="0" y="1289822"/>
                  </a:cubicBezTo>
                </a:path>
              </a:pathLst>
            </a:custGeom>
            <a:noFill/>
            <a:ln w="28575"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71"/>
            <p:cNvSpPr/>
            <p:nvPr/>
          </p:nvSpPr>
          <p:spPr>
            <a:xfrm>
              <a:off x="4225667" y="2399843"/>
              <a:ext cx="1694362" cy="1006827"/>
            </a:xfrm>
            <a:custGeom>
              <a:avLst/>
              <a:gdLst>
                <a:gd name="connsiteX0" fmla="*/ 1713297 w 1713297"/>
                <a:gd name="connsiteY0" fmla="*/ 163629 h 733261"/>
                <a:gd name="connsiteX1" fmla="*/ 933651 w 1713297"/>
                <a:gd name="connsiteY1" fmla="*/ 731520 h 733261"/>
                <a:gd name="connsiteX2" fmla="*/ 0 w 1713297"/>
                <a:gd name="connsiteY2" fmla="*/ 0 h 7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297" h="733261">
                  <a:moveTo>
                    <a:pt x="1713297" y="163629"/>
                  </a:moveTo>
                  <a:cubicBezTo>
                    <a:pt x="1466248" y="461210"/>
                    <a:pt x="1219200" y="758791"/>
                    <a:pt x="933651" y="731520"/>
                  </a:cubicBezTo>
                  <a:cubicBezTo>
                    <a:pt x="648102" y="704249"/>
                    <a:pt x="324051" y="352124"/>
                    <a:pt x="0" y="0"/>
                  </a:cubicBezTo>
                </a:path>
              </a:pathLst>
            </a:custGeom>
            <a:noFill/>
            <a:ln w="28575"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097" y="2120338"/>
              <a:ext cx="360928" cy="37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5379667" y="1832834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웹 클라이언트</a:t>
              </a:r>
              <a:endParaRPr lang="ko-KR" altLang="en-US" sz="1000" dirty="0"/>
            </a:p>
          </p:txBody>
        </p:sp>
        <p:sp>
          <p:nvSpPr>
            <p:cNvPr id="33" name="tower"/>
            <p:cNvSpPr>
              <a:spLocks noEditPoints="1" noChangeArrowheads="1"/>
            </p:cNvSpPr>
            <p:nvPr/>
          </p:nvSpPr>
          <p:spPr bwMode="auto">
            <a:xfrm>
              <a:off x="2072924" y="2104102"/>
              <a:ext cx="385033" cy="68026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" name="그룹 87"/>
            <p:cNvGrpSpPr/>
            <p:nvPr/>
          </p:nvGrpSpPr>
          <p:grpSpPr>
            <a:xfrm>
              <a:off x="1035783" y="2188634"/>
              <a:ext cx="1006545" cy="630682"/>
              <a:chOff x="2195736" y="1987967"/>
              <a:chExt cx="801735" cy="630682"/>
            </a:xfrm>
          </p:grpSpPr>
          <p:sp>
            <p:nvSpPr>
              <p:cNvPr id="58" name="순서도: 다중 문서 75"/>
              <p:cNvSpPr/>
              <p:nvPr/>
            </p:nvSpPr>
            <p:spPr>
              <a:xfrm>
                <a:off x="2285576" y="2090017"/>
                <a:ext cx="711895" cy="466145"/>
              </a:xfrm>
              <a:prstGeom prst="flowChartMultidocument">
                <a:avLst/>
              </a:prstGeom>
              <a:noFill/>
              <a:ln w="127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HTML 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, 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이미지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 동영상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순서도: 자기 디스크 83"/>
              <p:cNvSpPr/>
              <p:nvPr/>
            </p:nvSpPr>
            <p:spPr>
              <a:xfrm>
                <a:off x="2195736" y="1987967"/>
                <a:ext cx="801735" cy="630682"/>
              </a:xfrm>
              <a:prstGeom prst="flowChartMagneticDisk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91864" y="2198011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웹 서버</a:t>
              </a:r>
              <a:endParaRPr lang="ko-KR" altLang="en-US" sz="1000" dirty="0"/>
            </a:p>
          </p:txBody>
        </p:sp>
        <p:sp>
          <p:nvSpPr>
            <p:cNvPr id="36" name="tower"/>
            <p:cNvSpPr>
              <a:spLocks noEditPoints="1" noChangeArrowheads="1"/>
            </p:cNvSpPr>
            <p:nvPr/>
          </p:nvSpPr>
          <p:spPr bwMode="auto">
            <a:xfrm>
              <a:off x="6978492" y="2433091"/>
              <a:ext cx="385033" cy="68026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3086" y="3465344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웹 서버</a:t>
              </a:r>
              <a:endParaRPr lang="ko-KR" altLang="en-US" sz="1000" dirty="0"/>
            </a:p>
          </p:txBody>
        </p:sp>
        <p:sp>
          <p:nvSpPr>
            <p:cNvPr id="38" name="tower"/>
            <p:cNvSpPr>
              <a:spLocks noEditPoints="1" noChangeArrowheads="1"/>
            </p:cNvSpPr>
            <p:nvPr/>
          </p:nvSpPr>
          <p:spPr bwMode="auto">
            <a:xfrm>
              <a:off x="1745214" y="3763921"/>
              <a:ext cx="385033" cy="68026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55393" y="4883326"/>
              <a:ext cx="9156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구글</a:t>
              </a:r>
              <a:r>
                <a:rPr lang="ko-KR" altLang="en-US" sz="1000" dirty="0" smtClean="0"/>
                <a:t> 웹 서버</a:t>
              </a:r>
              <a:endParaRPr lang="ko-KR" altLang="en-US" sz="1000" dirty="0"/>
            </a:p>
          </p:txBody>
        </p:sp>
        <p:sp>
          <p:nvSpPr>
            <p:cNvPr id="40" name="tower"/>
            <p:cNvSpPr>
              <a:spLocks noEditPoints="1" noChangeArrowheads="1"/>
            </p:cNvSpPr>
            <p:nvPr/>
          </p:nvSpPr>
          <p:spPr bwMode="auto">
            <a:xfrm>
              <a:off x="4295402" y="5218673"/>
              <a:ext cx="385033" cy="68026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16732" y="487211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웹 서버</a:t>
              </a:r>
              <a:endParaRPr lang="ko-KR" altLang="en-US" sz="1000" dirty="0"/>
            </a:p>
          </p:txBody>
        </p:sp>
        <p:sp>
          <p:nvSpPr>
            <p:cNvPr id="42" name="tower"/>
            <p:cNvSpPr>
              <a:spLocks noEditPoints="1" noChangeArrowheads="1"/>
            </p:cNvSpPr>
            <p:nvPr/>
          </p:nvSpPr>
          <p:spPr bwMode="auto">
            <a:xfrm>
              <a:off x="5507095" y="5043477"/>
              <a:ext cx="385033" cy="680261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" name="그룹 128"/>
            <p:cNvGrpSpPr/>
            <p:nvPr/>
          </p:nvGrpSpPr>
          <p:grpSpPr>
            <a:xfrm>
              <a:off x="753420" y="3793329"/>
              <a:ext cx="1006545" cy="630682"/>
              <a:chOff x="2195736" y="1987967"/>
              <a:chExt cx="801735" cy="630682"/>
            </a:xfrm>
          </p:grpSpPr>
          <p:sp>
            <p:nvSpPr>
              <p:cNvPr id="56" name="순서도: 다중 문서 129"/>
              <p:cNvSpPr/>
              <p:nvPr/>
            </p:nvSpPr>
            <p:spPr>
              <a:xfrm>
                <a:off x="2285576" y="2090017"/>
                <a:ext cx="711895" cy="466145"/>
              </a:xfrm>
              <a:prstGeom prst="flowChartMultidocument">
                <a:avLst/>
              </a:prstGeom>
              <a:noFill/>
              <a:ln w="127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HTML 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, 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이미지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 동영상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순서도: 자기 디스크 130"/>
              <p:cNvSpPr/>
              <p:nvPr/>
            </p:nvSpPr>
            <p:spPr>
              <a:xfrm>
                <a:off x="2195736" y="1987967"/>
                <a:ext cx="801735" cy="630682"/>
              </a:xfrm>
              <a:prstGeom prst="flowChartMagneticDisk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131"/>
            <p:cNvGrpSpPr/>
            <p:nvPr/>
          </p:nvGrpSpPr>
          <p:grpSpPr>
            <a:xfrm>
              <a:off x="3288857" y="5268252"/>
              <a:ext cx="1006545" cy="630682"/>
              <a:chOff x="2195736" y="1987967"/>
              <a:chExt cx="801735" cy="630682"/>
            </a:xfrm>
          </p:grpSpPr>
          <p:sp>
            <p:nvSpPr>
              <p:cNvPr id="54" name="순서도: 다중 문서 132"/>
              <p:cNvSpPr/>
              <p:nvPr/>
            </p:nvSpPr>
            <p:spPr>
              <a:xfrm>
                <a:off x="2285576" y="2090017"/>
                <a:ext cx="711895" cy="466145"/>
              </a:xfrm>
              <a:prstGeom prst="flowChartMultidocument">
                <a:avLst/>
              </a:prstGeom>
              <a:noFill/>
              <a:ln w="127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HTML 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, 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이미지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 동영상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순서도: 자기 디스크 133"/>
              <p:cNvSpPr/>
              <p:nvPr/>
            </p:nvSpPr>
            <p:spPr>
              <a:xfrm>
                <a:off x="2195736" y="1987967"/>
                <a:ext cx="801735" cy="630682"/>
              </a:xfrm>
              <a:prstGeom prst="flowChartMagneticDisk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134"/>
            <p:cNvGrpSpPr/>
            <p:nvPr/>
          </p:nvGrpSpPr>
          <p:grpSpPr>
            <a:xfrm>
              <a:off x="5927730" y="5068266"/>
              <a:ext cx="1006545" cy="630682"/>
              <a:chOff x="2195736" y="1987967"/>
              <a:chExt cx="801735" cy="630682"/>
            </a:xfrm>
          </p:grpSpPr>
          <p:sp>
            <p:nvSpPr>
              <p:cNvPr id="52" name="순서도: 다중 문서 135"/>
              <p:cNvSpPr/>
              <p:nvPr/>
            </p:nvSpPr>
            <p:spPr>
              <a:xfrm>
                <a:off x="2285576" y="2090017"/>
                <a:ext cx="711895" cy="466145"/>
              </a:xfrm>
              <a:prstGeom prst="flowChartMultidocument">
                <a:avLst/>
              </a:prstGeom>
              <a:noFill/>
              <a:ln w="127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HTML 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, 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이미지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 동영상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순서도: 자기 디스크 136"/>
              <p:cNvSpPr/>
              <p:nvPr/>
            </p:nvSpPr>
            <p:spPr>
              <a:xfrm>
                <a:off x="2195736" y="1987967"/>
                <a:ext cx="801735" cy="630682"/>
              </a:xfrm>
              <a:prstGeom prst="flowChartMagneticDisk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137"/>
            <p:cNvGrpSpPr/>
            <p:nvPr/>
          </p:nvGrpSpPr>
          <p:grpSpPr>
            <a:xfrm>
              <a:off x="7385327" y="2523756"/>
              <a:ext cx="1006545" cy="630682"/>
              <a:chOff x="2195736" y="1987967"/>
              <a:chExt cx="801735" cy="630682"/>
            </a:xfrm>
          </p:grpSpPr>
          <p:sp>
            <p:nvSpPr>
              <p:cNvPr id="50" name="순서도: 다중 문서 138"/>
              <p:cNvSpPr/>
              <p:nvPr/>
            </p:nvSpPr>
            <p:spPr>
              <a:xfrm>
                <a:off x="2285576" y="2090017"/>
                <a:ext cx="711895" cy="466145"/>
              </a:xfrm>
              <a:prstGeom prst="flowChartMultidocument">
                <a:avLst/>
              </a:prstGeom>
              <a:noFill/>
              <a:ln w="127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HTML 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문서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, 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이미지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 동영상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순서도: 자기 디스크 139"/>
              <p:cNvSpPr/>
              <p:nvPr/>
            </p:nvSpPr>
            <p:spPr>
              <a:xfrm>
                <a:off x="2195736" y="1987967"/>
                <a:ext cx="801735" cy="630682"/>
              </a:xfrm>
              <a:prstGeom prst="flowChartMagneticDisk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7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2328" y="4831189"/>
              <a:ext cx="695256" cy="465548"/>
            </a:xfrm>
            <a:prstGeom prst="rect">
              <a:avLst/>
            </a:prstGeom>
          </p:spPr>
        </p:pic>
        <p:pic>
          <p:nvPicPr>
            <p:cNvPr id="48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7938" y="3889971"/>
              <a:ext cx="457879" cy="737452"/>
            </a:xfrm>
            <a:prstGeom prst="rect">
              <a:avLst/>
            </a:prstGeom>
          </p:spPr>
        </p:pic>
        <p:pic>
          <p:nvPicPr>
            <p:cNvPr id="49" name="그림 6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8052" y="2069960"/>
              <a:ext cx="695256" cy="465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25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웹브라우저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환경에서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웹문서를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해석하여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디자인된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형태로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보여주는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소프트웨어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4" y="1702073"/>
            <a:ext cx="2276624" cy="1517749"/>
          </a:xfrm>
          <a:prstGeom prst="rect">
            <a:avLst/>
          </a:prstGeom>
          <a:ln w="57150" cmpd="sng">
            <a:solidFill>
              <a:schemeClr val="tx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40" y="1347614"/>
            <a:ext cx="2611760" cy="226769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87824" y="235572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363838"/>
            <a:ext cx="2132856" cy="15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8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웹브라우저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역사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Picture 1" descr="brow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17297"/>
            <a:ext cx="5616624" cy="42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2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7775</TotalTime>
  <Words>407</Words>
  <Application>Microsoft Macintosh PowerPoint</Application>
  <PresentationFormat>On-screen Show (16:9)</PresentationFormat>
  <Paragraphs>108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Jeongmin Kim</cp:lastModifiedBy>
  <cp:revision>1111</cp:revision>
  <dcterms:created xsi:type="dcterms:W3CDTF">2012-05-25T08:26:49Z</dcterms:created>
  <dcterms:modified xsi:type="dcterms:W3CDTF">2019-10-03T04:36:14Z</dcterms:modified>
</cp:coreProperties>
</file>