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3" r:id="rId2"/>
    <p:sldId id="352" r:id="rId3"/>
    <p:sldId id="377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85" r:id="rId18"/>
    <p:sldId id="366" r:id="rId19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1" autoAdjust="0"/>
    <p:restoredTop sz="98065" autoAdjust="0"/>
  </p:normalViewPr>
  <p:slideViewPr>
    <p:cSldViewPr>
      <p:cViewPr>
        <p:scale>
          <a:sx n="125" d="100"/>
          <a:sy n="125" d="100"/>
        </p:scale>
        <p:origin x="-656" y="-44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10/5/19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3508" b="1" dirty="0" smtClean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508" b="1" dirty="0">
              <a:ln w="19050">
                <a:noFill/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25400" dist="38100" dir="7500000" algn="tl">
                  <a:srgbClr val="000000">
                    <a:shade val="5000"/>
                    <a:alpha val="20000"/>
                  </a:srgb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170026" cy="812478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속성</a:t>
            </a:r>
            <a:r>
              <a:rPr lang="en-US" altLang="ko-KR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200" b="1" dirty="0" smtClean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이해</a:t>
            </a:r>
            <a:endParaRPr lang="ko-KR" altLang="en-US" sz="42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박스모델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51520" y="915566"/>
            <a:ext cx="8153400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태그는 사각형 박스로 다루어진다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각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HTML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태그 요소를 하나의 박스로 다룸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박스 크기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배경 색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여백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옆 박스와의 거리 등 제어 가능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&lt;div&gt;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박스 모델 사례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7504" y="2211710"/>
            <a:ext cx="6624736" cy="2736304"/>
            <a:chOff x="919517" y="2773136"/>
            <a:chExt cx="6748828" cy="3690739"/>
          </a:xfrm>
        </p:grpSpPr>
        <p:pic>
          <p:nvPicPr>
            <p:cNvPr id="10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634" y="3252081"/>
              <a:ext cx="2480635" cy="2588488"/>
            </a:xfrm>
            <a:prstGeom prst="rect">
              <a:avLst/>
            </a:prstGeom>
          </p:spPr>
        </p:pic>
        <p:sp>
          <p:nvSpPr>
            <p:cNvPr id="11" name="직사각형 5"/>
            <p:cNvSpPr/>
            <p:nvPr/>
          </p:nvSpPr>
          <p:spPr>
            <a:xfrm>
              <a:off x="919517" y="5983289"/>
              <a:ext cx="29523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buAutoNum type="alphaLcParenBoth"/>
              </a:pPr>
              <a:r>
                <a:rPr lang="en-US" altLang="ko-KR" sz="1200" dirty="0" smtClean="0"/>
                <a:t>&lt;div&gt; </a:t>
              </a:r>
              <a:r>
                <a:rPr lang="ko-KR" altLang="en-US" sz="1200" dirty="0" smtClean="0"/>
                <a:t>영역의 박스 구성이 보이지 </a:t>
              </a:r>
              <a:r>
                <a:rPr lang="ko-KR" altLang="en-US" sz="1200" dirty="0" err="1" smtClean="0"/>
                <a:t>않</a:t>
              </a:r>
              <a:r>
                <a:rPr lang="ko-KR" altLang="en-US" sz="1200" dirty="0" smtClean="0"/>
                <a:t> 지만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사실 박스로 구성되어 있음</a:t>
              </a:r>
              <a:endParaRPr lang="ko-KR" altLang="en-US" sz="1200" dirty="0"/>
            </a:p>
          </p:txBody>
        </p:sp>
        <p:sp>
          <p:nvSpPr>
            <p:cNvPr id="12" name="왼쪽/오른쪽 화살표 6"/>
            <p:cNvSpPr/>
            <p:nvPr/>
          </p:nvSpPr>
          <p:spPr>
            <a:xfrm>
              <a:off x="4014720" y="4700440"/>
              <a:ext cx="576064" cy="288032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7"/>
            <p:cNvSpPr/>
            <p:nvPr/>
          </p:nvSpPr>
          <p:spPr>
            <a:xfrm>
              <a:off x="4827047" y="6002210"/>
              <a:ext cx="28412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smtClean="0"/>
                <a:t>(b) &lt;div&gt;</a:t>
              </a:r>
              <a:r>
                <a:rPr lang="ko-KR" altLang="en-US" sz="1200" dirty="0" smtClean="0"/>
                <a:t>의 박스 모델</a:t>
              </a:r>
              <a:r>
                <a:rPr lang="en-US" altLang="ko-KR" sz="1200" dirty="0" smtClean="0"/>
                <a:t>. </a:t>
              </a:r>
              <a:r>
                <a:rPr lang="ko-KR" altLang="en-US" sz="1200" dirty="0" err="1" smtClean="0"/>
                <a:t>콘텐츠</a:t>
              </a:r>
              <a:r>
                <a:rPr lang="en-US" altLang="ko-KR" sz="1200" dirty="0" smtClean="0"/>
                <a:t>, </a:t>
              </a:r>
              <a:r>
                <a:rPr lang="ko-KR" altLang="en-US" sz="1200" dirty="0" err="1" smtClean="0"/>
                <a:t>패딩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테두리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여백이 보이도록  색을 입혔음</a:t>
              </a:r>
              <a:endParaRPr lang="ko-KR" altLang="en-US" sz="1200" dirty="0"/>
            </a:p>
          </p:txBody>
        </p:sp>
        <p:sp>
          <p:nvSpPr>
            <p:cNvPr id="15" name="직사각형 8"/>
            <p:cNvSpPr/>
            <p:nvPr/>
          </p:nvSpPr>
          <p:spPr>
            <a:xfrm>
              <a:off x="5526888" y="4052368"/>
              <a:ext cx="11521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m</a:t>
              </a:r>
              <a:r>
                <a:rPr lang="en-US" altLang="ko-KR" sz="1200" dirty="0" smtClean="0"/>
                <a:t>argin(</a:t>
              </a:r>
              <a:r>
                <a:rPr lang="ko-KR" altLang="en-US" sz="1200" dirty="0" smtClean="0"/>
                <a:t>여백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직사각형 9"/>
            <p:cNvSpPr/>
            <p:nvPr/>
          </p:nvSpPr>
          <p:spPr>
            <a:xfrm>
              <a:off x="4827046" y="5340593"/>
              <a:ext cx="860664" cy="6226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/>
                <a:t>테두리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(border)</a:t>
              </a:r>
              <a:endParaRPr lang="ko-KR" altLang="en-US" sz="1200" dirty="0"/>
            </a:p>
          </p:txBody>
        </p:sp>
        <p:sp>
          <p:nvSpPr>
            <p:cNvPr id="17" name="직사각형 10"/>
            <p:cNvSpPr/>
            <p:nvPr/>
          </p:nvSpPr>
          <p:spPr>
            <a:xfrm>
              <a:off x="6548367" y="5324894"/>
              <a:ext cx="9142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/>
                <a:t>패딩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(padding)</a:t>
              </a:r>
              <a:endParaRPr lang="ko-KR" altLang="en-US" sz="1200" dirty="0"/>
            </a:p>
          </p:txBody>
        </p:sp>
        <p:sp>
          <p:nvSpPr>
            <p:cNvPr id="18" name="직사각형 11"/>
            <p:cNvSpPr/>
            <p:nvPr/>
          </p:nvSpPr>
          <p:spPr>
            <a:xfrm>
              <a:off x="6777581" y="4423441"/>
              <a:ext cx="7200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/>
                <a:t>콘텐</a:t>
              </a:r>
              <a:r>
                <a:rPr lang="ko-KR" altLang="en-US" sz="1200" dirty="0" err="1"/>
                <a:t>츠</a:t>
              </a:r>
              <a:endParaRPr lang="ko-KR" altLang="en-US" sz="1200" dirty="0"/>
            </a:p>
          </p:txBody>
        </p:sp>
        <p:cxnSp>
          <p:nvCxnSpPr>
            <p:cNvPr id="19" name="직선 화살표 연결선 12"/>
            <p:cNvCxnSpPr/>
            <p:nvPr/>
          </p:nvCxnSpPr>
          <p:spPr>
            <a:xfrm flipV="1">
              <a:off x="5238856" y="4988472"/>
              <a:ext cx="288032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3"/>
            <p:cNvCxnSpPr/>
            <p:nvPr/>
          </p:nvCxnSpPr>
          <p:spPr>
            <a:xfrm flipH="1">
              <a:off x="6318976" y="4576825"/>
              <a:ext cx="576064" cy="25272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14"/>
            <p:cNvCxnSpPr/>
            <p:nvPr/>
          </p:nvCxnSpPr>
          <p:spPr>
            <a:xfrm flipH="1" flipV="1">
              <a:off x="6462992" y="5063730"/>
              <a:ext cx="314589" cy="284782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15"/>
            <p:cNvSpPr/>
            <p:nvPr/>
          </p:nvSpPr>
          <p:spPr>
            <a:xfrm>
              <a:off x="1155363" y="2773136"/>
              <a:ext cx="2392001" cy="33855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/>
                <a:t>&lt;div&gt;DIVDIVDIV&lt;/div&gt;</a:t>
              </a:r>
            </a:p>
          </p:txBody>
        </p:sp>
        <p:pic>
          <p:nvPicPr>
            <p:cNvPr id="23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5363" y="3284984"/>
              <a:ext cx="2480635" cy="2563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98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박스모델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4" name="그룹 12"/>
          <p:cNvGrpSpPr/>
          <p:nvPr/>
        </p:nvGrpSpPr>
        <p:grpSpPr>
          <a:xfrm>
            <a:off x="3995937" y="1056643"/>
            <a:ext cx="2448272" cy="3387315"/>
            <a:chOff x="5796135" y="1841885"/>
            <a:chExt cx="2574559" cy="3459323"/>
          </a:xfrm>
        </p:grpSpPr>
        <p:sp>
          <p:nvSpPr>
            <p:cNvPr id="25" name="직사각형 4"/>
            <p:cNvSpPr/>
            <p:nvPr/>
          </p:nvSpPr>
          <p:spPr>
            <a:xfrm>
              <a:off x="5796135" y="1841885"/>
              <a:ext cx="2574559" cy="3459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5"/>
            <p:cNvSpPr/>
            <p:nvPr/>
          </p:nvSpPr>
          <p:spPr>
            <a:xfrm>
              <a:off x="6228184" y="2276871"/>
              <a:ext cx="1800200" cy="26208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6"/>
            <p:cNvSpPr/>
            <p:nvPr/>
          </p:nvSpPr>
          <p:spPr>
            <a:xfrm>
              <a:off x="6588223" y="2636912"/>
              <a:ext cx="1123313" cy="1944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7"/>
            <p:cNvSpPr/>
            <p:nvPr/>
          </p:nvSpPr>
          <p:spPr>
            <a:xfrm>
              <a:off x="6948264" y="3068960"/>
              <a:ext cx="432048" cy="115212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콘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텐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츠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4263" y="1870202"/>
              <a:ext cx="1518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margin(</a:t>
              </a:r>
              <a:r>
                <a:rPr lang="ko-KR" altLang="en-US" dirty="0" smtClean="0"/>
                <a:t>여백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72188" y="4566940"/>
              <a:ext cx="1376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1"/>
                  </a:solidFill>
                </a:rPr>
                <a:t>border(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테두리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)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117" y="2656974"/>
              <a:ext cx="1163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padding(</a:t>
              </a:r>
              <a:r>
                <a:rPr lang="ko-KR" altLang="en-US" sz="1200" dirty="0" err="1" smtClean="0"/>
                <a:t>패딩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</p:grpSp>
      <p:sp>
        <p:nvSpPr>
          <p:cNvPr id="32" name="직사각형 13"/>
          <p:cNvSpPr/>
          <p:nvPr/>
        </p:nvSpPr>
        <p:spPr>
          <a:xfrm>
            <a:off x="251520" y="987574"/>
            <a:ext cx="506531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80000" fontAlgn="base"/>
            <a:r>
              <a:rPr lang="ko-KR" altLang="en-US" sz="1600" b="1" dirty="0" err="1" smtClean="0">
                <a:solidFill>
                  <a:srgbClr val="17375E"/>
                </a:solidFill>
              </a:rPr>
              <a:t>콘텐츠</a:t>
            </a:r>
            <a:endParaRPr lang="en-US" altLang="ko-KR" sz="1600" b="1" dirty="0">
              <a:solidFill>
                <a:srgbClr val="17375E"/>
              </a:solidFill>
            </a:endParaRPr>
          </a:p>
          <a:p>
            <a:pPr lvl="0" defTabSz="180000" fontAlgn="base"/>
            <a:r>
              <a:rPr lang="en-US" altLang="ko-KR" sz="1600" dirty="0" smtClean="0">
                <a:solidFill>
                  <a:srgbClr val="17375E"/>
                </a:solidFill>
              </a:rPr>
              <a:t>	</a:t>
            </a:r>
            <a:r>
              <a:rPr lang="en-US" altLang="ko-KR" sz="1400" dirty="0" smtClean="0">
                <a:solidFill>
                  <a:srgbClr val="17375E"/>
                </a:solidFill>
              </a:rPr>
              <a:t>HTML </a:t>
            </a:r>
            <a:r>
              <a:rPr lang="ko-KR" altLang="en-US" sz="1400" dirty="0">
                <a:solidFill>
                  <a:srgbClr val="17375E"/>
                </a:solidFill>
              </a:rPr>
              <a:t>태그의 텍스트나 이미지가 출력되는 </a:t>
            </a:r>
            <a:r>
              <a:rPr lang="ko-KR" altLang="en-US" sz="1400" dirty="0" smtClean="0">
                <a:solidFill>
                  <a:srgbClr val="17375E"/>
                </a:solidFill>
              </a:rPr>
              <a:t>부분</a:t>
            </a:r>
            <a:endParaRPr lang="en-US" altLang="ko-KR" sz="1400" dirty="0" smtClean="0">
              <a:solidFill>
                <a:srgbClr val="17375E"/>
              </a:solidFill>
            </a:endParaRPr>
          </a:p>
          <a:p>
            <a:pPr defTabSz="180000" fontAlgn="base"/>
            <a:endParaRPr lang="ko-KR" altLang="en-US" sz="1600" dirty="0">
              <a:solidFill>
                <a:srgbClr val="17375E"/>
              </a:solidFill>
            </a:endParaRPr>
          </a:p>
          <a:p>
            <a:pPr lvl="0" defTabSz="180000" fontAlgn="base"/>
            <a:r>
              <a:rPr lang="ko-KR" altLang="en-US" sz="1600" b="1" dirty="0" err="1" smtClean="0">
                <a:solidFill>
                  <a:srgbClr val="17375E"/>
                </a:solidFill>
              </a:rPr>
              <a:t>패딩</a:t>
            </a:r>
            <a:endParaRPr lang="ko-KR" altLang="en-US" sz="1600" b="1" dirty="0">
              <a:solidFill>
                <a:srgbClr val="17375E"/>
              </a:solidFill>
            </a:endParaRPr>
          </a:p>
          <a:p>
            <a:pPr defTabSz="180000" fontAlgn="base"/>
            <a:r>
              <a:rPr lang="en-US" altLang="ko-KR" sz="1600" dirty="0" smtClean="0">
                <a:solidFill>
                  <a:srgbClr val="17375E"/>
                </a:solidFill>
              </a:rPr>
              <a:t>	</a:t>
            </a:r>
            <a:r>
              <a:rPr lang="ko-KR" altLang="en-US" sz="1400" dirty="0" err="1" smtClean="0">
                <a:solidFill>
                  <a:srgbClr val="17375E"/>
                </a:solidFill>
              </a:rPr>
              <a:t>콘텐츠를</a:t>
            </a:r>
            <a:r>
              <a:rPr lang="ko-KR" altLang="en-US" sz="1400" dirty="0" smtClean="0">
                <a:solidFill>
                  <a:srgbClr val="17375E"/>
                </a:solidFill>
              </a:rPr>
              <a:t> </a:t>
            </a:r>
            <a:r>
              <a:rPr lang="ko-KR" altLang="en-US" sz="1400" dirty="0">
                <a:solidFill>
                  <a:srgbClr val="17375E"/>
                </a:solidFill>
              </a:rPr>
              <a:t>직접 둘러싸고 있는 내부 </a:t>
            </a:r>
            <a:r>
              <a:rPr lang="ko-KR" altLang="en-US" sz="1400" dirty="0" smtClean="0">
                <a:solidFill>
                  <a:srgbClr val="17375E"/>
                </a:solidFill>
              </a:rPr>
              <a:t>여백</a:t>
            </a:r>
            <a:endParaRPr lang="en-US" altLang="ko-KR" sz="1400" dirty="0" smtClean="0">
              <a:solidFill>
                <a:srgbClr val="17375E"/>
              </a:solidFill>
            </a:endParaRPr>
          </a:p>
          <a:p>
            <a:pPr defTabSz="180000" fontAlgn="base"/>
            <a:endParaRPr lang="ko-KR" altLang="en-US" sz="1400" dirty="0">
              <a:solidFill>
                <a:srgbClr val="17375E"/>
              </a:solidFill>
            </a:endParaRPr>
          </a:p>
          <a:p>
            <a:pPr lvl="0" defTabSz="180000" fontAlgn="base"/>
            <a:r>
              <a:rPr lang="ko-KR" altLang="en-US" sz="1600" b="1" dirty="0" smtClean="0">
                <a:solidFill>
                  <a:srgbClr val="17375E"/>
                </a:solidFill>
              </a:rPr>
              <a:t>테두리</a:t>
            </a:r>
            <a:endParaRPr lang="ko-KR" altLang="en-US" sz="1600" b="1" dirty="0">
              <a:solidFill>
                <a:srgbClr val="17375E"/>
              </a:solidFill>
            </a:endParaRPr>
          </a:p>
          <a:p>
            <a:pPr defTabSz="180000" fontAlgn="base"/>
            <a:r>
              <a:rPr lang="en-US" altLang="ko-KR" sz="1600" dirty="0" smtClean="0">
                <a:solidFill>
                  <a:srgbClr val="17375E"/>
                </a:solidFill>
              </a:rPr>
              <a:t>	</a:t>
            </a:r>
            <a:r>
              <a:rPr lang="ko-KR" altLang="en-US" sz="1400" dirty="0" err="1" smtClean="0">
                <a:solidFill>
                  <a:srgbClr val="17375E"/>
                </a:solidFill>
              </a:rPr>
              <a:t>패딩</a:t>
            </a:r>
            <a:r>
              <a:rPr lang="ko-KR" altLang="en-US" sz="1400" dirty="0" smtClean="0">
                <a:solidFill>
                  <a:srgbClr val="17375E"/>
                </a:solidFill>
              </a:rPr>
              <a:t> </a:t>
            </a:r>
            <a:r>
              <a:rPr lang="ko-KR" altLang="en-US" sz="1400" dirty="0">
                <a:solidFill>
                  <a:srgbClr val="17375E"/>
                </a:solidFill>
              </a:rPr>
              <a:t>외부의 테두리로서</a:t>
            </a:r>
            <a:r>
              <a:rPr lang="en-US" altLang="ko-KR" sz="1400" dirty="0">
                <a:solidFill>
                  <a:srgbClr val="17375E"/>
                </a:solidFill>
              </a:rPr>
              <a:t>, </a:t>
            </a:r>
            <a:r>
              <a:rPr lang="ko-KR" altLang="en-US" sz="1400" dirty="0">
                <a:solidFill>
                  <a:srgbClr val="17375E"/>
                </a:solidFill>
              </a:rPr>
              <a:t>직선이나 점선 혹은 </a:t>
            </a:r>
            <a:endParaRPr lang="en-US" altLang="ko-KR" sz="1400" dirty="0" smtClean="0">
              <a:solidFill>
                <a:srgbClr val="17375E"/>
              </a:solidFill>
            </a:endParaRPr>
          </a:p>
          <a:p>
            <a:pPr defTabSz="180000" fontAlgn="base"/>
            <a:r>
              <a:rPr lang="en-US" altLang="ko-KR" sz="1400" dirty="0">
                <a:solidFill>
                  <a:srgbClr val="17375E"/>
                </a:solidFill>
              </a:rPr>
              <a:t>	</a:t>
            </a:r>
            <a:r>
              <a:rPr lang="ko-KR" altLang="en-US" sz="1400" dirty="0" smtClean="0">
                <a:solidFill>
                  <a:srgbClr val="17375E"/>
                </a:solidFill>
              </a:rPr>
              <a:t>이미지로 </a:t>
            </a:r>
            <a:r>
              <a:rPr lang="ko-KR" altLang="en-US" sz="1400" dirty="0">
                <a:solidFill>
                  <a:srgbClr val="17375E"/>
                </a:solidFill>
              </a:rPr>
              <a:t>테두리를 그릴 수 </a:t>
            </a:r>
            <a:r>
              <a:rPr lang="ko-KR" altLang="en-US" sz="1400" dirty="0" smtClean="0">
                <a:solidFill>
                  <a:srgbClr val="17375E"/>
                </a:solidFill>
              </a:rPr>
              <a:t>있음</a:t>
            </a:r>
            <a:endParaRPr lang="en-US" altLang="ko-KR" sz="1400" dirty="0" smtClean="0">
              <a:solidFill>
                <a:srgbClr val="17375E"/>
              </a:solidFill>
            </a:endParaRPr>
          </a:p>
          <a:p>
            <a:pPr defTabSz="180000" fontAlgn="base"/>
            <a:endParaRPr lang="ko-KR" altLang="en-US" sz="1600" dirty="0">
              <a:solidFill>
                <a:srgbClr val="17375E"/>
              </a:solidFill>
            </a:endParaRPr>
          </a:p>
          <a:p>
            <a:pPr lvl="0" defTabSz="180000" fontAlgn="base"/>
            <a:r>
              <a:rPr lang="ko-KR" altLang="en-US" sz="1600" b="1" dirty="0" smtClean="0">
                <a:solidFill>
                  <a:srgbClr val="17375E"/>
                </a:solidFill>
              </a:rPr>
              <a:t>여백</a:t>
            </a:r>
            <a:endParaRPr lang="ko-KR" altLang="en-US" sz="1600" b="1" dirty="0">
              <a:solidFill>
                <a:srgbClr val="17375E"/>
              </a:solidFill>
            </a:endParaRPr>
          </a:p>
          <a:p>
            <a:pPr defTabSz="180000" fontAlgn="base"/>
            <a:r>
              <a:rPr lang="en-US" altLang="ko-KR" sz="1600" dirty="0" smtClean="0">
                <a:solidFill>
                  <a:srgbClr val="17375E"/>
                </a:solidFill>
              </a:rPr>
              <a:t>	</a:t>
            </a:r>
            <a:r>
              <a:rPr lang="ko-KR" altLang="en-US" sz="1400" dirty="0" smtClean="0">
                <a:solidFill>
                  <a:srgbClr val="17375E"/>
                </a:solidFill>
              </a:rPr>
              <a:t>박스의 </a:t>
            </a:r>
            <a:r>
              <a:rPr lang="ko-KR" altLang="en-US" sz="1400" dirty="0">
                <a:solidFill>
                  <a:srgbClr val="17375E"/>
                </a:solidFill>
              </a:rPr>
              <a:t>맨 바깥 영역이며 테두리 바깥의 </a:t>
            </a:r>
            <a:r>
              <a:rPr lang="ko-KR" altLang="en-US" sz="1400" dirty="0" smtClean="0">
                <a:solidFill>
                  <a:srgbClr val="17375E"/>
                </a:solidFill>
              </a:rPr>
              <a:t>공간으로</a:t>
            </a:r>
            <a:endParaRPr lang="en-US" altLang="ko-KR" sz="1400" dirty="0" smtClean="0">
              <a:solidFill>
                <a:srgbClr val="17375E"/>
              </a:solidFill>
            </a:endParaRPr>
          </a:p>
          <a:p>
            <a:pPr defTabSz="180000" fontAlgn="base"/>
            <a:r>
              <a:rPr lang="en-US" altLang="ko-KR" sz="1400" dirty="0">
                <a:solidFill>
                  <a:srgbClr val="17375E"/>
                </a:solidFill>
              </a:rPr>
              <a:t>	</a:t>
            </a:r>
            <a:r>
              <a:rPr lang="ko-KR" altLang="en-US" sz="1400" dirty="0" smtClean="0">
                <a:solidFill>
                  <a:srgbClr val="17375E"/>
                </a:solidFill>
              </a:rPr>
              <a:t>인접한 </a:t>
            </a:r>
            <a:r>
              <a:rPr lang="ko-KR" altLang="en-US" sz="1400" dirty="0">
                <a:solidFill>
                  <a:srgbClr val="17375E"/>
                </a:solidFill>
              </a:rPr>
              <a:t>아래위 이웃 태그의 박스와의 거리</a:t>
            </a:r>
          </a:p>
        </p:txBody>
      </p:sp>
    </p:spTree>
    <p:extLst>
      <p:ext uri="{BB962C8B-B14F-4D97-AF65-F5344CB8AC3E}">
        <p14:creationId xmlns:p14="http://schemas.microsoft.com/office/powerpoint/2010/main" val="179354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박스모델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3558"/>
            <a:ext cx="6120680" cy="40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박스모델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347614"/>
            <a:ext cx="32956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모서리가 둥근 직사각형 32"/>
          <p:cNvSpPr/>
          <p:nvPr/>
        </p:nvSpPr>
        <p:spPr>
          <a:xfrm>
            <a:off x="251157" y="1332225"/>
            <a:ext cx="2400249" cy="1631394"/>
          </a:xfrm>
          <a:prstGeom prst="roundRect">
            <a:avLst>
              <a:gd name="adj" fmla="val 4800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 smtClean="0"/>
              <a:t>div.box</a:t>
            </a:r>
            <a:r>
              <a:rPr lang="en-US" altLang="ko-KR" sz="1400" b="1" dirty="0" smtClean="0"/>
              <a:t> {</a:t>
            </a:r>
          </a:p>
          <a:p>
            <a:pPr defTabSz="180000"/>
            <a:r>
              <a:rPr lang="en-US" altLang="ko-KR" sz="1400" dirty="0"/>
              <a:t>	width : 150px;</a:t>
            </a:r>
          </a:p>
          <a:p>
            <a:pPr defTabSz="180000"/>
            <a:r>
              <a:rPr lang="en-US" altLang="ko-KR" sz="1400" dirty="0"/>
              <a:t>	height : 50px;</a:t>
            </a:r>
          </a:p>
          <a:p>
            <a:pPr defTabSz="180000"/>
            <a:r>
              <a:rPr lang="en-US" altLang="ko-KR" sz="1400" dirty="0" smtClean="0"/>
              <a:t>	margin </a:t>
            </a:r>
            <a:r>
              <a:rPr lang="en-US" altLang="ko-KR" sz="1400" dirty="0"/>
              <a:t>: 40px;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border-width : </a:t>
            </a:r>
            <a:r>
              <a:rPr lang="en-US" altLang="ko-KR" sz="1400" dirty="0"/>
              <a:t>30px;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padding : 20px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모서리가 둥근 직사각형 33"/>
          <p:cNvSpPr/>
          <p:nvPr/>
        </p:nvSpPr>
        <p:spPr>
          <a:xfrm>
            <a:off x="295763" y="3292531"/>
            <a:ext cx="2355643" cy="760095"/>
          </a:xfrm>
          <a:prstGeom prst="roundRect">
            <a:avLst>
              <a:gd name="adj" fmla="val 5616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smtClean="0"/>
              <a:t>&lt;div class=</a:t>
            </a:r>
            <a:r>
              <a:rPr lang="en-US" altLang="ko-KR" sz="1400" b="1" dirty="0"/>
              <a:t>"box"</a:t>
            </a:r>
            <a:r>
              <a:rPr lang="en-US" altLang="ko-KR" sz="1400" b="1" dirty="0" smtClean="0"/>
              <a:t>&gt;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 smtClean="0"/>
              <a:t>DIVDIVDIV</a:t>
            </a:r>
          </a:p>
          <a:p>
            <a:pPr defTabSz="180000"/>
            <a:r>
              <a:rPr lang="en-US" altLang="ko-KR" sz="1400" b="1" dirty="0" smtClean="0"/>
              <a:t>&lt;/</a:t>
            </a:r>
            <a:r>
              <a:rPr lang="en-US" altLang="ko-KR" sz="1400" b="1" dirty="0"/>
              <a:t>div&gt;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76234" y="1070615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CSS </a:t>
            </a:r>
            <a:r>
              <a:rPr lang="ko-KR" altLang="en-US" sz="1200" dirty="0" smtClean="0">
                <a:solidFill>
                  <a:srgbClr val="C00000"/>
                </a:solidFill>
              </a:rPr>
              <a:t>스타일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4081" y="3030921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코드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직선 화살표 연결선 36"/>
          <p:cNvCxnSpPr/>
          <p:nvPr/>
        </p:nvCxnSpPr>
        <p:spPr>
          <a:xfrm>
            <a:off x="4347617" y="1391112"/>
            <a:ext cx="0" cy="424353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37"/>
          <p:cNvSpPr/>
          <p:nvPr/>
        </p:nvSpPr>
        <p:spPr>
          <a:xfrm>
            <a:off x="3383642" y="1480177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margin : </a:t>
            </a:r>
            <a:r>
              <a:rPr lang="en-US" altLang="ko-KR" sz="1000" dirty="0" smtClean="0"/>
              <a:t>40px</a:t>
            </a:r>
            <a:endParaRPr lang="en-US" altLang="ko-KR" sz="1000" dirty="0"/>
          </a:p>
        </p:txBody>
      </p:sp>
      <p:cxnSp>
        <p:nvCxnSpPr>
          <p:cNvPr id="11" name="직선 화살표 연결선 38"/>
          <p:cNvCxnSpPr/>
          <p:nvPr/>
        </p:nvCxnSpPr>
        <p:spPr>
          <a:xfrm>
            <a:off x="4895810" y="1802958"/>
            <a:ext cx="1" cy="275155"/>
          </a:xfrm>
          <a:prstGeom prst="straightConnector1">
            <a:avLst/>
          </a:prstGeom>
          <a:ln w="952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39"/>
          <p:cNvSpPr/>
          <p:nvPr/>
        </p:nvSpPr>
        <p:spPr>
          <a:xfrm>
            <a:off x="3593127" y="1810901"/>
            <a:ext cx="13740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chemeClr val="bg1"/>
                </a:solidFill>
              </a:rPr>
              <a:t>b</a:t>
            </a:r>
            <a:r>
              <a:rPr lang="en-US" altLang="ko-KR" sz="1000" dirty="0" smtClean="0">
                <a:solidFill>
                  <a:schemeClr val="bg1"/>
                </a:solidFill>
              </a:rPr>
              <a:t>order-width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en-US" altLang="ko-KR" sz="1000" dirty="0" smtClean="0">
                <a:solidFill>
                  <a:schemeClr val="bg1"/>
                </a:solidFill>
              </a:rPr>
              <a:t>30px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40"/>
          <p:cNvCxnSpPr/>
          <p:nvPr/>
        </p:nvCxnSpPr>
        <p:spPr>
          <a:xfrm>
            <a:off x="5255849" y="2060277"/>
            <a:ext cx="1" cy="227402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41"/>
          <p:cNvSpPr/>
          <p:nvPr/>
        </p:nvSpPr>
        <p:spPr>
          <a:xfrm>
            <a:off x="4165486" y="2050867"/>
            <a:ext cx="1090363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smtClean="0"/>
              <a:t>padding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20px</a:t>
            </a:r>
            <a:endParaRPr lang="en-US" altLang="ko-KR" sz="1000" dirty="0"/>
          </a:p>
        </p:txBody>
      </p:sp>
      <p:cxnSp>
        <p:nvCxnSpPr>
          <p:cNvPr id="17" name="직선 화살표 연결선 42"/>
          <p:cNvCxnSpPr/>
          <p:nvPr/>
        </p:nvCxnSpPr>
        <p:spPr>
          <a:xfrm>
            <a:off x="6220439" y="2285511"/>
            <a:ext cx="0" cy="466788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44"/>
          <p:cNvCxnSpPr/>
          <p:nvPr/>
        </p:nvCxnSpPr>
        <p:spPr>
          <a:xfrm flipH="1" flipV="1">
            <a:off x="4136911" y="3735739"/>
            <a:ext cx="1407691" cy="2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31"/>
          <p:cNvSpPr/>
          <p:nvPr/>
        </p:nvSpPr>
        <p:spPr>
          <a:xfrm>
            <a:off x="4396010" y="3658797"/>
            <a:ext cx="96293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0" rIns="72000" bIns="0">
            <a:spAutoFit/>
          </a:bodyPr>
          <a:lstStyle/>
          <a:p>
            <a:pPr defTabSz="180000"/>
            <a:r>
              <a:rPr lang="en-US" altLang="ko-KR" sz="1000" dirty="0"/>
              <a:t>width : </a:t>
            </a:r>
            <a:r>
              <a:rPr lang="en-US" altLang="ko-KR" sz="1000" dirty="0" smtClean="0"/>
              <a:t>150px</a:t>
            </a:r>
            <a:endParaRPr lang="en-US" altLang="ko-KR" sz="1000" dirty="0"/>
          </a:p>
        </p:txBody>
      </p:sp>
      <p:sp>
        <p:nvSpPr>
          <p:cNvPr id="20" name="직사각형 49"/>
          <p:cNvSpPr/>
          <p:nvPr/>
        </p:nvSpPr>
        <p:spPr>
          <a:xfrm>
            <a:off x="6119946" y="2431232"/>
            <a:ext cx="795089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defTabSz="180000"/>
            <a:r>
              <a:rPr lang="en-US" altLang="ko-KR" sz="1000" dirty="0"/>
              <a:t>height : </a:t>
            </a:r>
            <a:r>
              <a:rPr lang="en-US" altLang="ko-KR" sz="1000" dirty="0" smtClean="0"/>
              <a:t>50px</a:t>
            </a:r>
            <a:endParaRPr lang="en-US" altLang="ko-KR" sz="1000" dirty="0"/>
          </a:p>
        </p:txBody>
      </p:sp>
      <p:cxnSp>
        <p:nvCxnSpPr>
          <p:cNvPr id="21" name="직선 연결선 57"/>
          <p:cNvCxnSpPr/>
          <p:nvPr/>
        </p:nvCxnSpPr>
        <p:spPr>
          <a:xfrm>
            <a:off x="4136911" y="2828578"/>
            <a:ext cx="0" cy="9806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62"/>
          <p:cNvCxnSpPr/>
          <p:nvPr/>
        </p:nvCxnSpPr>
        <p:spPr>
          <a:xfrm>
            <a:off x="5554126" y="2828578"/>
            <a:ext cx="0" cy="9806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63"/>
          <p:cNvCxnSpPr/>
          <p:nvPr/>
        </p:nvCxnSpPr>
        <p:spPr>
          <a:xfrm>
            <a:off x="5604673" y="2297088"/>
            <a:ext cx="8753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73"/>
          <p:cNvCxnSpPr/>
          <p:nvPr/>
        </p:nvCxnSpPr>
        <p:spPr>
          <a:xfrm>
            <a:off x="5599430" y="2757711"/>
            <a:ext cx="87531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7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박스모델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95537" y="843558"/>
            <a:ext cx="6048672" cy="4104456"/>
            <a:chOff x="1078933" y="1351710"/>
            <a:chExt cx="6517403" cy="5123330"/>
          </a:xfrm>
        </p:grpSpPr>
        <p:grpSp>
          <p:nvGrpSpPr>
            <p:cNvPr id="26" name="그룹 10"/>
            <p:cNvGrpSpPr/>
            <p:nvPr/>
          </p:nvGrpSpPr>
          <p:grpSpPr>
            <a:xfrm>
              <a:off x="1078933" y="3460174"/>
              <a:ext cx="6375674" cy="1841034"/>
              <a:chOff x="974600" y="2635488"/>
              <a:chExt cx="6197746" cy="1841034"/>
            </a:xfrm>
          </p:grpSpPr>
          <p:pic>
            <p:nvPicPr>
              <p:cNvPr id="42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6693" y="3076923"/>
                <a:ext cx="1525653" cy="76070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3" name="모서리가 둥근 직사각형 23"/>
              <p:cNvSpPr/>
              <p:nvPr/>
            </p:nvSpPr>
            <p:spPr>
              <a:xfrm>
                <a:off x="985784" y="2902169"/>
                <a:ext cx="4290187" cy="1035308"/>
              </a:xfrm>
              <a:prstGeom prst="roundRect">
                <a:avLst>
                  <a:gd name="adj" fmla="val 48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36000" rIns="36000">
                <a:spAutoFit/>
              </a:bodyPr>
              <a:lstStyle/>
              <a:p>
                <a:pPr defTabSz="180000" fontAlgn="base" latinLnBrk="0"/>
                <a:r>
                  <a:rPr lang="en-US" altLang="ko-KR" sz="1200" dirty="0"/>
                  <a:t>p { </a:t>
                </a:r>
              </a:p>
              <a:p>
                <a:pPr defTabSz="180000" fontAlgn="base" latinLnBrk="0"/>
                <a:r>
                  <a:rPr lang="en-US" altLang="ko-KR" sz="1200" dirty="0"/>
                  <a:t>	</a:t>
                </a:r>
                <a:r>
                  <a:rPr lang="en-US" altLang="ko-KR" sz="1200" b="1" dirty="0" smtClean="0"/>
                  <a:t>border-left-width</a:t>
                </a:r>
                <a:r>
                  <a:rPr lang="en-US" altLang="ko-KR" sz="1200" dirty="0" smtClean="0"/>
                  <a:t> : </a:t>
                </a:r>
                <a:r>
                  <a:rPr lang="en-US" altLang="ko-KR" sz="1200" dirty="0"/>
                  <a:t>3px; </a:t>
                </a:r>
                <a:r>
                  <a:rPr lang="en-US" altLang="ko-KR" sz="1200" dirty="0" smtClean="0"/>
                  <a:t>	/* </a:t>
                </a:r>
                <a:r>
                  <a:rPr lang="ko-KR" altLang="en-US" sz="1200" dirty="0" smtClean="0"/>
                  <a:t>테두리 </a:t>
                </a:r>
                <a:r>
                  <a:rPr lang="ko-KR" altLang="en-US" sz="1200" dirty="0"/>
                  <a:t>왼쪽 두께 </a:t>
                </a:r>
                <a:r>
                  <a:rPr lang="en-US" altLang="ko-KR" sz="1200" dirty="0"/>
                  <a:t>3</a:t>
                </a:r>
                <a:r>
                  <a:rPr lang="ko-KR" altLang="en-US" sz="1200" dirty="0"/>
                  <a:t>픽셀 *</a:t>
                </a:r>
                <a:r>
                  <a:rPr lang="en-US" altLang="ko-KR" sz="1200" dirty="0"/>
                  <a:t>/</a:t>
                </a:r>
                <a:endParaRPr lang="ko-KR" altLang="en-US" sz="1200" dirty="0"/>
              </a:p>
              <a:p>
                <a:pPr defTabSz="180000" fontAlgn="base" latinLnBrk="0"/>
                <a:r>
                  <a:rPr lang="ko-KR" altLang="en-US" sz="1200" dirty="0"/>
                  <a:t>	</a:t>
                </a:r>
                <a:r>
                  <a:rPr lang="en-US" altLang="ko-KR" sz="1200" dirty="0" smtClean="0"/>
                  <a:t>border-left-style : </a:t>
                </a:r>
                <a:r>
                  <a:rPr lang="en-US" altLang="ko-KR" sz="1200" dirty="0"/>
                  <a:t>dotted; </a:t>
                </a:r>
                <a:r>
                  <a:rPr lang="en-US" altLang="ko-KR" sz="1200" dirty="0" smtClean="0"/>
                  <a:t>	/* </a:t>
                </a:r>
                <a:r>
                  <a:rPr lang="ko-KR" altLang="en-US" sz="1200" dirty="0"/>
                  <a:t>테두리 </a:t>
                </a:r>
                <a:r>
                  <a:rPr lang="ko-KR" altLang="en-US" sz="1200" dirty="0" smtClean="0"/>
                  <a:t>왼쪽 선 </a:t>
                </a:r>
                <a:r>
                  <a:rPr lang="ko-KR" altLang="en-US" sz="1200" dirty="0"/>
                  <a:t>점선 *</a:t>
                </a:r>
                <a:r>
                  <a:rPr lang="en-US" altLang="ko-KR" sz="1200" dirty="0"/>
                  <a:t>/</a:t>
                </a:r>
                <a:endParaRPr lang="ko-KR" altLang="en-US" sz="1200" dirty="0"/>
              </a:p>
              <a:p>
                <a:pPr defTabSz="180000" fontAlgn="base" latinLnBrk="0"/>
                <a:r>
                  <a:rPr lang="ko-KR" altLang="en-US" sz="1200" dirty="0"/>
                  <a:t>	</a:t>
                </a:r>
                <a:r>
                  <a:rPr lang="en-US" altLang="ko-KR" sz="1200" dirty="0" smtClean="0"/>
                  <a:t>border-left-color : </a:t>
                </a:r>
                <a:r>
                  <a:rPr lang="en-US" altLang="ko-KR" sz="1200" dirty="0"/>
                  <a:t>blue; </a:t>
                </a:r>
                <a:r>
                  <a:rPr lang="en-US" altLang="ko-KR" sz="1200" dirty="0" smtClean="0"/>
                  <a:t>	/* </a:t>
                </a:r>
                <a:r>
                  <a:rPr lang="ko-KR" altLang="en-US" sz="1200" dirty="0"/>
                  <a:t>테두리 왼쪽 </a:t>
                </a:r>
                <a:r>
                  <a:rPr lang="ko-KR" altLang="en-US" sz="1200" dirty="0" smtClean="0"/>
                  <a:t>선 색 </a:t>
                </a:r>
                <a:r>
                  <a:rPr lang="en-US" altLang="ko-KR" sz="1200" dirty="0"/>
                  <a:t>blue */</a:t>
                </a:r>
              </a:p>
              <a:p>
                <a:pPr defTabSz="180000" fontAlgn="base" latinLnBrk="0"/>
                <a:r>
                  <a:rPr lang="en-US" altLang="ko-KR" sz="1200" dirty="0"/>
                  <a:t>} 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007091" y="2635488"/>
                <a:ext cx="9012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C00000"/>
                    </a:solidFill>
                  </a:rPr>
                  <a:t>CSS </a:t>
                </a:r>
                <a:r>
                  <a:rPr lang="ko-KR" altLang="en-US" sz="1100" dirty="0" smtClean="0">
                    <a:solidFill>
                      <a:srgbClr val="C00000"/>
                    </a:solidFill>
                  </a:rPr>
                  <a:t>스타일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79408" y="3929876"/>
                <a:ext cx="8915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rgbClr val="C00000"/>
                    </a:solidFill>
                  </a:rPr>
                  <a:t>HTML </a:t>
                </a:r>
                <a:r>
                  <a:rPr lang="ko-KR" altLang="en-US" sz="1100" dirty="0" smtClean="0">
                    <a:solidFill>
                      <a:srgbClr val="C00000"/>
                    </a:solidFill>
                  </a:rPr>
                  <a:t>코드</a:t>
                </a:r>
                <a:endParaRPr lang="ko-KR" altLang="en-US" sz="11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모서리가 둥근 직사각형 26"/>
              <p:cNvSpPr/>
              <p:nvPr/>
            </p:nvSpPr>
            <p:spPr>
              <a:xfrm>
                <a:off x="974600" y="4191486"/>
                <a:ext cx="4312554" cy="285036"/>
              </a:xfrm>
              <a:prstGeom prst="roundRect">
                <a:avLst>
                  <a:gd name="adj" fmla="val 5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36000" rIns="36000">
                <a:spAutoFit/>
              </a:bodyPr>
              <a:lstStyle/>
              <a:p>
                <a:pPr defTabSz="180000"/>
                <a:r>
                  <a:rPr lang="en-US" altLang="ko-KR" sz="1200" dirty="0" smtClean="0"/>
                  <a:t>&lt;p&gt;</a:t>
                </a:r>
                <a:r>
                  <a:rPr lang="ko-KR" altLang="en-US" sz="1200" dirty="0" smtClean="0"/>
                  <a:t>박스모델</a:t>
                </a:r>
                <a:r>
                  <a:rPr lang="en-US" altLang="ko-KR" sz="1200" dirty="0" smtClean="0"/>
                  <a:t>&lt;/p&gt;</a:t>
                </a:r>
                <a:endParaRPr lang="ko-KR" altLang="en-US" sz="12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78933" y="2636912"/>
              <a:ext cx="8915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28" name="모서리가 둥근 직사각형 20"/>
            <p:cNvSpPr/>
            <p:nvPr/>
          </p:nvSpPr>
          <p:spPr>
            <a:xfrm>
              <a:off x="1114257" y="1594414"/>
              <a:ext cx="4429172" cy="1035308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p {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border-width : </a:t>
              </a:r>
              <a:r>
                <a:rPr lang="en-US" altLang="ko-KR" sz="1200" b="1" dirty="0"/>
                <a:t>3px</a:t>
              </a:r>
              <a:r>
                <a:rPr lang="en-US" altLang="ko-KR" sz="1200" dirty="0"/>
                <a:t>; 		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ko-KR" altLang="en-US" sz="1200" dirty="0" smtClean="0"/>
                <a:t>두께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픽셀 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border-style : </a:t>
              </a:r>
              <a:r>
                <a:rPr lang="en-US" altLang="ko-KR" sz="1200" b="1" dirty="0"/>
                <a:t>dotted</a:t>
              </a:r>
              <a:r>
                <a:rPr lang="en-US" altLang="ko-KR" sz="1200" dirty="0"/>
                <a:t>; 	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ko-KR" altLang="en-US" sz="1200" dirty="0" smtClean="0"/>
                <a:t>점선 </a:t>
              </a:r>
              <a:r>
                <a:rPr lang="ko-KR" altLang="en-US" sz="1200" dirty="0"/>
                <a:t>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border-color : </a:t>
              </a:r>
              <a:r>
                <a:rPr lang="en-US" altLang="ko-KR" sz="1200" b="1" dirty="0"/>
                <a:t>blue</a:t>
              </a:r>
              <a:r>
                <a:rPr lang="en-US" altLang="ko-KR" sz="1200" dirty="0"/>
                <a:t>; 		</a:t>
              </a:r>
              <a:r>
                <a:rPr lang="en-US" altLang="ko-KR" sz="1200" dirty="0" smtClean="0"/>
                <a:t>	/* </a:t>
              </a:r>
              <a:r>
                <a:rPr lang="ko-KR" altLang="en-US" sz="1200" dirty="0"/>
                <a:t>테두리 </a:t>
              </a:r>
              <a:r>
                <a:rPr lang="en-US" altLang="ko-KR" sz="1200" dirty="0" smtClean="0"/>
                <a:t>blue </a:t>
              </a:r>
              <a:r>
                <a:rPr lang="ko-KR" altLang="en-US" sz="1200" dirty="0"/>
                <a:t>색 *</a:t>
              </a:r>
              <a:r>
                <a:rPr lang="en-US" altLang="ko-KR" sz="1200" dirty="0"/>
                <a:t>/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30817" y="1351710"/>
              <a:ext cx="9012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1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2"/>
            <p:cNvSpPr/>
            <p:nvPr/>
          </p:nvSpPr>
          <p:spPr>
            <a:xfrm>
              <a:off x="1088885" y="2893730"/>
              <a:ext cx="4417349" cy="28503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200" dirty="0" smtClean="0"/>
                <a:t>&lt;p&gt;</a:t>
              </a:r>
              <a:r>
                <a:rPr lang="ko-KR" altLang="en-US" sz="1200" dirty="0" smtClean="0"/>
                <a:t>박스모델</a:t>
              </a:r>
              <a:r>
                <a:rPr lang="en-US" altLang="ko-KR" sz="1200" dirty="0" smtClean="0"/>
                <a:t>&lt;/p&gt;</a:t>
              </a:r>
              <a:endParaRPr lang="ko-KR" altLang="en-US" sz="1200" dirty="0"/>
            </a:p>
          </p:txBody>
        </p:sp>
        <p:grpSp>
          <p:nvGrpSpPr>
            <p:cNvPr id="31" name="그룹 11"/>
            <p:cNvGrpSpPr/>
            <p:nvPr/>
          </p:nvGrpSpPr>
          <p:grpSpPr>
            <a:xfrm>
              <a:off x="5780336" y="1705172"/>
              <a:ext cx="1816000" cy="813792"/>
              <a:chOff x="5012287" y="620768"/>
              <a:chExt cx="1584176" cy="813792"/>
            </a:xfrm>
          </p:grpSpPr>
          <p:grpSp>
            <p:nvGrpSpPr>
              <p:cNvPr id="38" name="그룹 5"/>
              <p:cNvGrpSpPr/>
              <p:nvPr/>
            </p:nvGrpSpPr>
            <p:grpSpPr>
              <a:xfrm>
                <a:off x="5122370" y="740518"/>
                <a:ext cx="1352153" cy="609600"/>
                <a:chOff x="303433" y="3124200"/>
                <a:chExt cx="1352153" cy="609600"/>
              </a:xfrm>
            </p:grpSpPr>
            <p:pic>
              <p:nvPicPr>
                <p:cNvPr id="40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3433" y="3124200"/>
                  <a:ext cx="1219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5561" y="3142942"/>
                  <a:ext cx="200025" cy="561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9" name="직사각형 7"/>
              <p:cNvSpPr/>
              <p:nvPr/>
            </p:nvSpPr>
            <p:spPr>
              <a:xfrm>
                <a:off x="5012287" y="620768"/>
                <a:ext cx="1584176" cy="813792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모서리가 둥근 직사각형 28"/>
            <p:cNvSpPr/>
            <p:nvPr/>
          </p:nvSpPr>
          <p:spPr>
            <a:xfrm>
              <a:off x="1078933" y="5738728"/>
              <a:ext cx="4429169" cy="658832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p </a:t>
              </a:r>
              <a:r>
                <a:rPr lang="en-US" altLang="ko-KR" sz="1200" dirty="0" smtClean="0"/>
                <a:t>{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b="1" dirty="0" smtClean="0"/>
                <a:t>border : </a:t>
              </a:r>
              <a:r>
                <a:rPr lang="en-US" altLang="ko-KR" sz="1200" b="1" dirty="0"/>
                <a:t>3px dotted blue; </a:t>
              </a:r>
              <a:r>
                <a:rPr lang="en-US" altLang="ko-KR" sz="1200" dirty="0"/>
                <a:t>/* </a:t>
              </a:r>
              <a:r>
                <a:rPr lang="en-US" altLang="ko-KR" sz="1200" dirty="0" smtClean="0"/>
                <a:t>3</a:t>
              </a:r>
              <a:r>
                <a:rPr lang="ko-KR" altLang="en-US" sz="1200" dirty="0"/>
                <a:t>픽셀</a:t>
              </a:r>
              <a:r>
                <a:rPr lang="en-US" altLang="ko-KR" sz="1200" dirty="0"/>
                <a:t> </a:t>
              </a:r>
              <a:r>
                <a:rPr lang="ko-KR" altLang="en-US" sz="1200" dirty="0" smtClean="0"/>
                <a:t>파란 점선 </a:t>
              </a:r>
              <a:r>
                <a:rPr lang="ko-KR" altLang="en-US" sz="1200" dirty="0"/>
                <a:t>테두리 </a:t>
              </a:r>
              <a:r>
                <a:rPr lang="en-US" altLang="ko-KR" sz="1200" dirty="0" smtClean="0"/>
                <a:t>*/</a:t>
              </a:r>
              <a:endParaRPr lang="en-US" altLang="ko-KR" sz="1200" b="1" dirty="0" smtClean="0"/>
            </a:p>
            <a:p>
              <a:pPr defTabSz="180000" fontAlgn="base" latinLnBrk="0"/>
              <a:r>
                <a:rPr lang="en-US" altLang="ko-KR" sz="1200" dirty="0" smtClean="0"/>
                <a:t>} </a:t>
              </a:r>
              <a:endParaRPr lang="ko-KR" altLang="en-US" sz="1200" dirty="0"/>
            </a:p>
          </p:txBody>
        </p:sp>
        <p:grpSp>
          <p:nvGrpSpPr>
            <p:cNvPr id="33" name="그룹 33"/>
            <p:cNvGrpSpPr/>
            <p:nvPr/>
          </p:nvGrpSpPr>
          <p:grpSpPr>
            <a:xfrm>
              <a:off x="5755060" y="5661248"/>
              <a:ext cx="1841275" cy="813792"/>
              <a:chOff x="5608446" y="620768"/>
              <a:chExt cx="1584176" cy="813792"/>
            </a:xfrm>
          </p:grpSpPr>
          <p:grpSp>
            <p:nvGrpSpPr>
              <p:cNvPr id="34" name="그룹 34"/>
              <p:cNvGrpSpPr/>
              <p:nvPr/>
            </p:nvGrpSpPr>
            <p:grpSpPr>
              <a:xfrm>
                <a:off x="5718529" y="740518"/>
                <a:ext cx="1352153" cy="609600"/>
                <a:chOff x="899592" y="3124200"/>
                <a:chExt cx="1352153" cy="609600"/>
              </a:xfrm>
            </p:grpSpPr>
            <p:pic>
              <p:nvPicPr>
                <p:cNvPr id="36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9592" y="3124200"/>
                  <a:ext cx="12192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51720" y="3142942"/>
                  <a:ext cx="200025" cy="561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5" name="직사각형 35"/>
              <p:cNvSpPr/>
              <p:nvPr/>
            </p:nvSpPr>
            <p:spPr>
              <a:xfrm>
                <a:off x="5608446" y="620768"/>
                <a:ext cx="1584176" cy="813792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444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배경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내용 개체 틀 3"/>
          <p:cNvSpPr txBox="1">
            <a:spLocks/>
          </p:cNvSpPr>
          <p:nvPr/>
        </p:nvSpPr>
        <p:spPr>
          <a:xfrm>
            <a:off x="323528" y="915566"/>
            <a:ext cx="6192688" cy="41764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배경 색이나 이미지지정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background-color, background-image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둘다 지정되면 배경 이미지가 출력되지 않는 영역에 배경색 출력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배경 이미지의 위치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background-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position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배경 이미지 반복 출력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background-repeat</a:t>
            </a:r>
          </a:p>
          <a:p>
            <a:pPr marL="365760" marR="0" lvl="1" indent="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5" name="직사각형 7"/>
          <p:cNvSpPr/>
          <p:nvPr/>
        </p:nvSpPr>
        <p:spPr>
          <a:xfrm>
            <a:off x="1043608" y="1895416"/>
            <a:ext cx="532859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div { </a:t>
            </a:r>
          </a:p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background-color :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skyblue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</a:p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	background-image :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url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("media/spongebob.png");</a:t>
            </a:r>
          </a:p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16" name="직사각형 8"/>
          <p:cNvSpPr/>
          <p:nvPr/>
        </p:nvSpPr>
        <p:spPr>
          <a:xfrm>
            <a:off x="1043608" y="3219822"/>
            <a:ext cx="5328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background-position : center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center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/*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박스 중간에 이미지 출력 *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15"/>
          <p:cNvSpPr/>
          <p:nvPr/>
        </p:nvSpPr>
        <p:spPr>
          <a:xfrm>
            <a:off x="1043608" y="4227934"/>
            <a:ext cx="5328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background-repeat : repeat-y; /*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위에서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아래로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이미지 </a:t>
            </a:r>
            <a:r>
              <a:rPr lang="ko-KR" altLang="en-US" sz="1200" kern="0" dirty="0" smtClean="0">
                <a:solidFill>
                  <a:srgbClr val="000000"/>
                </a:solidFill>
                <a:latin typeface="+mj-ea"/>
                <a:ea typeface="+mj-ea"/>
              </a:rPr>
              <a:t>반복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출력 *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/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9041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배경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2"/>
          <p:cNvSpPr/>
          <p:nvPr/>
        </p:nvSpPr>
        <p:spPr>
          <a:xfrm>
            <a:off x="251520" y="915566"/>
            <a:ext cx="4608512" cy="4154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 smtClean="0"/>
              <a:t>	background-color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skyblue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background-size </a:t>
            </a:r>
            <a:r>
              <a:rPr lang="en-US" altLang="ko-KR" sz="1200" dirty="0"/>
              <a:t>: 100px </a:t>
            </a:r>
            <a:r>
              <a:rPr lang="en-US" altLang="ko-KR" sz="1200" dirty="0" err="1"/>
              <a:t>100px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background-image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("media/spongebob.png");</a:t>
            </a:r>
          </a:p>
          <a:p>
            <a:pPr defTabSz="180000"/>
            <a:r>
              <a:rPr lang="en-US" altLang="ko-KR" sz="1200" dirty="0" smtClean="0"/>
              <a:t>	background-repeat </a:t>
            </a:r>
            <a:r>
              <a:rPr lang="en-US" altLang="ko-KR" sz="1200" dirty="0"/>
              <a:t>: repeat-y;</a:t>
            </a:r>
          </a:p>
          <a:p>
            <a:pPr defTabSz="180000"/>
            <a:r>
              <a:rPr lang="en-US" altLang="ko-KR" sz="1200" dirty="0" smtClean="0"/>
              <a:t>	background-position </a:t>
            </a:r>
            <a:r>
              <a:rPr lang="en-US" altLang="ko-KR" sz="1200" dirty="0"/>
              <a:t>: center </a:t>
            </a:r>
            <a:r>
              <a:rPr lang="en-US" altLang="ko-KR" sz="1200" dirty="0" err="1"/>
              <a:t>center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 smtClean="0"/>
              <a:t>	width </a:t>
            </a:r>
            <a:r>
              <a:rPr lang="en-US" altLang="ko-KR" sz="1200" dirty="0"/>
              <a:t>: 200px;</a:t>
            </a:r>
          </a:p>
          <a:p>
            <a:pPr defTabSz="180000"/>
            <a:r>
              <a:rPr lang="en-US" altLang="ko-KR" sz="1200" dirty="0" smtClean="0"/>
              <a:t>	height </a:t>
            </a:r>
            <a:r>
              <a:rPr lang="en-US" altLang="ko-KR" sz="1200" dirty="0"/>
              <a:t>: 200px; </a:t>
            </a:r>
          </a:p>
          <a:p>
            <a:pPr defTabSz="180000"/>
            <a:r>
              <a:rPr lang="en-US" altLang="ko-KR" sz="1200" dirty="0" smtClean="0"/>
              <a:t>	color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blueviolet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font-size </a:t>
            </a:r>
            <a:r>
              <a:rPr lang="en-US" altLang="ko-KR" sz="1200" dirty="0"/>
              <a:t>: 16px;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</a:t>
            </a:r>
            <a:r>
              <a:rPr lang="en-US" altLang="ko-KR" sz="1200" dirty="0"/>
              <a:t>div </a:t>
            </a:r>
            <a:r>
              <a:rPr lang="ko-KR" altLang="en-US" sz="1200" dirty="0"/>
              <a:t>박스에 배경 꾸미기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&lt;div&gt;SpongeBob is an over-optimistic</a:t>
            </a:r>
          </a:p>
          <a:p>
            <a:pPr defTabSz="180000"/>
            <a:r>
              <a:rPr lang="en-US" altLang="ko-KR" sz="1200" dirty="0"/>
              <a:t> sponge that annoys other characters. &lt;/div&gt;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8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699542"/>
            <a:ext cx="2542977" cy="35219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1960" y="4371950"/>
            <a:ext cx="1817345" cy="442674"/>
          </a:xfrm>
          <a:prstGeom prst="wedgeRoundRectCallout">
            <a:avLst>
              <a:gd name="adj1" fmla="val 8640"/>
              <a:gd name="adj2" fmla="val -1416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&lt;div&gt;</a:t>
            </a:r>
            <a:r>
              <a:rPr lang="ko-KR" altLang="en-US" sz="1000" dirty="0" smtClean="0"/>
              <a:t>크기는 </a:t>
            </a:r>
            <a:r>
              <a:rPr lang="en-US" altLang="ko-KR" sz="1000" dirty="0" smtClean="0"/>
              <a:t>200x200</a:t>
            </a:r>
            <a:r>
              <a:rPr lang="ko-KR" altLang="en-US" sz="1000" dirty="0" smtClean="0"/>
              <a:t>이며</a:t>
            </a:r>
            <a:endParaRPr lang="en-US" altLang="ko-KR" sz="1000" dirty="0" smtClean="0"/>
          </a:p>
          <a:p>
            <a:r>
              <a:rPr lang="ko-KR" altLang="en-US" sz="1000" dirty="0" smtClean="0"/>
              <a:t>배경이미지 크기는 </a:t>
            </a:r>
            <a:r>
              <a:rPr lang="en-US" altLang="ko-KR" sz="1000" dirty="0" smtClean="0"/>
              <a:t>100x100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354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54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색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표현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방법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텍스트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</a:t>
            </a:r>
            <a:r>
              <a:rPr lang="en-US" altLang="ko-KR" sz="1600" dirty="0" smtClean="0">
                <a:solidFill>
                  <a:srgbClr val="002060"/>
                </a:solidFill>
              </a:rPr>
              <a:t>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종류와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CSS </a:t>
            </a:r>
            <a:r>
              <a:rPr lang="ko-KR" altLang="en-US" sz="1600" dirty="0" smtClean="0">
                <a:solidFill>
                  <a:srgbClr val="002060"/>
                </a:solidFill>
              </a:rPr>
              <a:t>박스모델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solidFill>
                  <a:srgbClr val="002060"/>
                </a:solidFill>
              </a:rPr>
              <a:t>배경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스타일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정의를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위한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속성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이해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다음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차시에서는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solidFill>
                  <a:srgbClr val="002060"/>
                </a:solidFill>
              </a:rPr>
              <a:t>HTML, CSS </a:t>
            </a:r>
            <a:r>
              <a:rPr lang="ko-KR" altLang="en-US" sz="1600" dirty="0" smtClean="0">
                <a:solidFill>
                  <a:srgbClr val="002060"/>
                </a:solidFill>
              </a:rPr>
              <a:t>구문을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조합하여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제주도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자전거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여행을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소개하는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웹페이지를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작성해</a:t>
            </a:r>
            <a:r>
              <a:rPr lang="en-US" altLang="ko-KR" sz="1600" dirty="0" smtClean="0">
                <a:solidFill>
                  <a:srgbClr val="002060"/>
                </a:solidFill>
              </a:rPr>
              <a:t> </a:t>
            </a:r>
            <a:r>
              <a:rPr lang="ko-KR" altLang="en-US" sz="1600" dirty="0" smtClean="0">
                <a:solidFill>
                  <a:srgbClr val="002060"/>
                </a:solidFill>
              </a:rPr>
              <a:t>보기</a:t>
            </a:r>
            <a:endParaRPr lang="en-US" altLang="ko-KR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05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rgbClr val="002060"/>
                </a:solidFill>
              </a:rPr>
              <a:t>황기태 </a:t>
            </a:r>
            <a:r>
              <a:rPr lang="ko-KR" altLang="en-US" sz="1400" dirty="0">
                <a:solidFill>
                  <a:srgbClr val="002060"/>
                </a:solidFill>
              </a:rPr>
              <a:t>저 </a:t>
            </a:r>
            <a:r>
              <a:rPr lang="en-US" altLang="ko-KR" sz="1400" dirty="0" smtClean="0">
                <a:solidFill>
                  <a:srgbClr val="002060"/>
                </a:solidFill>
              </a:rPr>
              <a:t>[</a:t>
            </a:r>
            <a:r>
              <a:rPr lang="ko-KR" altLang="en-US" sz="1400" dirty="0" smtClean="0">
                <a:solidFill>
                  <a:srgbClr val="002060"/>
                </a:solidFill>
              </a:rPr>
              <a:t>명품</a:t>
            </a:r>
            <a:r>
              <a:rPr lang="en-US" altLang="ko-KR" sz="1400" dirty="0" smtClean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 smtClean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 smtClean="0">
                <a:solidFill>
                  <a:srgbClr val="002060"/>
                </a:solidFill>
              </a:rPr>
              <a:t>] </a:t>
            </a:r>
            <a:r>
              <a:rPr lang="en-US" altLang="ko-KR" sz="1400" dirty="0">
                <a:solidFill>
                  <a:srgbClr val="002060"/>
                </a:solidFill>
              </a:rPr>
              <a:t>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 smtClean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</a:t>
            </a:r>
            <a:r>
              <a:rPr lang="en-US" altLang="ko-KR" sz="1400" dirty="0" smtClean="0">
                <a:solidFill>
                  <a:srgbClr val="002060"/>
                </a:solidFill>
              </a:rPr>
              <a:t>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2060"/>
                </a:solidFill>
              </a:rPr>
              <a:t>Wikipedia, https://</a:t>
            </a:r>
            <a:r>
              <a:rPr lang="en-US" altLang="ko-KR" sz="1400" dirty="0" err="1" smtClean="0">
                <a:solidFill>
                  <a:srgbClr val="002060"/>
                </a:solidFill>
              </a:rPr>
              <a:t>www.wikipedia.org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216898" y="1882408"/>
            <a:ext cx="5318145" cy="56463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모서리가 둥근 직사각형 8"/>
          <p:cNvSpPr/>
          <p:nvPr/>
        </p:nvSpPr>
        <p:spPr>
          <a:xfrm>
            <a:off x="224755" y="2547928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박스모델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6898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스타일에서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표현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모서리가 둥근 직사각형 8"/>
          <p:cNvSpPr/>
          <p:nvPr/>
        </p:nvSpPr>
        <p:spPr>
          <a:xfrm>
            <a:off x="189959" y="3219822"/>
            <a:ext cx="5318145" cy="547186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스타일</a:t>
            </a:r>
            <a:r>
              <a:rPr lang="en-US" altLang="ko-KR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endParaRPr lang="en-US" altLang="ko-KR" sz="2200" b="1" dirty="0" smtClean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스타일에서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색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방법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395536" y="843558"/>
            <a:ext cx="6192688" cy="338437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가지 방법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16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진수 코드로 표현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진수 코드와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RGB()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로 표현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색 이름으로 표현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CSS3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표준에서는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140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HY나무L" pitchFamily="18" charset="-127"/>
                <a:ea typeface="HY나무L" pitchFamily="18" charset="-127"/>
                <a:cs typeface="+mn-cs"/>
              </a:rPr>
              <a:t>개 색의 이름을 정하고 있음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사례</a:t>
            </a: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직사각형 4"/>
          <p:cNvSpPr/>
          <p:nvPr/>
        </p:nvSpPr>
        <p:spPr>
          <a:xfrm>
            <a:off x="755577" y="4011910"/>
            <a:ext cx="5832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div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{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Times New Roman" panose="02020603050405020304" pitchFamily="18" charset="0"/>
              </a:rPr>
              <a:t>color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: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#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8A2BE2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; } 	  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blueviolet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16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진수 코드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*/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div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{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Times New Roman" panose="02020603050405020304" pitchFamily="18" charset="0"/>
              </a:rPr>
              <a:t>color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rgb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(138, 43, 226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)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 }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blueviolet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의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10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진수 색 코드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*/ 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div {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cs typeface="Times New Roman" panose="02020603050405020304" pitchFamily="18" charset="0"/>
              </a:rPr>
              <a:t>color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: </a:t>
            </a: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blueviolet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;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	  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blueviolet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색 이름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*/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grpSp>
        <p:nvGrpSpPr>
          <p:cNvPr id="40" name="그룹 8"/>
          <p:cNvGrpSpPr/>
          <p:nvPr/>
        </p:nvGrpSpPr>
        <p:grpSpPr>
          <a:xfrm>
            <a:off x="1308100" y="1267901"/>
            <a:ext cx="5346733" cy="821360"/>
            <a:chOff x="1638954" y="1704852"/>
            <a:chExt cx="5346733" cy="821360"/>
          </a:xfrm>
        </p:grpSpPr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1638954" y="1879902"/>
              <a:ext cx="1541494" cy="646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itchFamily="18" charset="0"/>
                </a:rPr>
                <a:t># </a:t>
              </a:r>
              <a:r>
                <a:rPr kumimoji="0" lang="en-US" altLang="ko-KR" sz="2400" b="0" i="0" u="none" strike="noStrike" kern="0" cap="none" spc="20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8A2BE2</a:t>
              </a:r>
              <a:endParaRPr kumimoji="0" lang="en-US" altLang="ko-KR" sz="2400" b="0" i="0" u="none" strike="noStrike" kern="0" cap="none" spc="2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334149" y="1704852"/>
              <a:ext cx="5180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맑은 고딕"/>
                </a:rPr>
                <a:t>green</a:t>
              </a: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2010022" y="1708895"/>
              <a:ext cx="37542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</a:rPr>
                <a:t>red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791199" y="1708896"/>
              <a:ext cx="43633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맑은 고딕"/>
                </a:rPr>
                <a:t>blue</a:t>
              </a:r>
            </a:p>
          </p:txBody>
        </p:sp>
        <p:sp>
          <p:nvSpPr>
            <p:cNvPr id="45" name="직사각형 53"/>
            <p:cNvSpPr/>
            <p:nvPr/>
          </p:nvSpPr>
          <p:spPr>
            <a:xfrm>
              <a:off x="4825447" y="1715811"/>
              <a:ext cx="216024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빨간색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r)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성분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0x8A(138),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초록색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(g)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성분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0x2B(43),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파란색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(b)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성분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0xE2(226)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이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혼합된 보라색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blueviolet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  <p:sp>
          <p:nvSpPr>
            <p:cNvPr id="46" name="오른쪽 대괄호 55"/>
            <p:cNvSpPr/>
            <p:nvPr/>
          </p:nvSpPr>
          <p:spPr>
            <a:xfrm rot="16200000">
              <a:off x="2173583" y="1828579"/>
              <a:ext cx="64222" cy="315493"/>
            </a:xfrm>
            <a:prstGeom prst="rightBracket">
              <a:avLst>
                <a:gd name="adj" fmla="val 25566"/>
              </a:avLst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7" name="오른쪽 대괄호 56"/>
            <p:cNvSpPr/>
            <p:nvPr/>
          </p:nvSpPr>
          <p:spPr>
            <a:xfrm rot="16200000">
              <a:off x="2561084" y="1828580"/>
              <a:ext cx="64222" cy="315493"/>
            </a:xfrm>
            <a:prstGeom prst="rightBracket">
              <a:avLst>
                <a:gd name="adj" fmla="val 25566"/>
              </a:avLst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48" name="오른쪽 대괄호 57"/>
            <p:cNvSpPr/>
            <p:nvPr/>
          </p:nvSpPr>
          <p:spPr>
            <a:xfrm rot="16200000">
              <a:off x="2965671" y="1828580"/>
              <a:ext cx="64222" cy="315493"/>
            </a:xfrm>
            <a:prstGeom prst="rightBracket">
              <a:avLst>
                <a:gd name="adj" fmla="val 25566"/>
              </a:avLst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49" name="직선 화살표 연결선 58"/>
            <p:cNvCxnSpPr/>
            <p:nvPr/>
          </p:nvCxnSpPr>
          <p:spPr>
            <a:xfrm>
              <a:off x="3299544" y="2203057"/>
              <a:ext cx="432048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D8B25C">
                  <a:lumMod val="7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pic>
          <p:nvPicPr>
            <p:cNvPr id="50" name="_x190573304" descr="EMB000022d08c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605" y="2043656"/>
              <a:ext cx="479425" cy="30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그룹 9"/>
          <p:cNvGrpSpPr/>
          <p:nvPr/>
        </p:nvGrpSpPr>
        <p:grpSpPr>
          <a:xfrm>
            <a:off x="1227573" y="2427734"/>
            <a:ext cx="5439929" cy="707886"/>
            <a:chOff x="1304096" y="2681408"/>
            <a:chExt cx="5439929" cy="707886"/>
          </a:xfrm>
        </p:grpSpPr>
        <p:sp>
          <p:nvSpPr>
            <p:cNvPr id="52" name="직사각형 29"/>
            <p:cNvSpPr/>
            <p:nvPr/>
          </p:nvSpPr>
          <p:spPr>
            <a:xfrm>
              <a:off x="1304096" y="2951531"/>
              <a:ext cx="23033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rgb</a:t>
              </a:r>
              <a:r>
                <a:rPr kumimoji="0" lang="en-US" altLang="ko-KR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(138, 43, 226) 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2304566" y="2681408"/>
              <a:ext cx="51809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맑은 고딕"/>
                </a:rPr>
                <a:t>green</a:t>
              </a:r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1879442" y="2685451"/>
              <a:ext cx="37542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/>
                </a:rPr>
                <a:t>red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2876643" y="2685452"/>
              <a:ext cx="43633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맑은 고딕"/>
                </a:rPr>
                <a:t>blue</a:t>
              </a:r>
            </a:p>
          </p:txBody>
        </p:sp>
        <p:sp>
          <p:nvSpPr>
            <p:cNvPr id="56" name="오른쪽 대괄호 47"/>
            <p:cNvSpPr/>
            <p:nvPr/>
          </p:nvSpPr>
          <p:spPr>
            <a:xfrm rot="16200000">
              <a:off x="2043003" y="2805135"/>
              <a:ext cx="64222" cy="315493"/>
            </a:xfrm>
            <a:prstGeom prst="rightBracket">
              <a:avLst>
                <a:gd name="adj" fmla="val 25566"/>
              </a:avLst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7" name="오른쪽 대괄호 48"/>
            <p:cNvSpPr/>
            <p:nvPr/>
          </p:nvSpPr>
          <p:spPr>
            <a:xfrm rot="16200000">
              <a:off x="2531501" y="2805136"/>
              <a:ext cx="64222" cy="315493"/>
            </a:xfrm>
            <a:prstGeom prst="rightBracket">
              <a:avLst>
                <a:gd name="adj" fmla="val 25566"/>
              </a:avLst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58" name="오른쪽 대괄호 60"/>
            <p:cNvSpPr/>
            <p:nvPr/>
          </p:nvSpPr>
          <p:spPr>
            <a:xfrm rot="16200000">
              <a:off x="3051115" y="2805136"/>
              <a:ext cx="64222" cy="315493"/>
            </a:xfrm>
            <a:prstGeom prst="rightBracket">
              <a:avLst>
                <a:gd name="adj" fmla="val 25566"/>
              </a:avLst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59" name="직선 화살표 연결선 61"/>
            <p:cNvCxnSpPr/>
            <p:nvPr/>
          </p:nvCxnSpPr>
          <p:spPr>
            <a:xfrm>
              <a:off x="3601012" y="3156353"/>
              <a:ext cx="432048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D8B25C">
                  <a:lumMod val="75000"/>
                </a:srgbClr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pic>
          <p:nvPicPr>
            <p:cNvPr id="60" name="_x190573304" descr="EMB000022d08ca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1092" y="2996952"/>
              <a:ext cx="479425" cy="309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직사각형 63"/>
            <p:cNvSpPr/>
            <p:nvPr/>
          </p:nvSpPr>
          <p:spPr>
            <a:xfrm>
              <a:off x="5015833" y="2681408"/>
              <a:ext cx="1728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빨간색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r)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성분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138,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초록색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(g)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성분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43,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파란색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(b)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성분 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226 </a:t>
              </a: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이</a:t>
              </a:r>
              <a:endPara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혼합된 보라색</a:t>
              </a:r>
              <a:r>
                <a:rPr kumimoji="0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blueviolet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290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스타일에서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색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방법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395536" y="843558"/>
            <a:ext cx="6192688" cy="33843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buClr>
                <a:srgbClr val="DD8047"/>
              </a:buClr>
            </a:pPr>
            <a:r>
              <a:rPr lang="ko-KR" altLang="en-US" sz="1600" dirty="0" smtClean="0">
                <a:solidFill>
                  <a:srgbClr val="17375E"/>
                </a:solidFill>
              </a:rPr>
              <a:t>색 </a:t>
            </a:r>
            <a:r>
              <a:rPr lang="ko-KR" altLang="en-US" sz="1600" dirty="0">
                <a:solidFill>
                  <a:srgbClr val="17375E"/>
                </a:solidFill>
              </a:rPr>
              <a:t>관련 </a:t>
            </a:r>
            <a:r>
              <a:rPr lang="en-US" altLang="ko-KR" sz="1600" dirty="0">
                <a:solidFill>
                  <a:srgbClr val="17375E"/>
                </a:solidFill>
              </a:rPr>
              <a:t>CSS3 </a:t>
            </a:r>
            <a:r>
              <a:rPr lang="ko-KR" altLang="en-US" sz="1600" dirty="0" smtClean="0">
                <a:solidFill>
                  <a:srgbClr val="17375E"/>
                </a:solidFill>
              </a:rPr>
              <a:t>프로퍼티들</a:t>
            </a:r>
            <a:endParaRPr lang="en-US" altLang="ko-KR" sz="1600" dirty="0" smtClean="0">
              <a:solidFill>
                <a:srgbClr val="17375E"/>
              </a:solidFill>
            </a:endParaRPr>
          </a:p>
          <a:p>
            <a:pPr lvl="0" defTabSz="914400">
              <a:buClr>
                <a:srgbClr val="DD8047"/>
              </a:buClr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 defTabSz="914400">
              <a:buClr>
                <a:srgbClr val="DD8047"/>
              </a:buClr>
            </a:pPr>
            <a:endParaRPr lang="en-US" altLang="ko-KR" sz="1600" dirty="0" smtClean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0" defTabSz="914400">
              <a:buClr>
                <a:srgbClr val="DD8047"/>
              </a:buClr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0" defTabSz="914400">
              <a:buClr>
                <a:srgbClr val="DD8047"/>
              </a:buClr>
            </a:pPr>
            <a:r>
              <a:rPr lang="en-US" altLang="ko-KR" sz="1600" dirty="0" smtClean="0">
                <a:solidFill>
                  <a:srgbClr val="17375E"/>
                </a:solidFill>
              </a:rPr>
              <a:t>&lt;div</a:t>
            </a:r>
            <a:r>
              <a:rPr lang="en-US" altLang="ko-KR" sz="1600" dirty="0">
                <a:solidFill>
                  <a:srgbClr val="17375E"/>
                </a:solidFill>
              </a:rPr>
              <a:t>&gt; </a:t>
            </a:r>
            <a:r>
              <a:rPr lang="ko-KR" altLang="en-US" sz="1600" dirty="0">
                <a:solidFill>
                  <a:srgbClr val="17375E"/>
                </a:solidFill>
              </a:rPr>
              <a:t>요소의 배경색과 글자 색 지정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9144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DD8047"/>
              </a:buClr>
              <a:buSzPct val="75000"/>
              <a:buFont typeface="Wingdings"/>
              <a:buChar char=""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HY나무L" pitchFamily="18" charset="-127"/>
              <a:ea typeface="HY나무L" pitchFamily="18" charset="-127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6624736" cy="921807"/>
          </a:xfrm>
          <a:prstGeom prst="rect">
            <a:avLst/>
          </a:prstGeom>
        </p:spPr>
      </p:pic>
      <p:grpSp>
        <p:nvGrpSpPr>
          <p:cNvPr id="28" name="그룹 16"/>
          <p:cNvGrpSpPr/>
          <p:nvPr/>
        </p:nvGrpSpPr>
        <p:grpSpPr>
          <a:xfrm>
            <a:off x="251520" y="2643758"/>
            <a:ext cx="7815352" cy="2122557"/>
            <a:chOff x="1172169" y="4186188"/>
            <a:chExt cx="7815352" cy="2122557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646" y="4365922"/>
              <a:ext cx="24288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모서리가 둥근 직사각형 7"/>
            <p:cNvSpPr/>
            <p:nvPr/>
          </p:nvSpPr>
          <p:spPr>
            <a:xfrm>
              <a:off x="1195410" y="4447798"/>
              <a:ext cx="5307213" cy="1192173"/>
            </a:xfrm>
            <a:prstGeom prst="roundRect">
              <a:avLst>
                <a:gd name="adj" fmla="val 48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div {</a:t>
              </a:r>
            </a:p>
            <a:p>
              <a:pPr defTabSz="180000"/>
              <a:r>
                <a:rPr lang="en-US" altLang="ko-KR" sz="1400" dirty="0" smtClean="0"/>
                <a:t>	color 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blueviolet</a:t>
              </a:r>
              <a:r>
                <a:rPr lang="en-US" altLang="ko-KR" sz="1400" dirty="0"/>
                <a:t>; </a:t>
              </a:r>
              <a:r>
                <a:rPr lang="en-US" altLang="ko-KR" sz="1400" dirty="0" smtClean="0"/>
                <a:t>				/* </a:t>
              </a:r>
              <a:r>
                <a:rPr lang="ko-KR" altLang="en-US" sz="1400" dirty="0" err="1" smtClean="0"/>
                <a:t>글자색</a:t>
              </a:r>
              <a:r>
                <a:rPr lang="ko-KR" altLang="en-US" sz="1400" dirty="0" smtClean="0"/>
                <a:t> </a:t>
              </a:r>
              <a:r>
                <a:rPr lang="en-US" altLang="ko-KR" sz="1400" dirty="0" err="1" smtClean="0"/>
                <a:t>blueviolet</a:t>
              </a:r>
              <a:r>
                <a:rPr lang="en-US" altLang="ko-KR" sz="1400" dirty="0" smtClean="0"/>
                <a:t> */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background-color </a:t>
              </a:r>
              <a:r>
                <a:rPr lang="en-US" altLang="ko-KR" sz="1400" dirty="0"/>
                <a:t>: gold</a:t>
              </a:r>
              <a:r>
                <a:rPr lang="en-US" altLang="ko-KR" sz="1400" dirty="0" smtClean="0"/>
                <a:t>;	/* </a:t>
              </a:r>
              <a:r>
                <a:rPr lang="ko-KR" altLang="en-US" sz="1400" dirty="0" smtClean="0"/>
                <a:t>배경색 </a:t>
              </a:r>
              <a:r>
                <a:rPr lang="en-US" altLang="ko-KR" sz="1400" dirty="0" smtClean="0"/>
                <a:t>gold</a:t>
              </a:r>
              <a:r>
                <a:rPr lang="ko-KR" altLang="en-US" sz="1400" dirty="0" smtClean="0"/>
                <a:t> </a:t>
              </a:r>
              <a:r>
                <a:rPr lang="ko-KR" altLang="en-US" sz="1400" dirty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border-color </a:t>
              </a:r>
              <a:r>
                <a:rPr lang="en-US" altLang="ko-KR" sz="1400" dirty="0"/>
                <a:t>: #6B8E23</a:t>
              </a:r>
              <a:r>
                <a:rPr lang="en-US" altLang="ko-KR" sz="1400" dirty="0" smtClean="0"/>
                <a:t>;		/* </a:t>
              </a:r>
              <a:r>
                <a:rPr lang="ko-KR" altLang="en-US" sz="1400" dirty="0" err="1" smtClean="0"/>
                <a:t>테두리색</a:t>
              </a:r>
              <a:r>
                <a:rPr lang="ko-KR" altLang="en-US" sz="1400" dirty="0" smtClean="0"/>
                <a:t> </a:t>
              </a:r>
              <a:r>
                <a:rPr lang="en-US" altLang="ko-KR" sz="1400" dirty="0" err="1" smtClean="0"/>
                <a:t>olivedrab</a:t>
              </a:r>
              <a:r>
                <a:rPr lang="en-US" altLang="ko-KR" sz="1400" dirty="0" smtClean="0"/>
                <a:t>(#6B8E23) </a:t>
              </a:r>
              <a:r>
                <a:rPr lang="ko-KR" altLang="en-US" sz="1400" dirty="0" smtClean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ko-KR" altLang="en-US" sz="1400" dirty="0"/>
            </a:p>
          </p:txBody>
        </p:sp>
        <p:sp>
          <p:nvSpPr>
            <p:cNvPr id="31" name="모서리가 둥근 직사각형 8"/>
            <p:cNvSpPr/>
            <p:nvPr/>
          </p:nvSpPr>
          <p:spPr>
            <a:xfrm>
              <a:off x="1209698" y="5992039"/>
              <a:ext cx="5292925" cy="316706"/>
            </a:xfrm>
            <a:prstGeom prst="roundRect">
              <a:avLst>
                <a:gd name="adj" fmla="val 5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rIns="36000">
              <a:spAutoFit/>
            </a:bodyPr>
            <a:lstStyle/>
            <a:p>
              <a:pPr fontAlgn="base" latinLnBrk="0"/>
              <a:r>
                <a:rPr lang="en-US" altLang="ko-KR" sz="1400" dirty="0"/>
                <a:t>&lt;div&gt;CSS</a:t>
              </a:r>
              <a:r>
                <a:rPr lang="ko-KR" altLang="en-US" sz="1400" dirty="0"/>
                <a:t>에서 </a:t>
              </a:r>
              <a:r>
                <a:rPr lang="en-US" altLang="ko-KR" sz="1400" dirty="0"/>
                <a:t>r, g, b</a:t>
              </a:r>
              <a:r>
                <a:rPr lang="ko-KR" altLang="en-US" sz="1400" dirty="0"/>
                <a:t>로 구성됩니다</a:t>
              </a:r>
              <a:r>
                <a:rPr lang="en-US" altLang="ko-KR" sz="1400" dirty="0"/>
                <a:t>. &lt;/div&gt;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72169" y="4186188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09698" y="5730429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4" name="자유형 2"/>
            <p:cNvSpPr/>
            <p:nvPr/>
          </p:nvSpPr>
          <p:spPr>
            <a:xfrm>
              <a:off x="5639453" y="4854516"/>
              <a:ext cx="1154061" cy="11061"/>
            </a:xfrm>
            <a:custGeom>
              <a:avLst/>
              <a:gdLst>
                <a:gd name="connsiteX0" fmla="*/ 0 w 1154061"/>
                <a:gd name="connsiteY0" fmla="*/ 11061 h 11061"/>
                <a:gd name="connsiteX1" fmla="*/ 1154061 w 1154061"/>
                <a:gd name="connsiteY1" fmla="*/ 0 h 1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4061" h="11061">
                  <a:moveTo>
                    <a:pt x="0" y="11061"/>
                  </a:moveTo>
                  <a:lnTo>
                    <a:pt x="1154061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5" name="자유형 4"/>
            <p:cNvSpPr/>
            <p:nvPr/>
          </p:nvSpPr>
          <p:spPr>
            <a:xfrm>
              <a:off x="5281805" y="5009374"/>
              <a:ext cx="1611261" cy="88490"/>
            </a:xfrm>
            <a:custGeom>
              <a:avLst/>
              <a:gdLst>
                <a:gd name="connsiteX0" fmla="*/ 0 w 1611261"/>
                <a:gd name="connsiteY0" fmla="*/ 88490 h 88490"/>
                <a:gd name="connsiteX1" fmla="*/ 1611261 w 1611261"/>
                <a:gd name="connsiteY1" fmla="*/ 0 h 8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1261" h="88490">
                  <a:moveTo>
                    <a:pt x="0" y="88490"/>
                  </a:moveTo>
                  <a:lnTo>
                    <a:pt x="1611261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6" name="자유형 5"/>
            <p:cNvSpPr/>
            <p:nvPr/>
          </p:nvSpPr>
          <p:spPr>
            <a:xfrm>
              <a:off x="5606269" y="5260097"/>
              <a:ext cx="1904754" cy="280464"/>
            </a:xfrm>
            <a:custGeom>
              <a:avLst/>
              <a:gdLst>
                <a:gd name="connsiteX0" fmla="*/ 0 w 1957528"/>
                <a:gd name="connsiteY0" fmla="*/ 95864 h 388292"/>
                <a:gd name="connsiteX1" fmla="*/ 1648132 w 1957528"/>
                <a:gd name="connsiteY1" fmla="*/ 387145 h 388292"/>
                <a:gd name="connsiteX2" fmla="*/ 1954162 w 1957528"/>
                <a:gd name="connsiteY2" fmla="*/ 0 h 38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7528" h="388292">
                  <a:moveTo>
                    <a:pt x="0" y="95864"/>
                  </a:moveTo>
                  <a:cubicBezTo>
                    <a:pt x="661219" y="249493"/>
                    <a:pt x="1322438" y="403122"/>
                    <a:pt x="1648132" y="387145"/>
                  </a:cubicBezTo>
                  <a:cubicBezTo>
                    <a:pt x="1973826" y="371168"/>
                    <a:pt x="1963994" y="185584"/>
                    <a:pt x="195416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514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CSS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스타일에서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색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방법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" name="직사각형 4"/>
          <p:cNvSpPr/>
          <p:nvPr/>
        </p:nvSpPr>
        <p:spPr>
          <a:xfrm>
            <a:off x="179512" y="868521"/>
            <a:ext cx="396044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&lt;</a:t>
            </a:r>
            <a:r>
              <a:rPr lang="en-US" altLang="ko-KR" sz="1100" dirty="0"/>
              <a:t>style&gt;</a:t>
            </a:r>
          </a:p>
          <a:p>
            <a:pPr defTabSz="180000"/>
            <a:r>
              <a:rPr lang="en-US" altLang="ko-KR" sz="1100" b="1" dirty="0" smtClean="0"/>
              <a:t>div </a:t>
            </a:r>
            <a:r>
              <a:rPr lang="en-US" altLang="ko-KR" sz="1100" b="1" dirty="0"/>
              <a:t>{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 smtClean="0"/>
              <a:t>	margin-left : 30px</a:t>
            </a:r>
            <a:r>
              <a:rPr lang="en-US" altLang="ko-KR" sz="1100" b="1" dirty="0"/>
              <a:t>;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margin-right : 30px</a:t>
            </a:r>
            <a:r>
              <a:rPr lang="en-US" altLang="ko-KR" sz="1100" b="1" dirty="0"/>
              <a:t>;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margin-bottom : 10px;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color </a:t>
            </a:r>
            <a:r>
              <a:rPr lang="en-US" altLang="ko-KR" sz="1100" b="1" dirty="0"/>
              <a:t>: white</a:t>
            </a:r>
            <a:r>
              <a:rPr lang="en-US" altLang="ko-KR" sz="1100" b="1" dirty="0" smtClean="0"/>
              <a:t>; </a:t>
            </a:r>
            <a:r>
              <a:rPr lang="en-US" altLang="ko-KR" sz="1100" dirty="0" smtClean="0"/>
              <a:t>/* </a:t>
            </a:r>
            <a:r>
              <a:rPr lang="ko-KR" altLang="en-US" sz="1100" dirty="0" smtClean="0"/>
              <a:t>모든 </a:t>
            </a:r>
            <a:r>
              <a:rPr lang="en-US" altLang="ko-KR" sz="1100" dirty="0" smtClean="0"/>
              <a:t>&lt;div&gt; </a:t>
            </a:r>
            <a:r>
              <a:rPr lang="ko-KR" altLang="en-US" sz="1100" dirty="0" smtClean="0"/>
              <a:t>글자 색은 </a:t>
            </a:r>
            <a:r>
              <a:rPr lang="en-US" altLang="ko-KR" sz="1100" dirty="0" smtClean="0"/>
              <a:t>white */</a:t>
            </a:r>
          </a:p>
          <a:p>
            <a:pPr defTabSz="180000"/>
            <a:r>
              <a:rPr lang="en-US" altLang="ko-KR" sz="1100" b="1" dirty="0" smtClean="0"/>
              <a:t>}</a:t>
            </a:r>
            <a:endParaRPr lang="en-US" altLang="ko-KR" sz="1100" b="1" dirty="0"/>
          </a:p>
          <a:p>
            <a:pPr defTabSz="180000"/>
            <a:r>
              <a:rPr lang="en-US" altLang="ko-KR" sz="1100" dirty="0"/>
              <a:t>&lt;/style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smtClean="0"/>
              <a:t>h3&gt;CSS3 </a:t>
            </a:r>
            <a:r>
              <a:rPr lang="ko-KR" altLang="en-US" sz="1100" dirty="0" smtClean="0"/>
              <a:t>색 </a:t>
            </a:r>
            <a:r>
              <a:rPr lang="ko-KR" altLang="en-US" sz="1100" dirty="0"/>
              <a:t>활용</a:t>
            </a:r>
            <a:r>
              <a:rPr lang="en-US" altLang="ko-KR" sz="1100" dirty="0"/>
              <a:t>&lt;/h3</a:t>
            </a:r>
            <a:r>
              <a:rPr lang="en-US" altLang="ko-KR" sz="1100" dirty="0" smtClean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&lt;div style="</a:t>
            </a:r>
            <a:r>
              <a:rPr lang="en-US" altLang="ko-KR" sz="1100" b="1" dirty="0" err="1" smtClean="0"/>
              <a:t>background-color: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deepskyblBue</a:t>
            </a:r>
            <a:r>
              <a:rPr lang="en-US" altLang="ko-KR" sz="1100" dirty="0" smtClean="0"/>
              <a:t>"&gt;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deepskyblue</a:t>
            </a:r>
            <a:r>
              <a:rPr lang="en-US" altLang="ko-KR" sz="1100" dirty="0"/>
              <a:t>(#00BFFF)&lt;/div&gt;</a:t>
            </a:r>
          </a:p>
          <a:p>
            <a:pPr defTabSz="180000"/>
            <a:r>
              <a:rPr lang="en-US" altLang="ko-KR" sz="1100" dirty="0"/>
              <a:t>&lt;div style="</a:t>
            </a:r>
            <a:r>
              <a:rPr lang="en-US" altLang="ko-KR" sz="1100" b="1" dirty="0" err="1" smtClean="0"/>
              <a:t>background-color: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brown</a:t>
            </a:r>
            <a:r>
              <a:rPr lang="en-US" altLang="ko-KR" sz="1100" dirty="0" smtClean="0"/>
              <a:t>"&gt;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brown</a:t>
            </a:r>
            <a:r>
              <a:rPr lang="en-US" altLang="ko-KR" sz="1100" dirty="0"/>
              <a:t>(#A52A2A)&lt;/div&gt;</a:t>
            </a:r>
          </a:p>
          <a:p>
            <a:pPr defTabSz="180000"/>
            <a:r>
              <a:rPr lang="en-US" altLang="ko-KR" sz="1100" dirty="0"/>
              <a:t>&lt;div style="</a:t>
            </a:r>
            <a:r>
              <a:rPr lang="en-US" altLang="ko-KR" sz="1100" b="1" dirty="0" err="1" smtClean="0"/>
              <a:t>background-color: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fuchsi</a:t>
            </a:r>
            <a:r>
              <a:rPr lang="en-US" altLang="ko-KR" sz="1100" dirty="0" err="1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1100" dirty="0" smtClean="0"/>
              <a:t>"&gt;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fuchsia</a:t>
            </a:r>
            <a:r>
              <a:rPr lang="en-US" altLang="ko-KR" sz="1100" dirty="0"/>
              <a:t>(#FF00FF)&lt;/div&gt;</a:t>
            </a:r>
          </a:p>
          <a:p>
            <a:pPr defTabSz="180000"/>
            <a:r>
              <a:rPr lang="en-US" altLang="ko-KR" sz="1100" dirty="0"/>
              <a:t>&lt;div style="</a:t>
            </a:r>
            <a:r>
              <a:rPr lang="en-US" altLang="ko-KR" sz="1100" b="1" dirty="0" err="1" smtClean="0"/>
              <a:t>background-color: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darkorange</a:t>
            </a:r>
            <a:r>
              <a:rPr lang="en-US" altLang="ko-KR" sz="1100" dirty="0" smtClean="0"/>
              <a:t>"&gt;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darkorange</a:t>
            </a:r>
            <a:r>
              <a:rPr lang="en-US" altLang="ko-KR" sz="1100" dirty="0"/>
              <a:t>(#FF8C00)&lt;/div&gt;</a:t>
            </a:r>
          </a:p>
          <a:p>
            <a:pPr defTabSz="180000"/>
            <a:r>
              <a:rPr lang="en-US" altLang="ko-KR" sz="1100" dirty="0"/>
              <a:t>&lt;div style="</a:t>
            </a:r>
            <a:r>
              <a:rPr lang="en-US" altLang="ko-KR" sz="1100" b="1" dirty="0" smtClean="0"/>
              <a:t>background-color: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008B8B</a:t>
            </a:r>
            <a:r>
              <a:rPr lang="en-US" altLang="ko-KR" sz="1100" dirty="0" smtClean="0"/>
              <a:t>"&gt;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darkcyan</a:t>
            </a:r>
            <a:r>
              <a:rPr lang="en-US" altLang="ko-KR" sz="1100" dirty="0"/>
              <a:t>(#008B8B)&lt;/div&gt;</a:t>
            </a:r>
          </a:p>
          <a:p>
            <a:pPr defTabSz="180000"/>
            <a:r>
              <a:rPr lang="en-US" altLang="ko-KR" sz="1100" dirty="0"/>
              <a:t>&lt;div style="</a:t>
            </a:r>
            <a:r>
              <a:rPr lang="en-US" altLang="ko-KR" sz="1100" b="1" dirty="0" smtClean="0"/>
              <a:t>background-color: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6B8E23</a:t>
            </a:r>
            <a:r>
              <a:rPr lang="en-US" altLang="ko-KR" sz="1100" dirty="0" smtClean="0"/>
              <a:t>"&gt;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olivedrab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(#6B8E23)&lt;/div&gt;</a:t>
            </a:r>
          </a:p>
          <a:p>
            <a:pPr defTabSz="180000"/>
            <a:r>
              <a:rPr lang="en-US" altLang="ko-KR" sz="1100" dirty="0"/>
              <a:t>&lt;/body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html&gt;</a:t>
            </a:r>
            <a:endParaRPr lang="ko-KR" altLang="en-US" sz="1100" dirty="0"/>
          </a:p>
        </p:txBody>
      </p:sp>
      <p:pic>
        <p:nvPicPr>
          <p:cNvPr id="1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06" y="843559"/>
            <a:ext cx="2637091" cy="3456384"/>
          </a:xfrm>
          <a:prstGeom prst="rect">
            <a:avLst/>
          </a:prstGeom>
        </p:spPr>
      </p:pic>
      <p:sp>
        <p:nvSpPr>
          <p:cNvPr id="17" name="직사각형 12"/>
          <p:cNvSpPr/>
          <p:nvPr/>
        </p:nvSpPr>
        <p:spPr>
          <a:xfrm>
            <a:off x="3689429" y="4656518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margin-left:30px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직사각형 13"/>
          <p:cNvSpPr/>
          <p:nvPr/>
        </p:nvSpPr>
        <p:spPr>
          <a:xfrm>
            <a:off x="5397258" y="4669254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margin-right:30px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9" name="직선 화살표 연결선 16"/>
          <p:cNvCxnSpPr/>
          <p:nvPr/>
        </p:nvCxnSpPr>
        <p:spPr>
          <a:xfrm>
            <a:off x="6128431" y="4597246"/>
            <a:ext cx="39222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7"/>
          <p:cNvCxnSpPr/>
          <p:nvPr/>
        </p:nvCxnSpPr>
        <p:spPr>
          <a:xfrm>
            <a:off x="6520985" y="3877166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8"/>
          <p:cNvCxnSpPr/>
          <p:nvPr/>
        </p:nvCxnSpPr>
        <p:spPr>
          <a:xfrm>
            <a:off x="6138281" y="3877166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9"/>
          <p:cNvCxnSpPr/>
          <p:nvPr/>
        </p:nvCxnSpPr>
        <p:spPr>
          <a:xfrm flipH="1">
            <a:off x="6138281" y="2709059"/>
            <a:ext cx="28421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6138281" y="2796969"/>
            <a:ext cx="28421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8"/>
          <p:cNvSpPr/>
          <p:nvPr/>
        </p:nvSpPr>
        <p:spPr>
          <a:xfrm>
            <a:off x="5280959" y="2101189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margin-bottom:10px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5" name="직선 화살표 연결선 39"/>
          <p:cNvCxnSpPr/>
          <p:nvPr/>
        </p:nvCxnSpPr>
        <p:spPr>
          <a:xfrm>
            <a:off x="6280387" y="2293108"/>
            <a:ext cx="0" cy="41595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0"/>
          <p:cNvCxnSpPr/>
          <p:nvPr/>
        </p:nvCxnSpPr>
        <p:spPr>
          <a:xfrm>
            <a:off x="3913869" y="4587974"/>
            <a:ext cx="392224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21"/>
          <p:cNvCxnSpPr/>
          <p:nvPr/>
        </p:nvCxnSpPr>
        <p:spPr>
          <a:xfrm>
            <a:off x="4306423" y="3867894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23"/>
          <p:cNvCxnSpPr/>
          <p:nvPr/>
        </p:nvCxnSpPr>
        <p:spPr>
          <a:xfrm>
            <a:off x="3923719" y="3867894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사각형 설명선 24"/>
          <p:cNvSpPr/>
          <p:nvPr/>
        </p:nvSpPr>
        <p:spPr>
          <a:xfrm>
            <a:off x="1907704" y="1116799"/>
            <a:ext cx="1394318" cy="158807"/>
          </a:xfrm>
          <a:prstGeom prst="wedgeRoundRectCallout">
            <a:avLst>
              <a:gd name="adj1" fmla="val -62298"/>
              <a:gd name="adj2" fmla="val 134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 smtClean="0">
                <a:solidFill>
                  <a:schemeClr val="tx1"/>
                </a:solidFill>
              </a:rPr>
              <a:t>좌우 아래 여백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5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323528" y="843558"/>
            <a:ext cx="6192688" cy="4032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텍스트를 꾸미는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CSS3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스타일 시트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65760" marR="0" lvl="1" indent="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예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) text-decoration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프로퍼티로 하이퍼링크에 밑줄 제거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직사각형 5"/>
          <p:cNvSpPr/>
          <p:nvPr/>
        </p:nvSpPr>
        <p:spPr>
          <a:xfrm>
            <a:off x="251520" y="3147814"/>
            <a:ext cx="6264696" cy="307777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4B6D2"/>
            </a:solidFill>
          </a:ln>
        </p:spPr>
        <p:txBody>
          <a:bodyPr wrap="square">
            <a:spAutoFit/>
          </a:bodyPr>
          <a:lstStyle/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&lt;a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href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=“http://www.naver.com” style=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”text-decoration : none”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&gt;</a:t>
            </a:r>
            <a:r>
              <a:rPr kumimoji="0" lang="ko-KR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네이버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&lt;/a&gt;</a:t>
            </a:r>
          </a:p>
        </p:txBody>
      </p:sp>
      <p:pic>
        <p:nvPicPr>
          <p:cNvPr id="32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7614"/>
            <a:ext cx="6840760" cy="9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01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/>
          <p:cNvSpPr/>
          <p:nvPr/>
        </p:nvSpPr>
        <p:spPr>
          <a:xfrm>
            <a:off x="107504" y="915566"/>
            <a:ext cx="3595509" cy="38164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 smtClean="0"/>
              <a:t>&lt;</a:t>
            </a:r>
            <a:r>
              <a:rPr lang="en-US" altLang="ko-KR" sz="1100" dirty="0"/>
              <a:t>style&gt;</a:t>
            </a:r>
          </a:p>
          <a:p>
            <a:pPr defTabSz="180000"/>
            <a:r>
              <a:rPr lang="en-US" altLang="ko-KR" sz="1100" dirty="0"/>
              <a:t>h3 { 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text-align : right; </a:t>
            </a:r>
            <a:r>
              <a:rPr lang="en-US" altLang="ko-KR" sz="1100" dirty="0"/>
              <a:t>/* </a:t>
            </a:r>
            <a:r>
              <a:rPr lang="ko-KR" altLang="en-US" sz="1100" dirty="0"/>
              <a:t>오른쪽 정렬 *</a:t>
            </a:r>
            <a:r>
              <a:rPr lang="en-US" altLang="ko-KR" sz="1100" dirty="0"/>
              <a:t>/</a:t>
            </a:r>
            <a:endParaRPr lang="en-US" altLang="ko-KR" sz="1100" b="1" dirty="0"/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span { 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text-decoration : line-through; </a:t>
            </a:r>
            <a:r>
              <a:rPr lang="en-US" altLang="ko-KR" sz="1100" dirty="0"/>
              <a:t>/* </a:t>
            </a:r>
            <a:r>
              <a:rPr lang="ko-KR" altLang="en-US" sz="1100" dirty="0"/>
              <a:t>중간 줄 *</a:t>
            </a:r>
            <a:r>
              <a:rPr lang="en-US" altLang="ko-KR" sz="1100" dirty="0"/>
              <a:t>/</a:t>
            </a:r>
            <a:endParaRPr lang="en-US" altLang="ko-KR" sz="1100" b="1" dirty="0"/>
          </a:p>
          <a:p>
            <a:pPr defTabSz="180000"/>
            <a:r>
              <a:rPr lang="en-US" altLang="ko-KR" sz="1100" dirty="0"/>
              <a:t>}  </a:t>
            </a:r>
          </a:p>
          <a:p>
            <a:pPr defTabSz="180000"/>
            <a:r>
              <a:rPr lang="en-US" altLang="ko-KR" sz="1100" dirty="0"/>
              <a:t>strong { 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text-decoration : </a:t>
            </a:r>
            <a:r>
              <a:rPr lang="en-US" altLang="ko-KR" sz="1100" b="1" dirty="0" err="1"/>
              <a:t>overline</a:t>
            </a:r>
            <a:r>
              <a:rPr lang="en-US" altLang="ko-KR" sz="1100" b="1" dirty="0" smtClean="0"/>
              <a:t>; </a:t>
            </a:r>
            <a:r>
              <a:rPr lang="en-US" altLang="ko-KR" sz="1100" dirty="0"/>
              <a:t>/* </a:t>
            </a:r>
            <a:r>
              <a:rPr lang="ko-KR" altLang="en-US" sz="1100" dirty="0"/>
              <a:t>윗줄 *</a:t>
            </a:r>
            <a:r>
              <a:rPr lang="en-US" altLang="ko-KR" sz="1100" dirty="0"/>
              <a:t>/</a:t>
            </a:r>
            <a:endParaRPr lang="en-US" altLang="ko-KR" sz="1100" b="1" dirty="0"/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.p1 { 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text-indent : 3em</a:t>
            </a:r>
            <a:r>
              <a:rPr lang="en-US" altLang="ko-KR" sz="1100" b="1" dirty="0"/>
              <a:t>; </a:t>
            </a:r>
            <a:r>
              <a:rPr lang="en-US" altLang="ko-KR" sz="1100" dirty="0"/>
              <a:t>/* 3 </a:t>
            </a:r>
            <a:r>
              <a:rPr lang="ko-KR" altLang="en-US" sz="1100" dirty="0"/>
              <a:t>글자 </a:t>
            </a:r>
            <a:r>
              <a:rPr lang="ko-KR" altLang="en-US" sz="1100" dirty="0" smtClean="0"/>
              <a:t>들여쓰기 </a:t>
            </a:r>
            <a:r>
              <a:rPr lang="ko-KR" altLang="en-US" sz="1100" dirty="0"/>
              <a:t>*</a:t>
            </a:r>
            <a:r>
              <a:rPr lang="en-US" altLang="ko-KR" sz="1100" dirty="0"/>
              <a:t>/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text-align : justify</a:t>
            </a:r>
            <a:r>
              <a:rPr lang="en-US" altLang="ko-KR" sz="1100" b="1" dirty="0"/>
              <a:t>; </a:t>
            </a:r>
            <a:r>
              <a:rPr lang="en-US" altLang="ko-KR" sz="1100" dirty="0"/>
              <a:t>/* </a:t>
            </a:r>
            <a:r>
              <a:rPr lang="ko-KR" altLang="en-US" sz="1100" dirty="0"/>
              <a:t>양쪽 정렬 *</a:t>
            </a:r>
            <a:r>
              <a:rPr lang="en-US" altLang="ko-KR" sz="1100" dirty="0"/>
              <a:t>/</a:t>
            </a:r>
          </a:p>
          <a:p>
            <a:pPr defTabSz="180000"/>
            <a:r>
              <a:rPr lang="en-US" altLang="ko-KR" sz="1100" dirty="0"/>
              <a:t>} </a:t>
            </a:r>
          </a:p>
          <a:p>
            <a:pPr defTabSz="180000"/>
            <a:r>
              <a:rPr lang="en-US" altLang="ko-KR" sz="1100" dirty="0"/>
              <a:t>.p2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text-indent : 1em</a:t>
            </a:r>
            <a:r>
              <a:rPr lang="en-US" altLang="ko-KR" sz="1100" b="1" dirty="0"/>
              <a:t>; </a:t>
            </a:r>
            <a:r>
              <a:rPr lang="en-US" altLang="ko-KR" sz="1100" dirty="0"/>
              <a:t>/* 1 </a:t>
            </a:r>
            <a:r>
              <a:rPr lang="ko-KR" altLang="en-US" sz="1100" dirty="0"/>
              <a:t>글자 </a:t>
            </a:r>
            <a:r>
              <a:rPr lang="ko-KR" altLang="en-US" sz="1100" dirty="0" smtClean="0"/>
              <a:t>들여쓰기 </a:t>
            </a:r>
            <a:r>
              <a:rPr lang="ko-KR" altLang="en-US" sz="1100" dirty="0"/>
              <a:t>*</a:t>
            </a:r>
            <a:r>
              <a:rPr lang="en-US" altLang="ko-KR" sz="1100" dirty="0"/>
              <a:t>/</a:t>
            </a:r>
            <a:r>
              <a:rPr lang="ko-KR" altLang="en-US" sz="1100" dirty="0"/>
              <a:t> 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text-align : center</a:t>
            </a:r>
            <a:r>
              <a:rPr lang="en-US" altLang="ko-KR" sz="1100" b="1" dirty="0"/>
              <a:t>; </a:t>
            </a:r>
            <a:r>
              <a:rPr lang="en-US" altLang="ko-KR" sz="1100" dirty="0"/>
              <a:t>/* </a:t>
            </a:r>
            <a:r>
              <a:rPr lang="ko-KR" altLang="en-US" sz="1100" dirty="0"/>
              <a:t>중앙 정렬 *</a:t>
            </a:r>
            <a:r>
              <a:rPr lang="en-US" altLang="ko-KR" sz="1100" dirty="0"/>
              <a:t>/</a:t>
            </a:r>
          </a:p>
          <a:p>
            <a:pPr defTabSz="180000"/>
            <a:r>
              <a:rPr lang="en-US" altLang="ko-KR" sz="1100" dirty="0"/>
              <a:t>} </a:t>
            </a:r>
            <a:r>
              <a:rPr lang="en-US" altLang="ko-KR" sz="1100" dirty="0" smtClean="0"/>
              <a:t>&lt;/</a:t>
            </a:r>
            <a:r>
              <a:rPr lang="en-US" altLang="ko-KR" sz="1100" dirty="0"/>
              <a:t>style&gt;</a:t>
            </a:r>
          </a:p>
          <a:p>
            <a:pPr defTabSz="180000"/>
            <a:r>
              <a:rPr lang="en-US" altLang="ko-KR" sz="1100" dirty="0"/>
              <a:t>&lt;/head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텍스트 꾸미기</a:t>
            </a:r>
            <a:r>
              <a:rPr lang="en-US" altLang="ko-KR" sz="1100" dirty="0"/>
              <a:t>&lt;/h3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2"/>
          <p:cNvSpPr/>
          <p:nvPr/>
        </p:nvSpPr>
        <p:spPr>
          <a:xfrm>
            <a:off x="2771800" y="843558"/>
            <a:ext cx="407063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	&lt;p class="p1"&gt;HTML</a:t>
            </a:r>
            <a:r>
              <a:rPr lang="ko-KR" altLang="en-US" sz="1100" dirty="0"/>
              <a:t>의 태그만으로 기존의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워드 프로세서와 같이 들여쓰기</a:t>
            </a:r>
            <a:r>
              <a:rPr lang="en-US" altLang="ko-KR" sz="1100" dirty="0"/>
              <a:t>, </a:t>
            </a:r>
            <a:r>
              <a:rPr lang="ko-KR" altLang="en-US" sz="1100" dirty="0"/>
              <a:t>정렬</a:t>
            </a:r>
            <a:r>
              <a:rPr lang="en-US" altLang="ko-KR" sz="1100" dirty="0"/>
              <a:t>, </a:t>
            </a:r>
            <a:r>
              <a:rPr lang="ko-KR" altLang="en-US" sz="1100" dirty="0"/>
              <a:t>공백</a:t>
            </a:r>
            <a:r>
              <a:rPr lang="en-US" altLang="ko-KR" sz="1100" dirty="0"/>
              <a:t>,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간격 등과 세밀한 </a:t>
            </a:r>
            <a:r>
              <a:rPr lang="en-US" altLang="ko-KR" sz="1100" dirty="0"/>
              <a:t>&lt;span&gt;</a:t>
            </a:r>
            <a:r>
              <a:rPr lang="ko-KR" altLang="en-US" sz="1100" dirty="0"/>
              <a:t>텍스트 제어</a:t>
            </a:r>
            <a:r>
              <a:rPr lang="en-US" altLang="ko-KR" sz="1100" dirty="0"/>
              <a:t>&lt;/span&gt;</a:t>
            </a:r>
            <a:r>
              <a:rPr lang="ko-KR" altLang="en-US" sz="1100" dirty="0"/>
              <a:t>를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할 수 없다</a:t>
            </a:r>
            <a:r>
              <a:rPr lang="en-US" altLang="ko-KR" sz="1100" dirty="0"/>
              <a:t>. &lt;/p&gt;</a:t>
            </a:r>
          </a:p>
          <a:p>
            <a:pPr defTabSz="180000"/>
            <a:r>
              <a:rPr lang="en-US" altLang="ko-KR" sz="1100" dirty="0"/>
              <a:t>	&lt;p class="p2"&gt;</a:t>
            </a:r>
            <a:r>
              <a:rPr lang="ko-KR" altLang="en-US" sz="1100" dirty="0"/>
              <a:t>그러나</a:t>
            </a:r>
            <a:r>
              <a:rPr lang="en-US" altLang="ko-KR" sz="1100" dirty="0"/>
              <a:t>,</a:t>
            </a:r>
          </a:p>
          <a:p>
            <a:pPr defTabSz="180000"/>
            <a:r>
              <a:rPr lang="en-US" altLang="ko-KR" sz="1100" dirty="0"/>
              <a:t>		&lt;strong&gt;</a:t>
            </a:r>
            <a:r>
              <a:rPr lang="ko-KR" altLang="en-US" sz="1100" dirty="0"/>
              <a:t>스타일 시트</a:t>
            </a:r>
            <a:r>
              <a:rPr lang="en-US" altLang="ko-KR" sz="1100" dirty="0"/>
              <a:t>&lt;/strong&gt;</a:t>
            </a:r>
            <a:r>
              <a:rPr lang="ko-KR" altLang="en-US" sz="1100" dirty="0"/>
              <a:t>는 이를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 가능하게 한다</a:t>
            </a:r>
            <a:r>
              <a:rPr lang="en-US" altLang="ko-KR" sz="1100" dirty="0"/>
              <a:t>. </a:t>
            </a:r>
            <a:r>
              <a:rPr lang="ko-KR" altLang="en-US" sz="1100" dirty="0"/>
              <a:t>들여쓰기</a:t>
            </a:r>
            <a:r>
              <a:rPr lang="en-US" altLang="ko-KR" sz="1100" dirty="0"/>
              <a:t>, </a:t>
            </a:r>
            <a:r>
              <a:rPr lang="ko-KR" altLang="en-US" sz="1100" dirty="0"/>
              <a:t>정렬에 대해서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알아본다</a:t>
            </a:r>
            <a:endParaRPr lang="en-US" altLang="ko-KR" sz="1100" dirty="0" smtClean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smtClean="0"/>
              <a:t>&lt;/</a:t>
            </a:r>
            <a:r>
              <a:rPr lang="en-US" altLang="ko-KR" sz="1100" dirty="0"/>
              <a:t>p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	&lt;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a </a:t>
            </a:r>
            <a:r>
              <a:rPr lang="en-US" altLang="ko-KR" sz="1100" kern="0" dirty="0" err="1">
                <a:solidFill>
                  <a:srgbClr val="000000"/>
                </a:solidFill>
                <a:latin typeface="+mj-ea"/>
              </a:rPr>
              <a:t>href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=</a:t>
            </a:r>
            <a:r>
              <a:rPr lang="en-US" altLang="ko-KR" sz="1100" dirty="0"/>
              <a:t>"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http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://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www.naver.com</a:t>
            </a:r>
            <a:r>
              <a:rPr lang="en-US" altLang="ko-KR" sz="1100" dirty="0"/>
              <a:t>"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 </a:t>
            </a:r>
          </a:p>
          <a:p>
            <a:pPr defTabSz="180000"/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	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	 style=</a:t>
            </a:r>
            <a:r>
              <a:rPr lang="en-US" altLang="ko-KR" sz="1100" dirty="0" smtClean="0"/>
              <a:t>"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+mj-ea"/>
              </a:rPr>
              <a:t>text-decoration </a:t>
            </a:r>
            <a:r>
              <a:rPr lang="en-US" altLang="ko-KR" sz="1100" b="1" kern="0" dirty="0">
                <a:solidFill>
                  <a:srgbClr val="000000"/>
                </a:solidFill>
                <a:latin typeface="+mj-ea"/>
              </a:rPr>
              <a:t>: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+mj-ea"/>
              </a:rPr>
              <a:t>none</a:t>
            </a:r>
            <a:r>
              <a:rPr lang="en-US" altLang="ko-KR" sz="1100" dirty="0"/>
              <a:t>"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&gt;</a:t>
            </a:r>
            <a:r>
              <a:rPr lang="ko-KR" altLang="en-US" sz="1100" kern="0" dirty="0" err="1">
                <a:solidFill>
                  <a:srgbClr val="000000"/>
                </a:solidFill>
                <a:latin typeface="+mj-ea"/>
              </a:rPr>
              <a:t>네이버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&lt;/a</a:t>
            </a:r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&gt;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&lt;/body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html&gt;</a:t>
            </a:r>
            <a:endParaRPr lang="ko-KR" altLang="en-US" sz="1100" dirty="0"/>
          </a:p>
        </p:txBody>
      </p:sp>
      <p:grpSp>
        <p:nvGrpSpPr>
          <p:cNvPr id="8" name="그룹 6"/>
          <p:cNvGrpSpPr/>
          <p:nvPr/>
        </p:nvGrpSpPr>
        <p:grpSpPr>
          <a:xfrm>
            <a:off x="3354756" y="1136430"/>
            <a:ext cx="3809532" cy="3980132"/>
            <a:chOff x="5134834" y="2729888"/>
            <a:chExt cx="3809532" cy="3980132"/>
          </a:xfrm>
        </p:grpSpPr>
        <p:pic>
          <p:nvPicPr>
            <p:cNvPr id="9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152" y="2729888"/>
              <a:ext cx="2357761" cy="372278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57962" y="3553306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3em(3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글자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들여쓰기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1" name="자유형 12"/>
            <p:cNvSpPr/>
            <p:nvPr/>
          </p:nvSpPr>
          <p:spPr>
            <a:xfrm>
              <a:off x="5630339" y="4798564"/>
              <a:ext cx="519114" cy="428625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34834" y="4413265"/>
              <a:ext cx="8915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1em(1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글자 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  들여쓰기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)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3" name="자유형 15"/>
            <p:cNvSpPr/>
            <p:nvPr/>
          </p:nvSpPr>
          <p:spPr>
            <a:xfrm>
              <a:off x="5816078" y="3923981"/>
              <a:ext cx="638546" cy="428625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5" name="자유형 9"/>
            <p:cNvSpPr/>
            <p:nvPr/>
          </p:nvSpPr>
          <p:spPr>
            <a:xfrm flipH="1" flipV="1">
              <a:off x="7732407" y="5648249"/>
              <a:ext cx="487187" cy="142173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58157" y="5671711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중앙정렬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자유형 13"/>
            <p:cNvSpPr/>
            <p:nvPr/>
          </p:nvSpPr>
          <p:spPr>
            <a:xfrm flipH="1" flipV="1">
              <a:off x="8254823" y="3833295"/>
              <a:ext cx="360040" cy="111334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74979" y="394462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오른쪽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정렬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자유형 17"/>
            <p:cNvSpPr/>
            <p:nvPr/>
          </p:nvSpPr>
          <p:spPr>
            <a:xfrm flipH="1" flipV="1">
              <a:off x="7119033" y="6145401"/>
              <a:ext cx="45719" cy="318398"/>
            </a:xfrm>
            <a:custGeom>
              <a:avLst/>
              <a:gdLst>
                <a:gd name="connsiteX0" fmla="*/ 0 w 428625"/>
                <a:gd name="connsiteY0" fmla="*/ 0 h 428625"/>
                <a:gd name="connsiteX1" fmla="*/ 123825 w 428625"/>
                <a:gd name="connsiteY1" fmla="*/ 304800 h 428625"/>
                <a:gd name="connsiteX2" fmla="*/ 428625 w 428625"/>
                <a:gd name="connsiteY2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428625">
                  <a:moveTo>
                    <a:pt x="0" y="0"/>
                  </a:moveTo>
                  <a:cubicBezTo>
                    <a:pt x="26194" y="116681"/>
                    <a:pt x="52388" y="233363"/>
                    <a:pt x="123825" y="304800"/>
                  </a:cubicBezTo>
                  <a:cubicBezTo>
                    <a:pt x="195262" y="376237"/>
                    <a:pt x="428625" y="428625"/>
                    <a:pt x="428625" y="4286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62577" y="646379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밑줄을 없앤 링크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5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내용 개체 틀 2"/>
          <p:cNvSpPr txBox="1">
            <a:spLocks/>
          </p:cNvSpPr>
          <p:nvPr/>
        </p:nvSpPr>
        <p:spPr>
          <a:xfrm>
            <a:off x="323528" y="843558"/>
            <a:ext cx="6120680" cy="417646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CSS3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의 폰트와 모양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폰트 형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62" name="그룹 12"/>
          <p:cNvGrpSpPr/>
          <p:nvPr/>
        </p:nvGrpSpPr>
        <p:grpSpPr>
          <a:xfrm>
            <a:off x="755576" y="3003798"/>
            <a:ext cx="5443394" cy="1872208"/>
            <a:chOff x="1332530" y="4221088"/>
            <a:chExt cx="5779265" cy="2031975"/>
          </a:xfrm>
        </p:grpSpPr>
        <p:sp>
          <p:nvSpPr>
            <p:cNvPr id="63" name="TextBox 62"/>
            <p:cNvSpPr txBox="1"/>
            <p:nvPr/>
          </p:nvSpPr>
          <p:spPr>
            <a:xfrm>
              <a:off x="1548554" y="4659555"/>
              <a:ext cx="14382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Hello</a:t>
              </a: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64195" y="4659555"/>
              <a:ext cx="14702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Hello</a:t>
              </a: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64978" y="4659555"/>
              <a:ext cx="17395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Hello</a:t>
              </a:r>
              <a:endParaRPr kumimoji="0" lang="ko-KR" alt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68719" y="5791398"/>
              <a:ext cx="12923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Serif 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형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(serif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 </a:t>
              </a: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있는 서체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28924" y="5791398"/>
              <a:ext cx="13313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Sans-Serif 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형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serif </a:t>
              </a: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없는 서체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18347" y="5781948"/>
              <a:ext cx="1232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Monospace </a:t>
              </a:r>
              <a:r>
                <a:rPr kumimoji="0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형</a:t>
              </a: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(</a:t>
              </a: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글자 폭 동일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rPr>
                <a:t>)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타원 11"/>
            <p:cNvSpPr/>
            <p:nvPr/>
          </p:nvSpPr>
          <p:spPr>
            <a:xfrm>
              <a:off x="1548554" y="4740895"/>
              <a:ext cx="288032" cy="216024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0" name="타원 15"/>
            <p:cNvSpPr/>
            <p:nvPr/>
          </p:nvSpPr>
          <p:spPr>
            <a:xfrm>
              <a:off x="2272926" y="4740895"/>
              <a:ext cx="288032" cy="216024"/>
            </a:xfrm>
            <a:prstGeom prst="ellipse">
              <a:avLst/>
            </a:prstGeom>
            <a:noFill/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37938" y="4236839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serif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2" name="직선 화살표 연결선 19"/>
            <p:cNvCxnSpPr>
              <a:stCxn id="71" idx="2"/>
            </p:cNvCxnSpPr>
            <p:nvPr/>
          </p:nvCxnSpPr>
          <p:spPr>
            <a:xfrm flipH="1">
              <a:off x="1692570" y="4498449"/>
              <a:ext cx="70750" cy="242446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직선 연결선 21"/>
            <p:cNvCxnSpPr/>
            <p:nvPr/>
          </p:nvCxnSpPr>
          <p:spPr>
            <a:xfrm>
              <a:off x="5456036" y="4498449"/>
              <a:ext cx="0" cy="696582"/>
            </a:xfrm>
            <a:prstGeom prst="line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</p:cxnSp>
        <p:cxnSp>
          <p:nvCxnSpPr>
            <p:cNvPr id="74" name="직선 연결선 23"/>
            <p:cNvCxnSpPr/>
            <p:nvPr/>
          </p:nvCxnSpPr>
          <p:spPr>
            <a:xfrm>
              <a:off x="5762721" y="4498449"/>
              <a:ext cx="0" cy="704060"/>
            </a:xfrm>
            <a:prstGeom prst="line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</p:cxnSp>
        <p:cxnSp>
          <p:nvCxnSpPr>
            <p:cNvPr id="75" name="직선 연결선 24"/>
            <p:cNvCxnSpPr/>
            <p:nvPr/>
          </p:nvCxnSpPr>
          <p:spPr>
            <a:xfrm>
              <a:off x="6066008" y="4498449"/>
              <a:ext cx="0" cy="704060"/>
            </a:xfrm>
            <a:prstGeom prst="line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</p:cxnSp>
        <p:cxnSp>
          <p:nvCxnSpPr>
            <p:cNvPr id="76" name="직선 연결선 25"/>
            <p:cNvCxnSpPr/>
            <p:nvPr/>
          </p:nvCxnSpPr>
          <p:spPr>
            <a:xfrm>
              <a:off x="6373065" y="4498449"/>
              <a:ext cx="0" cy="721055"/>
            </a:xfrm>
            <a:prstGeom prst="line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</p:cxnSp>
        <p:cxnSp>
          <p:nvCxnSpPr>
            <p:cNvPr id="77" name="직선 연결선 26"/>
            <p:cNvCxnSpPr/>
            <p:nvPr/>
          </p:nvCxnSpPr>
          <p:spPr>
            <a:xfrm>
              <a:off x="6670647" y="4498449"/>
              <a:ext cx="0" cy="696582"/>
            </a:xfrm>
            <a:prstGeom prst="line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</p:cxnSp>
        <p:cxnSp>
          <p:nvCxnSpPr>
            <p:cNvPr id="78" name="직선 연결선 27"/>
            <p:cNvCxnSpPr/>
            <p:nvPr/>
          </p:nvCxnSpPr>
          <p:spPr>
            <a:xfrm>
              <a:off x="6981992" y="4498449"/>
              <a:ext cx="0" cy="704060"/>
            </a:xfrm>
            <a:prstGeom prst="line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</a:ln>
            <a:effectLst/>
          </p:spPr>
        </p:cxnSp>
        <p:cxnSp>
          <p:nvCxnSpPr>
            <p:cNvPr id="79" name="직선 화살표 연결선 44"/>
            <p:cNvCxnSpPr/>
            <p:nvPr/>
          </p:nvCxnSpPr>
          <p:spPr>
            <a:xfrm>
              <a:off x="5436986" y="4596879"/>
              <a:ext cx="325735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80" name="직선 화살표 연결선 46"/>
            <p:cNvCxnSpPr/>
            <p:nvPr/>
          </p:nvCxnSpPr>
          <p:spPr>
            <a:xfrm>
              <a:off x="5759323" y="4596879"/>
              <a:ext cx="325735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81" name="직선 화살표 연결선 47"/>
            <p:cNvCxnSpPr/>
            <p:nvPr/>
          </p:nvCxnSpPr>
          <p:spPr>
            <a:xfrm>
              <a:off x="6047355" y="4596879"/>
              <a:ext cx="325735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82" name="직선 화살표 연결선 48"/>
            <p:cNvCxnSpPr/>
            <p:nvPr/>
          </p:nvCxnSpPr>
          <p:spPr>
            <a:xfrm>
              <a:off x="6335387" y="4596879"/>
              <a:ext cx="325735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83" name="직선 화살표 연결선 49"/>
            <p:cNvCxnSpPr/>
            <p:nvPr/>
          </p:nvCxnSpPr>
          <p:spPr>
            <a:xfrm>
              <a:off x="6661122" y="4596879"/>
              <a:ext cx="325735" cy="0"/>
            </a:xfrm>
            <a:prstGeom prst="straightConnector1">
              <a:avLst/>
            </a:prstGeom>
            <a:noFill/>
            <a:ln w="10000" cap="flat" cmpd="sng" algn="ctr">
              <a:solidFill>
                <a:srgbClr val="94B6D2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716540" y="4221088"/>
              <a:ext cx="9541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글자 폭 동일</a:t>
              </a:r>
              <a:endPara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409181" y="5450591"/>
              <a:ext cx="17235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Times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New </a:t>
              </a: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Roman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폰트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52810" y="5450591"/>
              <a:ext cx="8034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Arial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폰트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53010" y="5450591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Consolas </a:t>
              </a:r>
              <a:r>
                <a:rPr kumimoji="0" lang="ko-KR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폰트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직사각형 58"/>
            <p:cNvSpPr/>
            <p:nvPr/>
          </p:nvSpPr>
          <p:spPr>
            <a:xfrm>
              <a:off x="1332530" y="4221088"/>
              <a:ext cx="1800200" cy="1560860"/>
            </a:xfrm>
            <a:prstGeom prst="rect">
              <a:avLst/>
            </a:prstGeom>
            <a:noFill/>
            <a:ln w="19050" cap="flat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9" name="직사각형 59"/>
            <p:cNvSpPr/>
            <p:nvPr/>
          </p:nvSpPr>
          <p:spPr>
            <a:xfrm>
              <a:off x="3283245" y="4221088"/>
              <a:ext cx="1800200" cy="1560860"/>
            </a:xfrm>
            <a:prstGeom prst="rect">
              <a:avLst/>
            </a:prstGeom>
            <a:noFill/>
            <a:ln w="19050" cap="flat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0" name="직사각형 60"/>
            <p:cNvSpPr/>
            <p:nvPr/>
          </p:nvSpPr>
          <p:spPr>
            <a:xfrm>
              <a:off x="5311595" y="4221088"/>
              <a:ext cx="1800200" cy="1560860"/>
            </a:xfrm>
            <a:prstGeom prst="rect">
              <a:avLst/>
            </a:prstGeom>
            <a:noFill/>
            <a:ln w="19050" cap="flat" cmpd="sng" algn="ctr">
              <a:solidFill>
                <a:srgbClr val="94B6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91" name="그룹 10"/>
          <p:cNvGrpSpPr/>
          <p:nvPr/>
        </p:nvGrpSpPr>
        <p:grpSpPr>
          <a:xfrm>
            <a:off x="1043608" y="1203598"/>
            <a:ext cx="4778857" cy="1037280"/>
            <a:chOff x="1365181" y="1713575"/>
            <a:chExt cx="5036119" cy="1180034"/>
          </a:xfrm>
        </p:grpSpPr>
        <p:sp>
          <p:nvSpPr>
            <p:cNvPr id="92" name="TextBox 91"/>
            <p:cNvSpPr txBox="1"/>
            <p:nvPr/>
          </p:nvSpPr>
          <p:spPr>
            <a:xfrm rot="763102">
              <a:off x="1365181" y="1952775"/>
              <a:ext cx="1971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Times New Roman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410724" y="247179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Arial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53732" y="2431944"/>
              <a:ext cx="824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Forte" panose="03060902040502070203" pitchFamily="66" charset="0"/>
                  <a:cs typeface="Arial" panose="020B0604020202020204" pitchFamily="34" charset="0"/>
                </a:rPr>
                <a:t>Forte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orte" panose="03060902040502070203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79468" y="2282121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9900"/>
                  </a:solidFill>
                  <a:effectLst/>
                  <a:uLnTx/>
                  <a:uFillTx/>
                  <a:latin typeface="Georgia" panose="02040502050405020303" pitchFamily="18" charset="0"/>
                  <a:cs typeface="Arial" panose="020B0604020202020204" pitchFamily="34" charset="0"/>
                </a:rPr>
                <a:t>Georgia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00193" y="21177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Courier New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925266" y="17402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D8047">
                      <a:lumMod val="75000"/>
                    </a:srgbClr>
                  </a:solidFill>
                  <a:effectLst/>
                  <a:uLnTx/>
                  <a:uFillTx/>
                  <a:latin typeface="궁서체" panose="02030609000101010101" pitchFamily="17" charset="-127"/>
                  <a:ea typeface="궁서체" panose="02030609000101010101" pitchFamily="17" charset="-127"/>
                  <a:cs typeface="Courier New" panose="02070309020205020404" pitchFamily="49" charset="0"/>
                </a:rPr>
                <a:t>궁서체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8047">
                    <a:lumMod val="75000"/>
                  </a:srgbClr>
                </a:solidFill>
                <a:effectLst/>
                <a:uLnTx/>
                <a:uFillTx/>
                <a:latin typeface="궁서체" panose="02030609000101010101" pitchFamily="17" charset="-127"/>
                <a:ea typeface="궁서체" panose="02030609000101010101" pitchFamily="17" charset="-127"/>
                <a:cs typeface="Courier New" panose="020703090202050204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781290" y="248710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D8047">
                      <a:lumMod val="75000"/>
                    </a:srgbClr>
                  </a:solidFill>
                  <a:effectLst/>
                  <a:uLnTx/>
                  <a:uFillTx/>
                  <a:latin typeface="맑은 고딕"/>
                  <a:ea typeface="맑은 고딕"/>
                  <a:cs typeface="Courier New" panose="02070309020205020404" pitchFamily="49" charset="0"/>
                </a:rPr>
                <a:t>맑은 고딕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8047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Courier New" panose="02070309020205020404" pitchFamily="49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 rot="20839116">
              <a:off x="3178260" y="2211767"/>
              <a:ext cx="1309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Jokerman" panose="04090605060D06020702" pitchFamily="82" charset="0"/>
                  <a:ea typeface="맑은 고딕"/>
                  <a:cs typeface="Courier New" panose="02070309020205020404" pitchFamily="49" charset="0"/>
                </a:rPr>
                <a:t>Jokerman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Jokerman" panose="04090605060D06020702" pitchFamily="82" charset="0"/>
                <a:ea typeface="맑은 고딕"/>
                <a:cs typeface="Courier New" panose="02070309020205020404" pitchFamily="49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707436" y="171357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Lucida Console" panose="020B0609040504020204" pitchFamily="49" charset="0"/>
                  <a:ea typeface="맑은 고딕"/>
                  <a:cs typeface="Courier New" panose="02070309020205020404" pitchFamily="49" charset="0"/>
                </a:rPr>
                <a:t>Lucida Console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cida Console" panose="020B0609040504020204" pitchFamily="49" charset="0"/>
                <a:ea typeface="맑은 고딕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2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.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텍스트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스타일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표현</a:t>
            </a:r>
            <a:r>
              <a:rPr lang="en-US" altLang="ko-K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속성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48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15566"/>
            <a:ext cx="5689720" cy="1305403"/>
          </a:xfrm>
          <a:prstGeom prst="rect">
            <a:avLst/>
          </a:prstGeom>
        </p:spPr>
      </p:pic>
      <p:sp>
        <p:nvSpPr>
          <p:cNvPr id="49" name="내용 개체 틀 2"/>
          <p:cNvSpPr txBox="1">
            <a:spLocks/>
          </p:cNvSpPr>
          <p:nvPr/>
        </p:nvSpPr>
        <p:spPr>
          <a:xfrm>
            <a:off x="107504" y="843558"/>
            <a:ext cx="6408712" cy="3672408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폰트 패밀리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font-family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폰트 크기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font-size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폰트 스타일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font-style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ko-KR" alt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폰트 굵기</a:t>
            </a:r>
            <a:r>
              <a:rPr kumimoji="0" lang="en-US" altLang="ko-K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font-weight</a:t>
            </a: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직사각형 13"/>
          <p:cNvSpPr/>
          <p:nvPr/>
        </p:nvSpPr>
        <p:spPr>
          <a:xfrm>
            <a:off x="755576" y="2427734"/>
            <a:ext cx="5616624" cy="646331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4B6D2"/>
            </a:solidFill>
          </a:ln>
        </p:spPr>
        <p:txBody>
          <a:bodyPr wrap="square">
            <a:spAutoFit/>
          </a:bodyPr>
          <a:lstStyle/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font-size : 40px;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	/*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40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픽셀 크기 *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font-size : medium;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/*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중간 크기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.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크기는 브라우저마다 다름 *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font-size : 1.6em;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/*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현재 폰트의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1.6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배 크기 *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 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1" name="직사각형 29"/>
          <p:cNvSpPr/>
          <p:nvPr/>
        </p:nvSpPr>
        <p:spPr>
          <a:xfrm>
            <a:off x="755576" y="3507854"/>
            <a:ext cx="5616624" cy="307777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4B6D2"/>
            </a:solidFill>
          </a:ln>
        </p:spPr>
        <p:txBody>
          <a:bodyPr wrap="square">
            <a:spAutoFit/>
          </a:bodyPr>
          <a:lstStyle/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font-style : italic;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	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/*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이탤릭 스타일로 지정 *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52" name="직사각형 39"/>
          <p:cNvSpPr/>
          <p:nvPr/>
        </p:nvSpPr>
        <p:spPr>
          <a:xfrm>
            <a:off x="755576" y="4299942"/>
            <a:ext cx="5616624" cy="52322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94B6D2"/>
            </a:solidFill>
          </a:ln>
        </p:spPr>
        <p:txBody>
          <a:bodyPr wrap="square">
            <a:spAutoFit/>
          </a:bodyPr>
          <a:lstStyle/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font-weight : 300;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/*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100~900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의 범위에서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, 300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정도 굵기 *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  <a:p>
            <a:pPr marL="0" marR="0" lvl="0" indent="0" defTabSz="1800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font-weight : bold;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	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/*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굵게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. 700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크기 *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</a:rPr>
              <a:t>/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842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10045</TotalTime>
  <Words>756</Words>
  <Application>Microsoft Macintosh PowerPoint</Application>
  <PresentationFormat>On-screen Show (16:9)</PresentationFormat>
  <Paragraphs>308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Jeongmin Kim</cp:lastModifiedBy>
  <cp:revision>1156</cp:revision>
  <dcterms:created xsi:type="dcterms:W3CDTF">2012-05-25T08:26:49Z</dcterms:created>
  <dcterms:modified xsi:type="dcterms:W3CDTF">2019-10-06T12:20:22Z</dcterms:modified>
</cp:coreProperties>
</file>