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3" r:id="rId2"/>
    <p:sldId id="352" r:id="rId3"/>
    <p:sldId id="377" r:id="rId4"/>
    <p:sldId id="388" r:id="rId5"/>
    <p:sldId id="387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85" r:id="rId15"/>
    <p:sldId id="366" r:id="rId16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9" autoAdjust="0"/>
    <p:restoredTop sz="95921" autoAdjust="0"/>
  </p:normalViewPr>
  <p:slideViewPr>
    <p:cSldViewPr>
      <p:cViewPr varScale="1">
        <p:scale>
          <a:sx n="145" d="100"/>
          <a:sy n="145" d="100"/>
        </p:scale>
        <p:origin x="876" y="1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itebuilderexpert.com/designing-websites/awesome-home-page-design-layouts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itebuilderexpert.com/designing-websites/awesome-home-page-design-layouts/" TargetMode="Externa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css3-layout" TargetMode="Externa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itebuilderexpert.com/designing-websites/awesome-home-page-design-layouts/" TargetMode="External"/><Relationship Id="rId2" Type="http://schemas.openxmlformats.org/officeDocument/2006/relationships/hyperlink" Target="https://www.w3schools.com/css/css_website_layout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6317587" cy="142033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dirty="0" err="1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레이아웃</a:t>
            </a: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(Layout)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이해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시맨틱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태그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(Semantic Tag)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410445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시맨틱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엘리먼트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HTML5 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이전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&lt;div id=“header”&gt;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&lt;div class=“main”&gt;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&lt;div id=“footer”&gt;</a:t>
            </a: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HTML5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&lt;article&gt;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&lt;aside&gt;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&lt;details&gt;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</a:t>
            </a:r>
            <a:r>
              <a:rPr lang="en-US" altLang="ko-KR" sz="1000" dirty="0" err="1">
                <a:solidFill>
                  <a:srgbClr val="17375E"/>
                </a:solidFill>
                <a:latin typeface="맑은 고딕"/>
                <a:ea typeface="맑은 고딕"/>
              </a:rPr>
              <a:t>figcaption</a:t>
            </a: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&gt;, &lt;figure&gt;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&lt;footer&gt;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&lt;header&gt;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&lt;main&gt;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&lt;mark&gt;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&lt;nav&gt;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&lt;section&gt;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&lt;summary&gt;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622C-93DC-4244-98CC-59BEAC48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975" y="1336898"/>
            <a:ext cx="2971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0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시맨틱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태그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(Semantic Tag)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20551A-62F1-2E49-BC99-DAFC4CA1AA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29922"/>
            <a:ext cx="6607224" cy="210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F3DD08-5078-2448-B9CA-0E22820031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1790"/>
            <a:ext cx="6607224" cy="2088851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5300F6A8-00D8-3A46-93FC-CFA68B2EC4EE}"/>
              </a:ext>
            </a:extLst>
          </p:cNvPr>
          <p:cNvSpPr/>
          <p:nvPr/>
        </p:nvSpPr>
        <p:spPr>
          <a:xfrm>
            <a:off x="2987824" y="2571750"/>
            <a:ext cx="504056" cy="79208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12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시맨틱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태그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(Semantic Tag)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745D2-FCDB-DE42-BE5B-65310065FB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72" y="882098"/>
            <a:ext cx="6520452" cy="2409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0661C6-0409-524E-94D1-0CEE9930E1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792" y="2499742"/>
            <a:ext cx="4184716" cy="2982289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2D398331-79EC-834D-AD3F-090328E7C36D}"/>
              </a:ext>
            </a:extLst>
          </p:cNvPr>
          <p:cNvSpPr/>
          <p:nvPr/>
        </p:nvSpPr>
        <p:spPr>
          <a:xfrm rot="5400000">
            <a:off x="4239392" y="1824238"/>
            <a:ext cx="813816" cy="868680"/>
          </a:xfrm>
          <a:prstGeom prst="bentArrow">
            <a:avLst>
              <a:gd name="adj1" fmla="val 25000"/>
              <a:gd name="adj2" fmla="val 23468"/>
              <a:gd name="adj3" fmla="val 25000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9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539798-1C04-2840-862A-241D6547E6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843558"/>
            <a:ext cx="5221624" cy="23151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시맨틱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태그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(Semantic Tag)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2D398331-79EC-834D-AD3F-090328E7C36D}"/>
              </a:ext>
            </a:extLst>
          </p:cNvPr>
          <p:cNvSpPr/>
          <p:nvPr/>
        </p:nvSpPr>
        <p:spPr>
          <a:xfrm rot="5400000">
            <a:off x="4239392" y="1824238"/>
            <a:ext cx="813816" cy="868680"/>
          </a:xfrm>
          <a:prstGeom prst="bentArrow">
            <a:avLst>
              <a:gd name="adj1" fmla="val 25000"/>
              <a:gd name="adj2" fmla="val 23468"/>
              <a:gd name="adj3" fmla="val 25000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41998-CB24-7E47-89AD-DA9E2D198E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800" y="2499742"/>
            <a:ext cx="4040700" cy="28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7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웹페이지</a:t>
            </a:r>
            <a:r>
              <a:rPr lang="ko-KR" altLang="en-US" sz="1600" dirty="0">
                <a:solidFill>
                  <a:srgbClr val="002060"/>
                </a:solidFill>
              </a:rPr>
              <a:t> 레이아웃은 구성양식이면서 방문자에 대한 가이드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CSS </a:t>
            </a:r>
            <a:r>
              <a:rPr lang="ko-KR" altLang="en-US" sz="1600" dirty="0">
                <a:solidFill>
                  <a:srgbClr val="002060"/>
                </a:solidFill>
              </a:rPr>
              <a:t>구문으로 생성 가능한 레이아웃 사례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HTML5 </a:t>
            </a:r>
            <a:r>
              <a:rPr lang="ko-KR" altLang="en-US" sz="1600" dirty="0" err="1">
                <a:solidFill>
                  <a:srgbClr val="002060"/>
                </a:solidFill>
              </a:rPr>
              <a:t>시맨틱</a:t>
            </a:r>
            <a:r>
              <a:rPr lang="ko-KR" altLang="en-US" sz="1600" dirty="0">
                <a:solidFill>
                  <a:srgbClr val="002060"/>
                </a:solidFill>
              </a:rPr>
              <a:t> 태그 이해 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CSS </a:t>
            </a:r>
            <a:r>
              <a:rPr lang="ko-KR" altLang="en-US" sz="1600" dirty="0">
                <a:solidFill>
                  <a:srgbClr val="002060"/>
                </a:solidFill>
              </a:rPr>
              <a:t>구문을 통한 </a:t>
            </a:r>
            <a:r>
              <a:rPr lang="ko-KR" altLang="en-US" sz="1600" dirty="0" err="1">
                <a:solidFill>
                  <a:srgbClr val="002060"/>
                </a:solidFill>
              </a:rPr>
              <a:t>웹페이지</a:t>
            </a:r>
            <a:r>
              <a:rPr lang="ko-KR" altLang="en-US" sz="1600" dirty="0">
                <a:solidFill>
                  <a:srgbClr val="002060"/>
                </a:solidFill>
              </a:rPr>
              <a:t> 레이아웃 작성 방법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황기태 저 </a:t>
            </a:r>
            <a:r>
              <a:rPr lang="en-US" altLang="ko-KR" sz="1400" dirty="0">
                <a:solidFill>
                  <a:srgbClr val="002060"/>
                </a:solidFill>
              </a:rPr>
              <a:t>[</a:t>
            </a:r>
            <a:r>
              <a:rPr lang="ko-KR" altLang="en-US" sz="1400" dirty="0">
                <a:solidFill>
                  <a:srgbClr val="002060"/>
                </a:solidFill>
              </a:rPr>
              <a:t>명품</a:t>
            </a:r>
            <a:r>
              <a:rPr lang="en-US" altLang="ko-KR" sz="1400" dirty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>
                <a:solidFill>
                  <a:srgbClr val="002060"/>
                </a:solidFill>
              </a:rPr>
              <a:t>] 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Wikipedia, </a:t>
            </a:r>
            <a:r>
              <a:rPr lang="en-US" altLang="ko-KR" sz="1400" dirty="0">
                <a:solidFill>
                  <a:srgbClr val="002060"/>
                </a:solidFill>
                <a:hlinkClick r:id="rId2"/>
              </a:rPr>
              <a:t>https://www.wikipedia.org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W3School, </a:t>
            </a:r>
            <a:r>
              <a:rPr lang="en-US" altLang="ko-KR" sz="1400" dirty="0">
                <a:solidFill>
                  <a:srgbClr val="002060"/>
                </a:solidFill>
                <a:hlinkClick r:id="rId3"/>
              </a:rPr>
              <a:t>http://www.w3schools.com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959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레이아웃이란</a:t>
            </a:r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6AA5B001-90E0-E64C-A49F-DDDC557236C2}"/>
              </a:ext>
            </a:extLst>
          </p:cNvPr>
          <p:cNvSpPr/>
          <p:nvPr/>
        </p:nvSpPr>
        <p:spPr>
          <a:xfrm>
            <a:off x="179512" y="192367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CSS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디자인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6">
            <a:extLst>
              <a:ext uri="{FF2B5EF4-FFF2-40B4-BE49-F238E27FC236}">
                <a16:creationId xmlns:a16="http://schemas.microsoft.com/office/drawing/2014/main" id="{22C48C3F-4721-0B43-B11E-955287BAADA2}"/>
              </a:ext>
            </a:extLst>
          </p:cNvPr>
          <p:cNvSpPr/>
          <p:nvPr/>
        </p:nvSpPr>
        <p:spPr>
          <a:xfrm>
            <a:off x="179512" y="264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시맨틱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태그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1BE1A3-3DB7-F846-B95F-4420240F7F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77" y="4096898"/>
            <a:ext cx="5118373" cy="760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70923B-E75F-164F-BCF3-FF2D27C0ED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411510"/>
            <a:ext cx="5118373" cy="3723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9E280D-F46D-214D-8DF7-07D4DA771AD3}"/>
              </a:ext>
            </a:extLst>
          </p:cNvPr>
          <p:cNvSpPr/>
          <p:nvPr/>
        </p:nvSpPr>
        <p:spPr>
          <a:xfrm>
            <a:off x="107504" y="411510"/>
            <a:ext cx="6264696" cy="432048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C4C6A-544B-F64C-BC6C-51807B87047D}"/>
              </a:ext>
            </a:extLst>
          </p:cNvPr>
          <p:cNvSpPr txBox="1"/>
          <p:nvPr/>
        </p:nvSpPr>
        <p:spPr>
          <a:xfrm>
            <a:off x="5421035" y="48903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나눔고딕" panose="020D0604000000000000" pitchFamily="50" charset="-127"/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B843C-0D43-5244-8238-B036E3B6D382}"/>
              </a:ext>
            </a:extLst>
          </p:cNvPr>
          <p:cNvSpPr/>
          <p:nvPr/>
        </p:nvSpPr>
        <p:spPr>
          <a:xfrm>
            <a:off x="107504" y="843558"/>
            <a:ext cx="6264696" cy="72008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A3934-48BA-CF48-9523-276547FCE014}"/>
              </a:ext>
            </a:extLst>
          </p:cNvPr>
          <p:cNvSpPr txBox="1"/>
          <p:nvPr/>
        </p:nvSpPr>
        <p:spPr>
          <a:xfrm>
            <a:off x="5421035" y="921082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나눔고딕" panose="020D0604000000000000" pitchFamily="50" charset="-127"/>
              </a:rPr>
              <a:t>Menu</a:t>
            </a:r>
          </a:p>
          <a:p>
            <a:r>
              <a:rPr lang="en-US" sz="1200" dirty="0">
                <a:ea typeface="나눔고딕" panose="020D0604000000000000" pitchFamily="50" charset="-127"/>
              </a:rPr>
              <a:t>(Navigation</a:t>
            </a:r>
          </a:p>
          <a:p>
            <a:r>
              <a:rPr lang="en-US" sz="1200" dirty="0">
                <a:ea typeface="나눔고딕" panose="020D0604000000000000" pitchFamily="50" charset="-127"/>
              </a:rPr>
              <a:t>Bar)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C336B-5B17-5245-A18C-C5AE7BA8D993}"/>
              </a:ext>
            </a:extLst>
          </p:cNvPr>
          <p:cNvSpPr/>
          <p:nvPr/>
        </p:nvSpPr>
        <p:spPr>
          <a:xfrm>
            <a:off x="107504" y="1635646"/>
            <a:ext cx="6264696" cy="249974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7559D-D477-914D-BDBB-564BC6CEDC31}"/>
              </a:ext>
            </a:extLst>
          </p:cNvPr>
          <p:cNvSpPr txBox="1"/>
          <p:nvPr/>
        </p:nvSpPr>
        <p:spPr>
          <a:xfrm>
            <a:off x="5421035" y="1713170"/>
            <a:ext cx="74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나눔고딕" panose="020D0604000000000000" pitchFamily="50" charset="-127"/>
              </a:rPr>
              <a:t>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7221F-57D5-7B48-9846-D9C7A4CC57D5}"/>
              </a:ext>
            </a:extLst>
          </p:cNvPr>
          <p:cNvSpPr/>
          <p:nvPr/>
        </p:nvSpPr>
        <p:spPr>
          <a:xfrm>
            <a:off x="107504" y="4155926"/>
            <a:ext cx="6264696" cy="760980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E876A-AFFA-BC4A-8EA2-2099CECE54D5}"/>
              </a:ext>
            </a:extLst>
          </p:cNvPr>
          <p:cNvSpPr txBox="1"/>
          <p:nvPr/>
        </p:nvSpPr>
        <p:spPr>
          <a:xfrm>
            <a:off x="5421035" y="4305458"/>
            <a:ext cx="6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나눔고딕" panose="020D0604000000000000" pitchFamily="50" charset="-127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0C393-EEB4-F640-9C39-767E689BC7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349771"/>
            <a:ext cx="6010578" cy="444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7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레이아웃이란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레이아웃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(Layout)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웹페이지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구성요소의 배치 양식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웹페이지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방문자에 대한 안내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가이드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)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액션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플로우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(action flow)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디자인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홈페이지 영역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Above-The-Fold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Below-The-Fold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12005B-3E1D-B64C-AABD-4405BF66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78" y="2241754"/>
            <a:ext cx="2523604" cy="2523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A4C95C-FDC4-1047-B51A-6968AE4820F2}"/>
              </a:ext>
            </a:extLst>
          </p:cNvPr>
          <p:cNvSpPr txBox="1"/>
          <p:nvPr/>
        </p:nvSpPr>
        <p:spPr>
          <a:xfrm>
            <a:off x="1691680" y="4783925"/>
            <a:ext cx="4988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800" dirty="0">
                <a:hlinkClick r:id="rId3"/>
              </a:rPr>
              <a:t>https://www.websitebuilderexpert.com/designing-websites/awesome-home-page-design-layouts/</a:t>
            </a: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40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레이아웃이란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Above-The-Fold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요소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Primary Content : 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가장 중요하고 핵심적인 요소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메인 헤드라인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(Headline)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서브 헤드라인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(Sub-Headline)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Primary Call-To-Action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이미지 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 비디오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로고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(Logo)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네비게이션 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DC91F-EF1E-C740-AD79-54120D530D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6046" y="2571751"/>
            <a:ext cx="4010170" cy="2304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69ECC-C3CD-1447-A879-5C55A9FD7EA3}"/>
              </a:ext>
            </a:extLst>
          </p:cNvPr>
          <p:cNvSpPr txBox="1"/>
          <p:nvPr/>
        </p:nvSpPr>
        <p:spPr>
          <a:xfrm>
            <a:off x="1691680" y="4876006"/>
            <a:ext cx="4988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800" dirty="0">
                <a:hlinkClick r:id="rId3"/>
              </a:rPr>
              <a:t>https://www.websitebuilderexpert.com/designing-websites/awesome-home-page-design-layouts/</a:t>
            </a: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54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레이아웃이란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레이아웃 스케치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EA472-78F2-E645-B931-A60EC23495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653" y="887811"/>
            <a:ext cx="3267819" cy="4262373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554F837D-D5C8-F242-8A0A-552186FE600F}"/>
              </a:ext>
            </a:extLst>
          </p:cNvPr>
          <p:cNvSpPr/>
          <p:nvPr/>
        </p:nvSpPr>
        <p:spPr>
          <a:xfrm>
            <a:off x="2771800" y="987574"/>
            <a:ext cx="273853" cy="1512168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F68891-45C7-3E44-9C00-0CD295E519EB}"/>
              </a:ext>
            </a:extLst>
          </p:cNvPr>
          <p:cNvSpPr/>
          <p:nvPr/>
        </p:nvSpPr>
        <p:spPr>
          <a:xfrm>
            <a:off x="2771800" y="2607720"/>
            <a:ext cx="273853" cy="2412301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5B131-A550-F242-A664-E0913E7EE663}"/>
              </a:ext>
            </a:extLst>
          </p:cNvPr>
          <p:cNvSpPr txBox="1"/>
          <p:nvPr/>
        </p:nvSpPr>
        <p:spPr>
          <a:xfrm>
            <a:off x="1536399" y="1635646"/>
            <a:ext cx="1307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나눔고딕" panose="020D0604000000000000" pitchFamily="50" charset="-127"/>
              </a:rPr>
              <a:t>Above-The-Fold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DD4E7-8260-764F-AB31-8C7EC0DF8944}"/>
              </a:ext>
            </a:extLst>
          </p:cNvPr>
          <p:cNvSpPr txBox="1"/>
          <p:nvPr/>
        </p:nvSpPr>
        <p:spPr>
          <a:xfrm>
            <a:off x="1536399" y="3662903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나눔고딕" panose="020D0604000000000000" pitchFamily="50" charset="-127"/>
              </a:rPr>
              <a:t>Below-The-Fold</a:t>
            </a:r>
          </a:p>
        </p:txBody>
      </p:sp>
    </p:spTree>
    <p:extLst>
      <p:ext uri="{BB962C8B-B14F-4D97-AF65-F5344CB8AC3E}">
        <p14:creationId xmlns:p14="http://schemas.microsoft.com/office/powerpoint/2010/main" val="370336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레이아웃 스케치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4A2B9-E28F-B140-9059-3F6F2F9A9C1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9690" y="807587"/>
            <a:ext cx="3604620" cy="4282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59140E-D5A1-524E-8AE1-5F70565DF1B7}"/>
              </a:ext>
            </a:extLst>
          </p:cNvPr>
          <p:cNvSpPr txBox="1"/>
          <p:nvPr/>
        </p:nvSpPr>
        <p:spPr>
          <a:xfrm>
            <a:off x="611560" y="4876006"/>
            <a:ext cx="2121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800" dirty="0">
                <a:hlinkClick r:id="rId3"/>
              </a:rPr>
              <a:t>https://poiemaweb.com/css3-layout</a:t>
            </a: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62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일반적인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레이아웃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4C95C-FDC4-1047-B51A-6968AE4820F2}"/>
              </a:ext>
            </a:extLst>
          </p:cNvPr>
          <p:cNvSpPr txBox="1"/>
          <p:nvPr/>
        </p:nvSpPr>
        <p:spPr>
          <a:xfrm>
            <a:off x="1691680" y="4783925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800" dirty="0">
                <a:hlinkClick r:id="rId2"/>
              </a:rPr>
              <a:t>https://www.w3schools.com/css/css_website_layout.asp </a:t>
            </a:r>
            <a:r>
              <a:rPr lang="en-US" sz="800" dirty="0">
                <a:hlinkClick r:id="rId3"/>
              </a:rPr>
              <a:t>/</a:t>
            </a: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7CEB9-B4D8-E342-9701-DB172A4D517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024" y="1352986"/>
            <a:ext cx="6149184" cy="33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13270</TotalTime>
  <Words>291</Words>
  <Application>Microsoft Office PowerPoint</Application>
  <PresentationFormat>화면 슬라이드 쇼(16:9)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Mangal</vt:lpstr>
      <vt:lpstr>나눔고딕</vt:lpstr>
      <vt:lpstr>나눔고딕 ExtraBold</vt:lpstr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Windows 사용자</cp:lastModifiedBy>
  <cp:revision>1179</cp:revision>
  <dcterms:created xsi:type="dcterms:W3CDTF">2012-05-25T08:26:49Z</dcterms:created>
  <dcterms:modified xsi:type="dcterms:W3CDTF">2020-01-13T06:13:42Z</dcterms:modified>
</cp:coreProperties>
</file>