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73" r:id="rId2"/>
    <p:sldId id="352" r:id="rId3"/>
    <p:sldId id="387" r:id="rId4"/>
    <p:sldId id="388" r:id="rId5"/>
    <p:sldId id="389" r:id="rId6"/>
    <p:sldId id="390" r:id="rId7"/>
    <p:sldId id="391" r:id="rId8"/>
    <p:sldId id="392" r:id="rId9"/>
    <p:sldId id="396" r:id="rId10"/>
    <p:sldId id="393" r:id="rId11"/>
    <p:sldId id="394" r:id="rId12"/>
    <p:sldId id="395" r:id="rId13"/>
    <p:sldId id="385" r:id="rId14"/>
    <p:sldId id="366" r:id="rId15"/>
  </p:sldIdLst>
  <p:sldSz cx="9144000" cy="5143500" type="screen16x9"/>
  <p:notesSz cx="6858000" cy="9144000"/>
  <p:defaultTextStyle>
    <a:defPPr>
      <a:defRPr lang="ko-KR"/>
    </a:defPPr>
    <a:lvl1pPr marL="0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1pPr>
    <a:lvl2pPr marL="408134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2pPr>
    <a:lvl3pPr marL="816269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3pPr>
    <a:lvl4pPr marL="1224403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4pPr>
    <a:lvl5pPr marL="1632537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5pPr>
    <a:lvl6pPr marL="2040672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6pPr>
    <a:lvl7pPr marL="2448807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7pPr>
    <a:lvl8pPr marL="2856942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8pPr>
    <a:lvl9pPr marL="3265076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9" userDrawn="1">
          <p15:clr>
            <a:srgbClr val="A4A3A4"/>
          </p15:clr>
        </p15:guide>
        <p15:guide id="2" pos="1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8FA"/>
    <a:srgbClr val="FF3300"/>
    <a:srgbClr val="D5F4FF"/>
    <a:srgbClr val="4A7EBB"/>
    <a:srgbClr val="FF6600"/>
    <a:srgbClr val="4FD1FF"/>
    <a:srgbClr val="B6D5E4"/>
    <a:srgbClr val="519CC0"/>
    <a:srgbClr val="2A5B74"/>
    <a:srgbClr val="234B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9" autoAdjust="0"/>
    <p:restoredTop sz="95921" autoAdjust="0"/>
  </p:normalViewPr>
  <p:slideViewPr>
    <p:cSldViewPr>
      <p:cViewPr varScale="1">
        <p:scale>
          <a:sx n="145" d="100"/>
          <a:sy n="145" d="100"/>
        </p:scale>
        <p:origin x="876" y="108"/>
      </p:cViewPr>
      <p:guideLst>
        <p:guide orient="horz" pos="849"/>
        <p:guide pos="1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13F56-B82E-4847-BC91-97041EEDEF58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BF707-3831-4A4E-9A74-E3864DCBD7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6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1pPr>
    <a:lvl2pPr marL="377556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2pPr>
    <a:lvl3pPr marL="755112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3pPr>
    <a:lvl4pPr marL="1132667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4pPr>
    <a:lvl5pPr marL="1510223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5pPr>
    <a:lvl6pPr marL="1887779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6pPr>
    <a:lvl7pPr marL="2265335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7pPr>
    <a:lvl8pPr marL="2642890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8pPr>
    <a:lvl9pPr marL="3020446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2"/>
            <a:ext cx="6400800" cy="13144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3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7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81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75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69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63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57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51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5894388" y="183357"/>
            <a:ext cx="1828801" cy="39004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2" y="183357"/>
            <a:ext cx="5335587" cy="39004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</p:spPr>
        <p:txBody>
          <a:bodyPr anchor="t"/>
          <a:lstStyle>
            <a:lvl1pPr algn="l">
              <a:defRPr sz="3508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4"/>
            <a:ext cx="7772400" cy="1125141"/>
          </a:xfrm>
        </p:spPr>
        <p:txBody>
          <a:bodyPr anchor="b"/>
          <a:lstStyle>
            <a:lvl1pPr marL="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1pPr>
            <a:lvl2pPr marL="393999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2pPr>
            <a:lvl3pPr marL="787999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3pPr>
            <a:lvl4pPr marL="1181998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4pPr>
            <a:lvl5pPr marL="1575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5pPr>
            <a:lvl6pPr marL="1969998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6pPr>
            <a:lvl7pPr marL="2363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7pPr>
            <a:lvl8pPr marL="2757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8pPr>
            <a:lvl9pPr marL="3151996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2" y="1066800"/>
            <a:ext cx="3581400" cy="3017044"/>
          </a:xfrm>
        </p:spPr>
        <p:txBody>
          <a:bodyPr/>
          <a:lstStyle>
            <a:lvl1pPr>
              <a:defRPr sz="2392"/>
            </a:lvl1pPr>
            <a:lvl2pPr>
              <a:defRPr sz="2073"/>
            </a:lvl2pPr>
            <a:lvl3pPr>
              <a:defRPr sz="1754"/>
            </a:lvl3pPr>
            <a:lvl4pPr>
              <a:defRPr sz="1515"/>
            </a:lvl4pPr>
            <a:lvl5pPr>
              <a:defRPr sz="1515"/>
            </a:lvl5pPr>
            <a:lvl6pPr>
              <a:defRPr sz="1515"/>
            </a:lvl6pPr>
            <a:lvl7pPr>
              <a:defRPr sz="1515"/>
            </a:lvl7pPr>
            <a:lvl8pPr>
              <a:defRPr sz="1515"/>
            </a:lvl8pPr>
            <a:lvl9pPr>
              <a:defRPr sz="151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140202" y="1066800"/>
            <a:ext cx="3582987" cy="3017044"/>
          </a:xfrm>
        </p:spPr>
        <p:txBody>
          <a:bodyPr/>
          <a:lstStyle>
            <a:lvl1pPr>
              <a:defRPr sz="2392"/>
            </a:lvl1pPr>
            <a:lvl2pPr>
              <a:defRPr sz="2073"/>
            </a:lvl2pPr>
            <a:lvl3pPr>
              <a:defRPr sz="1754"/>
            </a:lvl3pPr>
            <a:lvl4pPr>
              <a:defRPr sz="1515"/>
            </a:lvl4pPr>
            <a:lvl5pPr>
              <a:defRPr sz="1515"/>
            </a:lvl5pPr>
            <a:lvl6pPr>
              <a:defRPr sz="1515"/>
            </a:lvl6pPr>
            <a:lvl7pPr>
              <a:defRPr sz="1515"/>
            </a:lvl7pPr>
            <a:lvl8pPr>
              <a:defRPr sz="1515"/>
            </a:lvl8pPr>
            <a:lvl9pPr>
              <a:defRPr sz="151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073" b="1"/>
            </a:lvl1pPr>
            <a:lvl2pPr marL="393999" indent="0">
              <a:buNone/>
              <a:defRPr sz="1754" b="1"/>
            </a:lvl2pPr>
            <a:lvl3pPr marL="787999" indent="0">
              <a:buNone/>
              <a:defRPr sz="1515" b="1"/>
            </a:lvl3pPr>
            <a:lvl4pPr marL="1181998" indent="0">
              <a:buNone/>
              <a:defRPr sz="1355" b="1"/>
            </a:lvl4pPr>
            <a:lvl5pPr marL="1575997" indent="0">
              <a:buNone/>
              <a:defRPr sz="1355" b="1"/>
            </a:lvl5pPr>
            <a:lvl6pPr marL="1969998" indent="0">
              <a:buNone/>
              <a:defRPr sz="1355" b="1"/>
            </a:lvl6pPr>
            <a:lvl7pPr marL="2363997" indent="0">
              <a:buNone/>
              <a:defRPr sz="1355" b="1"/>
            </a:lvl7pPr>
            <a:lvl8pPr marL="2757997" indent="0">
              <a:buNone/>
              <a:defRPr sz="1355" b="1"/>
            </a:lvl8pPr>
            <a:lvl9pPr marL="3151996" indent="0">
              <a:buNone/>
              <a:defRPr sz="135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73"/>
            </a:lvl1pPr>
            <a:lvl2pPr>
              <a:defRPr sz="1754"/>
            </a:lvl2pPr>
            <a:lvl3pPr>
              <a:defRPr sz="151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1"/>
          </a:xfrm>
        </p:spPr>
        <p:txBody>
          <a:bodyPr anchor="b"/>
          <a:lstStyle>
            <a:lvl1pPr marL="0" indent="0">
              <a:buNone/>
              <a:defRPr sz="2073" b="1"/>
            </a:lvl1pPr>
            <a:lvl2pPr marL="393999" indent="0">
              <a:buNone/>
              <a:defRPr sz="1754" b="1"/>
            </a:lvl2pPr>
            <a:lvl3pPr marL="787999" indent="0">
              <a:buNone/>
              <a:defRPr sz="1515" b="1"/>
            </a:lvl3pPr>
            <a:lvl4pPr marL="1181998" indent="0">
              <a:buNone/>
              <a:defRPr sz="1355" b="1"/>
            </a:lvl4pPr>
            <a:lvl5pPr marL="1575997" indent="0">
              <a:buNone/>
              <a:defRPr sz="1355" b="1"/>
            </a:lvl5pPr>
            <a:lvl6pPr marL="1969998" indent="0">
              <a:buNone/>
              <a:defRPr sz="1355" b="1"/>
            </a:lvl6pPr>
            <a:lvl7pPr marL="2363997" indent="0">
              <a:buNone/>
              <a:defRPr sz="1355" b="1"/>
            </a:lvl7pPr>
            <a:lvl8pPr marL="2757997" indent="0">
              <a:buNone/>
              <a:defRPr sz="1355" b="1"/>
            </a:lvl8pPr>
            <a:lvl9pPr marL="3151996" indent="0">
              <a:buNone/>
              <a:defRPr sz="135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073"/>
            </a:lvl1pPr>
            <a:lvl2pPr>
              <a:defRPr sz="1754"/>
            </a:lvl2pPr>
            <a:lvl3pPr>
              <a:defRPr sz="151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90"/>
            <a:ext cx="3008312" cy="871537"/>
          </a:xfrm>
        </p:spPr>
        <p:txBody>
          <a:bodyPr anchor="b"/>
          <a:lstStyle>
            <a:lvl1pPr algn="l">
              <a:defRPr sz="1754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835"/>
          </a:xfrm>
        </p:spPr>
        <p:txBody>
          <a:bodyPr/>
          <a:lstStyle>
            <a:lvl1pPr>
              <a:defRPr sz="2710"/>
            </a:lvl1pPr>
            <a:lvl2pPr>
              <a:defRPr sz="2392"/>
            </a:lvl2pPr>
            <a:lvl3pPr>
              <a:defRPr sz="2073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2" cy="3518297"/>
          </a:xfrm>
        </p:spPr>
        <p:txBody>
          <a:bodyPr/>
          <a:lstStyle>
            <a:lvl1pPr marL="0" indent="0">
              <a:buNone/>
              <a:defRPr sz="1196"/>
            </a:lvl1pPr>
            <a:lvl2pPr marL="393999" indent="0">
              <a:buNone/>
              <a:defRPr sz="1036"/>
            </a:lvl2pPr>
            <a:lvl3pPr marL="787999" indent="0">
              <a:buNone/>
              <a:defRPr sz="877"/>
            </a:lvl3pPr>
            <a:lvl4pPr marL="1181998" indent="0">
              <a:buNone/>
              <a:defRPr sz="797"/>
            </a:lvl4pPr>
            <a:lvl5pPr marL="1575997" indent="0">
              <a:buNone/>
              <a:defRPr sz="797"/>
            </a:lvl5pPr>
            <a:lvl6pPr marL="1969998" indent="0">
              <a:buNone/>
              <a:defRPr sz="797"/>
            </a:lvl6pPr>
            <a:lvl7pPr marL="2363997" indent="0">
              <a:buNone/>
              <a:defRPr sz="797"/>
            </a:lvl7pPr>
            <a:lvl8pPr marL="2757997" indent="0">
              <a:buNone/>
              <a:defRPr sz="797"/>
            </a:lvl8pPr>
            <a:lvl9pPr marL="3151996" indent="0">
              <a:buNone/>
              <a:defRPr sz="79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0" y="3600453"/>
            <a:ext cx="5486400" cy="425053"/>
          </a:xfrm>
        </p:spPr>
        <p:txBody>
          <a:bodyPr anchor="b"/>
          <a:lstStyle>
            <a:lvl1pPr algn="l">
              <a:defRPr sz="1754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0" y="459582"/>
            <a:ext cx="5486400" cy="3086100"/>
          </a:xfrm>
        </p:spPr>
        <p:txBody>
          <a:bodyPr/>
          <a:lstStyle>
            <a:lvl1pPr marL="0" indent="0">
              <a:buNone/>
              <a:defRPr sz="2710"/>
            </a:lvl1pPr>
            <a:lvl2pPr marL="393999" indent="0">
              <a:buNone/>
              <a:defRPr sz="2392"/>
            </a:lvl2pPr>
            <a:lvl3pPr marL="787999" indent="0">
              <a:buNone/>
              <a:defRPr sz="2073"/>
            </a:lvl3pPr>
            <a:lvl4pPr marL="1181998" indent="0">
              <a:buNone/>
              <a:defRPr sz="1754"/>
            </a:lvl4pPr>
            <a:lvl5pPr marL="1575997" indent="0">
              <a:buNone/>
              <a:defRPr sz="1754"/>
            </a:lvl5pPr>
            <a:lvl6pPr marL="1969998" indent="0">
              <a:buNone/>
              <a:defRPr sz="1754"/>
            </a:lvl6pPr>
            <a:lvl7pPr marL="2363997" indent="0">
              <a:buNone/>
              <a:defRPr sz="1754"/>
            </a:lvl7pPr>
            <a:lvl8pPr marL="2757997" indent="0">
              <a:buNone/>
              <a:defRPr sz="1754"/>
            </a:lvl8pPr>
            <a:lvl9pPr marL="3151996" indent="0">
              <a:buNone/>
              <a:defRPr sz="1754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0" y="4025506"/>
            <a:ext cx="5486400" cy="603647"/>
          </a:xfrm>
        </p:spPr>
        <p:txBody>
          <a:bodyPr/>
          <a:lstStyle>
            <a:lvl1pPr marL="0" indent="0">
              <a:buNone/>
              <a:defRPr sz="1196"/>
            </a:lvl1pPr>
            <a:lvl2pPr marL="393999" indent="0">
              <a:buNone/>
              <a:defRPr sz="1036"/>
            </a:lvl2pPr>
            <a:lvl3pPr marL="787999" indent="0">
              <a:buNone/>
              <a:defRPr sz="877"/>
            </a:lvl3pPr>
            <a:lvl4pPr marL="1181998" indent="0">
              <a:buNone/>
              <a:defRPr sz="797"/>
            </a:lvl4pPr>
            <a:lvl5pPr marL="1575997" indent="0">
              <a:buNone/>
              <a:defRPr sz="797"/>
            </a:lvl5pPr>
            <a:lvl6pPr marL="1969998" indent="0">
              <a:buNone/>
              <a:defRPr sz="797"/>
            </a:lvl6pPr>
            <a:lvl7pPr marL="2363997" indent="0">
              <a:buNone/>
              <a:defRPr sz="797"/>
            </a:lvl7pPr>
            <a:lvl8pPr marL="2757997" indent="0">
              <a:buNone/>
              <a:defRPr sz="797"/>
            </a:lvl8pPr>
            <a:lvl9pPr marL="3151996" indent="0">
              <a:buNone/>
              <a:defRPr sz="79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0" cy="857250"/>
          </a:xfrm>
          <a:prstGeom prst="rect">
            <a:avLst/>
          </a:prstGeom>
        </p:spPr>
        <p:txBody>
          <a:bodyPr vert="horz" lIns="98846" tIns="49424" rIns="98846" bIns="49424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3" y="1200151"/>
            <a:ext cx="8229600" cy="3394472"/>
          </a:xfrm>
          <a:prstGeom prst="rect">
            <a:avLst/>
          </a:prstGeom>
        </p:spPr>
        <p:txBody>
          <a:bodyPr vert="horz" lIns="98846" tIns="49424" rIns="98846" bIns="49424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l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ctr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r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7999" rtl="0" eaLnBrk="1" latinLnBrk="1" hangingPunct="1">
        <a:spcBef>
          <a:spcPct val="0"/>
        </a:spcBef>
        <a:buNone/>
        <a:defRPr sz="37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5500" indent="-295500" algn="l" defTabSz="787999" rtl="0" eaLnBrk="1" latinLnBrk="1" hangingPunct="1">
        <a:spcBef>
          <a:spcPct val="20000"/>
        </a:spcBef>
        <a:buFont typeface="Arial" pitchFamily="34" charset="0"/>
        <a:buChar char="•"/>
        <a:defRPr sz="2710" kern="1200">
          <a:solidFill>
            <a:schemeClr val="tx1"/>
          </a:solidFill>
          <a:latin typeface="+mn-lt"/>
          <a:ea typeface="+mn-ea"/>
          <a:cs typeface="+mn-cs"/>
        </a:defRPr>
      </a:lvl1pPr>
      <a:lvl2pPr marL="640249" indent="-246249" algn="l" defTabSz="787999" rtl="0" eaLnBrk="1" latinLnBrk="1" hangingPunct="1">
        <a:spcBef>
          <a:spcPct val="20000"/>
        </a:spcBef>
        <a:buFont typeface="Arial" pitchFamily="34" charset="0"/>
        <a:buChar char="–"/>
        <a:defRPr sz="2392" kern="1200">
          <a:solidFill>
            <a:schemeClr val="tx1"/>
          </a:solidFill>
          <a:latin typeface="+mn-lt"/>
          <a:ea typeface="+mn-ea"/>
          <a:cs typeface="+mn-cs"/>
        </a:defRPr>
      </a:lvl2pPr>
      <a:lvl3pPr marL="984999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2073" kern="1200">
          <a:solidFill>
            <a:schemeClr val="tx1"/>
          </a:solidFill>
          <a:latin typeface="+mn-lt"/>
          <a:ea typeface="+mn-ea"/>
          <a:cs typeface="+mn-cs"/>
        </a:defRPr>
      </a:lvl3pPr>
      <a:lvl4pPr marL="1378999" indent="-197000" algn="l" defTabSz="787999" rtl="0" eaLnBrk="1" latinLnBrk="1" hangingPunct="1">
        <a:spcBef>
          <a:spcPct val="20000"/>
        </a:spcBef>
        <a:buFont typeface="Arial" pitchFamily="34" charset="0"/>
        <a:buChar char="–"/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772998" indent="-197000" algn="l" defTabSz="787999" rtl="0" eaLnBrk="1" latinLnBrk="1" hangingPunct="1">
        <a:spcBef>
          <a:spcPct val="20000"/>
        </a:spcBef>
        <a:buFont typeface="Arial" pitchFamily="34" charset="0"/>
        <a:buChar char="»"/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166998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560997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2954996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348996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1pPr>
      <a:lvl2pPr marL="393999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2pPr>
      <a:lvl3pPr marL="787999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3pPr>
      <a:lvl4pPr marL="1181998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4pPr>
      <a:lvl5pPr marL="1575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5pPr>
      <a:lvl6pPr marL="1969998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6pPr>
      <a:lvl7pPr marL="2363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7pPr>
      <a:lvl8pPr marL="2757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8pPr>
      <a:lvl9pPr marL="3151996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tiff"/><Relationship Id="rId4" Type="http://schemas.openxmlformats.org/officeDocument/2006/relationships/image" Target="../media/image19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tiff"/><Relationship Id="rId4" Type="http://schemas.openxmlformats.org/officeDocument/2006/relationships/image" Target="../media/image23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f"/><Relationship Id="rId7" Type="http://schemas.openxmlformats.org/officeDocument/2006/relationships/image" Target="../media/image30.tiff"/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tiff"/><Relationship Id="rId5" Type="http://schemas.openxmlformats.org/officeDocument/2006/relationships/image" Target="../media/image28.tiff"/><Relationship Id="rId4" Type="http://schemas.openxmlformats.org/officeDocument/2006/relationships/image" Target="../media/image27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s://www.wikipedia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deburst.io/build-a-minimalist-html-card-in-just-53-lines-of-code-with-flexbox-b40801927eb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www.w3schools.com/w3css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tiff"/><Relationship Id="rId4" Type="http://schemas.openxmlformats.org/officeDocument/2006/relationships/image" Target="../media/image10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tiff"/><Relationship Id="rId5" Type="http://schemas.openxmlformats.org/officeDocument/2006/relationships/image" Target="../media/image15.tiff"/><Relationship Id="rId4" Type="http://schemas.openxmlformats.org/officeDocument/2006/relationships/image" Target="../media/image1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430040" y="1119554"/>
            <a:ext cx="2994094" cy="73211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 anchor="ctr">
            <a:no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altLang="ko-KR" sz="3508" b="1" dirty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5</a:t>
            </a:r>
            <a:r>
              <a:rPr lang="ko-KR" altLang="en-US" sz="3508" b="1" dirty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주차 </a:t>
            </a:r>
            <a:r>
              <a:rPr lang="en-US" altLang="ko-KR" sz="3508" b="1" dirty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ko-KR" altLang="en-US" sz="3508" b="1" dirty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차시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1851670"/>
            <a:ext cx="5476009" cy="743228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none" lIns="111200" tIns="55600" rIns="111200" bIns="556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b="1" dirty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w3.css </a:t>
            </a:r>
            <a:r>
              <a:rPr lang="ko-KR" altLang="en-US" sz="4000" b="1" dirty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라이브러리 이해</a:t>
            </a:r>
            <a:endParaRPr lang="en-US" altLang="ko-KR" sz="4000" b="1" dirty="0">
              <a:ln w="19050">
                <a:noFill/>
                <a:prstDash val="solid"/>
              </a:ln>
              <a:solidFill>
                <a:srgbClr val="004A82"/>
              </a:solidFill>
              <a:effectLst>
                <a:outerShdw blurRad="25400" dist="38100" dir="2700000" algn="tl" rotWithShape="0">
                  <a:prstClr val="black">
                    <a:alpha val="20000"/>
                  </a:prst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179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2. w3.css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활용하기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845928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lang="en-US" altLang="ko-KR" sz="1600" dirty="0">
                <a:solidFill>
                  <a:srgbClr val="17375E"/>
                </a:solidFill>
                <a:latin typeface="맑은 고딕"/>
                <a:ea typeface="맑은 고딕"/>
              </a:rPr>
              <a:t>w3-card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347EA5-D745-CE47-93CA-A892853140B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526" y="1203598"/>
            <a:ext cx="3561418" cy="18722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C7F106-E728-9548-A451-3D7B26ECC9B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3968" y="123478"/>
            <a:ext cx="1401592" cy="20676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728D9B-35B6-3D43-9BD3-62A29CA4C01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9744" y="2315515"/>
            <a:ext cx="3231740" cy="27559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E3E4EC-F9BF-A442-ACFA-FC6FF8C45AA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608" y="2854251"/>
            <a:ext cx="1963837" cy="221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5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2. w3.css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활용하기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845928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lang="ko-KR" altLang="en-US" sz="1600" dirty="0">
                <a:solidFill>
                  <a:srgbClr val="17375E"/>
                </a:solidFill>
                <a:latin typeface="맑은 고딕"/>
                <a:ea typeface="맑은 고딕"/>
              </a:rPr>
              <a:t>텍스트 정렬</a:t>
            </a:r>
            <a:endParaRPr lang="en-US" altLang="ko-KR" sz="16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lvl="1" indent="-320040" defTabSz="91440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w3-left-align, w3-right-align, w3-center</a:t>
            </a:r>
          </a:p>
          <a:p>
            <a:pPr defTabSz="914400">
              <a:buClr>
                <a:srgbClr val="DD8047"/>
              </a:buClr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글자 사이 간격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lvl="1" defTabSz="914400">
              <a:buClr>
                <a:srgbClr val="DD8047"/>
              </a:buClr>
              <a:defRPr/>
            </a:pPr>
            <a:r>
              <a:rPr lang="en-US" altLang="ko-KR" sz="1200" dirty="0">
                <a:solidFill>
                  <a:srgbClr val="17375E"/>
                </a:solidFill>
                <a:latin typeface="맑은 고딕"/>
                <a:ea typeface="맑은 고딕"/>
              </a:rPr>
              <a:t>w3-wide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indent="-274320" defTabSz="91440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  <a:defRPr/>
            </a:pPr>
            <a:r>
              <a:rPr lang="ko-KR" altLang="en-US" sz="1800" dirty="0">
                <a:solidFill>
                  <a:srgbClr val="17375E"/>
                </a:solidFill>
                <a:latin typeface="맑은 고딕"/>
                <a:ea typeface="맑은 고딕"/>
              </a:rPr>
              <a:t>텍스트 그림자</a:t>
            </a:r>
            <a:endParaRPr lang="en-US" altLang="ko-KR" sz="18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lvl="1" defTabSz="914400">
              <a:buClr>
                <a:srgbClr val="94B6D2"/>
              </a:buClr>
              <a:defRPr/>
            </a:pPr>
            <a:r>
              <a:rPr lang="en-US" altLang="ko-KR" sz="1400" dirty="0">
                <a:solidFill>
                  <a:srgbClr val="17375E"/>
                </a:solidFill>
                <a:latin typeface="맑은 고딕"/>
                <a:ea typeface="맑은 고딕"/>
              </a:rPr>
              <a:t>w3-shadow</a:t>
            </a:r>
          </a:p>
          <a:p>
            <a:pPr defTabSz="914400">
              <a:buClr>
                <a:srgbClr val="94B6D2"/>
              </a:buClr>
              <a:defRPr/>
            </a:pPr>
            <a:endParaRPr lang="en-US" altLang="ko-KR" sz="18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lvl="1" defTabSz="914400">
              <a:buClr>
                <a:srgbClr val="94B6D2"/>
              </a:buClr>
              <a:defRPr/>
            </a:pP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7C1046-6F90-B348-AB09-9926C43D4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779662"/>
            <a:ext cx="2091680" cy="2517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11BC04-B9EC-1241-AB0C-64C2E155EFE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7596" y="2211710"/>
            <a:ext cx="3555876" cy="4789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07E0A4-D7E8-214D-88ED-3342FDD6003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6" y="2787774"/>
            <a:ext cx="3059870" cy="22535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400752-9A18-DC41-A684-05D621E50A6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1880" y="3098071"/>
            <a:ext cx="3059870" cy="57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68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2. w3.css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활용하기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845928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lang="ko-KR" altLang="en-US" sz="1600" dirty="0">
                <a:solidFill>
                  <a:srgbClr val="17375E"/>
                </a:solidFill>
                <a:latin typeface="맑은 고딕"/>
                <a:ea typeface="맑은 고딕"/>
              </a:rPr>
              <a:t>이미지 처리</a:t>
            </a:r>
            <a:endParaRPr lang="en-US" altLang="ko-KR" sz="16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lvl="1" indent="-320040" defTabSz="91440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  <a:defRPr/>
            </a:pPr>
            <a:r>
              <a:rPr lang="en-US" altLang="ko-KR" sz="1200" dirty="0">
                <a:solidFill>
                  <a:srgbClr val="17375E"/>
                </a:solidFill>
                <a:latin typeface="맑은 고딕"/>
                <a:ea typeface="맑은 고딕"/>
              </a:rPr>
              <a:t>w3-round</a:t>
            </a:r>
            <a:r>
              <a:rPr lang="ko-KR" altLang="en-US" sz="1200" dirty="0">
                <a:solidFill>
                  <a:srgbClr val="17375E"/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dirty="0">
                <a:solidFill>
                  <a:srgbClr val="17375E"/>
                </a:solidFill>
                <a:latin typeface="맑은 고딕"/>
                <a:ea typeface="맑은 고딕"/>
              </a:rPr>
              <a:t>:</a:t>
            </a:r>
            <a:r>
              <a:rPr lang="ko-KR" altLang="en-US" sz="1200" dirty="0">
                <a:solidFill>
                  <a:srgbClr val="17375E"/>
                </a:solidFill>
                <a:latin typeface="맑은 고딕"/>
                <a:ea typeface="맑은 고딕"/>
              </a:rPr>
              <a:t> 라운드 사각형 형태의 이미지</a:t>
            </a:r>
            <a:endParaRPr lang="en-US" altLang="ko-KR" sz="12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lvl="1" indent="-320040" defTabSz="91440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w3-circle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: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원 형태의 이미지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lvl="1" indent="-320040" defTabSz="91440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  <a:defRPr/>
            </a:pPr>
            <a:r>
              <a:rPr lang="en-US" altLang="ko-KR" sz="1200" dirty="0">
                <a:solidFill>
                  <a:srgbClr val="17375E"/>
                </a:solidFill>
                <a:latin typeface="맑은 고딕"/>
                <a:ea typeface="맑은 고딕"/>
              </a:rPr>
              <a:t>w3-border</a:t>
            </a:r>
            <a:r>
              <a:rPr lang="ko-KR" altLang="en-US" sz="1200" dirty="0">
                <a:solidFill>
                  <a:srgbClr val="17375E"/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dirty="0">
                <a:solidFill>
                  <a:srgbClr val="17375E"/>
                </a:solidFill>
                <a:latin typeface="맑은 고딕"/>
                <a:ea typeface="맑은 고딕"/>
              </a:rPr>
              <a:t>:</a:t>
            </a:r>
            <a:r>
              <a:rPr lang="ko-KR" altLang="en-US" sz="1200" dirty="0">
                <a:solidFill>
                  <a:srgbClr val="17375E"/>
                </a:solidFill>
                <a:latin typeface="맑은 고딕"/>
                <a:ea typeface="맑은 고딕"/>
              </a:rPr>
              <a:t> 이미지에 테두리 표시</a:t>
            </a:r>
            <a:endParaRPr lang="en-US" altLang="ko-KR" sz="12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lvl="1" indent="-320040" defTabSz="91440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w3-card-* :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이미지 카드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lvl="1" indent="-320040" defTabSz="91440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  <a:defRPr/>
            </a:pPr>
            <a:r>
              <a:rPr lang="en-US" altLang="ko-KR" sz="1200" dirty="0">
                <a:solidFill>
                  <a:srgbClr val="17375E"/>
                </a:solidFill>
                <a:latin typeface="맑은 고딕"/>
                <a:ea typeface="맑은 고딕"/>
              </a:rPr>
              <a:t>w3-opacity, w3-opacity-min, w3-opacity-max : </a:t>
            </a:r>
            <a:r>
              <a:rPr lang="ko-KR" altLang="en-US" sz="1200" dirty="0">
                <a:solidFill>
                  <a:srgbClr val="17375E"/>
                </a:solidFill>
                <a:latin typeface="맑은 고딕"/>
                <a:ea typeface="맑은 고딕"/>
              </a:rPr>
              <a:t>투명도 조절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defTabSz="914400">
              <a:buClr>
                <a:srgbClr val="94B6D2"/>
              </a:buClr>
              <a:defRPr/>
            </a:pPr>
            <a:endParaRPr lang="en-US" altLang="ko-KR" sz="18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lvl="1" defTabSz="914400">
              <a:buClr>
                <a:srgbClr val="94B6D2"/>
              </a:buClr>
              <a:defRPr/>
            </a:pP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E3EFEC-9748-1544-875E-27A9AB356E9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04" y="2643758"/>
            <a:ext cx="1254072" cy="8614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CAF066-D625-E344-8167-39348EAD5B7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4569" y="2571750"/>
            <a:ext cx="1505263" cy="10081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40B682-95A1-3A44-B4C3-83147B5E0ED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9795" y="2571750"/>
            <a:ext cx="1337399" cy="933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A94619-AF13-0041-8228-B332722058A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04" y="3723878"/>
            <a:ext cx="1802394" cy="12258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0812B1-569F-134F-A5A2-2BC30C941F6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3727" y="3726477"/>
            <a:ext cx="4245429" cy="10081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F5A732-0A7B-2D42-98B5-6510327F6E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700" y="1670050"/>
            <a:ext cx="75946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44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요약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및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정리</a:t>
            </a:r>
          </a:p>
        </p:txBody>
      </p:sp>
      <p:sp>
        <p:nvSpPr>
          <p:cNvPr id="8" name="직사각형 25"/>
          <p:cNvSpPr/>
          <p:nvPr/>
        </p:nvSpPr>
        <p:spPr>
          <a:xfrm>
            <a:off x="395536" y="940822"/>
            <a:ext cx="6106294" cy="1891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srgbClr val="002060"/>
                </a:solidFill>
              </a:rPr>
              <a:t>CSS </a:t>
            </a:r>
            <a:r>
              <a:rPr lang="ko-KR" altLang="en-US" sz="1600" dirty="0">
                <a:solidFill>
                  <a:srgbClr val="002060"/>
                </a:solidFill>
              </a:rPr>
              <a:t>라이브러리는</a:t>
            </a:r>
            <a:r>
              <a:rPr lang="en-US" altLang="ko-KR" sz="1600" dirty="0">
                <a:solidFill>
                  <a:srgbClr val="002060"/>
                </a:solidFill>
              </a:rPr>
              <a:t> </a:t>
            </a:r>
            <a:r>
              <a:rPr lang="ko-KR" altLang="en-US" sz="1600" dirty="0">
                <a:solidFill>
                  <a:srgbClr val="002060"/>
                </a:solidFill>
              </a:rPr>
              <a:t>디자인 편리성을 제공하는 코드 모음</a:t>
            </a:r>
            <a:endParaRPr lang="en-US" altLang="ko-KR" sz="1600" dirty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srgbClr val="002060"/>
                </a:solidFill>
              </a:rPr>
              <a:t>w3.css</a:t>
            </a:r>
            <a:r>
              <a:rPr lang="ko-KR" altLang="en-US" sz="1600" dirty="0">
                <a:solidFill>
                  <a:srgbClr val="002060"/>
                </a:solidFill>
              </a:rPr>
              <a:t> 라이브러리는 작고 간편하고 효율적인 라이브러리</a:t>
            </a:r>
            <a:endParaRPr lang="en-US" altLang="ko-KR" sz="1600" dirty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err="1">
                <a:solidFill>
                  <a:srgbClr val="002060"/>
                </a:solidFill>
              </a:rPr>
              <a:t>웹페이지</a:t>
            </a:r>
            <a:r>
              <a:rPr lang="ko-KR" altLang="en-US" sz="1600" dirty="0">
                <a:solidFill>
                  <a:srgbClr val="002060"/>
                </a:solidFill>
              </a:rPr>
              <a:t> 레이아웃</a:t>
            </a:r>
            <a:r>
              <a:rPr lang="en-US" altLang="ko-KR" sz="1600" dirty="0">
                <a:solidFill>
                  <a:srgbClr val="002060"/>
                </a:solidFill>
              </a:rPr>
              <a:t>,</a:t>
            </a:r>
            <a:r>
              <a:rPr lang="ko-KR" altLang="en-US" sz="1600" dirty="0">
                <a:solidFill>
                  <a:srgbClr val="002060"/>
                </a:solidFill>
              </a:rPr>
              <a:t> 네비게이션</a:t>
            </a:r>
            <a:r>
              <a:rPr lang="en-US" altLang="ko-KR" sz="1600" dirty="0">
                <a:solidFill>
                  <a:srgbClr val="002060"/>
                </a:solidFill>
              </a:rPr>
              <a:t>,</a:t>
            </a:r>
            <a:r>
              <a:rPr lang="ko-KR" altLang="en-US" sz="1600" dirty="0">
                <a:solidFill>
                  <a:srgbClr val="002060"/>
                </a:solidFill>
              </a:rPr>
              <a:t> 텍스트</a:t>
            </a:r>
            <a:r>
              <a:rPr lang="en-US" altLang="ko-KR" sz="1600" dirty="0">
                <a:solidFill>
                  <a:srgbClr val="002060"/>
                </a:solidFill>
              </a:rPr>
              <a:t>,</a:t>
            </a:r>
            <a:r>
              <a:rPr lang="ko-KR" altLang="en-US" sz="1600" dirty="0">
                <a:solidFill>
                  <a:srgbClr val="002060"/>
                </a:solidFill>
              </a:rPr>
              <a:t> 이미지</a:t>
            </a:r>
            <a:r>
              <a:rPr lang="en-US" altLang="ko-KR" sz="1600" dirty="0">
                <a:solidFill>
                  <a:srgbClr val="002060"/>
                </a:solidFill>
              </a:rPr>
              <a:t>,</a:t>
            </a:r>
            <a:r>
              <a:rPr lang="ko-KR" altLang="en-US" sz="1600" dirty="0">
                <a:solidFill>
                  <a:srgbClr val="002060"/>
                </a:solidFill>
              </a:rPr>
              <a:t> 아이콘 등 다양한 요소들에 대한 스타일 코드 제공 </a:t>
            </a:r>
            <a:endParaRPr lang="en-US" altLang="ko-KR" sz="1600" dirty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98" y="3156085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다음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차시에서는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mr-IN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…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2" name="직사각형 25"/>
          <p:cNvSpPr/>
          <p:nvPr/>
        </p:nvSpPr>
        <p:spPr>
          <a:xfrm>
            <a:off x="395536" y="3633480"/>
            <a:ext cx="6106294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srgbClr val="002060"/>
                </a:solidFill>
              </a:rPr>
              <a:t>w3.css </a:t>
            </a:r>
            <a:r>
              <a:rPr lang="ko-KR" altLang="en-US" sz="1600" dirty="0">
                <a:solidFill>
                  <a:srgbClr val="002060"/>
                </a:solidFill>
              </a:rPr>
              <a:t>라이브러리를 활용한 </a:t>
            </a:r>
            <a:r>
              <a:rPr lang="ko-KR" altLang="en-US" sz="1600" dirty="0" err="1">
                <a:solidFill>
                  <a:srgbClr val="002060"/>
                </a:solidFill>
              </a:rPr>
              <a:t>웹페이지</a:t>
            </a:r>
            <a:r>
              <a:rPr lang="ko-KR" altLang="en-US" sz="1600" dirty="0">
                <a:solidFill>
                  <a:srgbClr val="002060"/>
                </a:solidFill>
              </a:rPr>
              <a:t> 작성 연습</a:t>
            </a:r>
            <a:endParaRPr lang="en-US" altLang="ko-KR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533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참고문헌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4650" y="880081"/>
            <a:ext cx="5981700" cy="3851909"/>
          </a:xfrm>
          <a:prstGeom prst="roundRect">
            <a:avLst>
              <a:gd name="adj" fmla="val 5802"/>
            </a:avLst>
          </a:prstGeom>
          <a:solidFill>
            <a:schemeClr val="accent5">
              <a:lumMod val="40000"/>
              <a:lumOff val="60000"/>
              <a:alpha val="50196"/>
            </a:schemeClr>
          </a:solidFill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8529" y="1199867"/>
            <a:ext cx="5797647" cy="2442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2060"/>
                </a:solidFill>
              </a:rPr>
              <a:t>황기태 저 </a:t>
            </a:r>
            <a:r>
              <a:rPr lang="en-US" altLang="ko-KR" sz="1400" dirty="0">
                <a:solidFill>
                  <a:srgbClr val="002060"/>
                </a:solidFill>
              </a:rPr>
              <a:t>[</a:t>
            </a:r>
            <a:r>
              <a:rPr lang="ko-KR" altLang="en-US" sz="1400" dirty="0">
                <a:solidFill>
                  <a:srgbClr val="002060"/>
                </a:solidFill>
              </a:rPr>
              <a:t>명품</a:t>
            </a:r>
            <a:r>
              <a:rPr lang="en-US" altLang="ko-KR" sz="1400" dirty="0">
                <a:solidFill>
                  <a:srgbClr val="002060"/>
                </a:solidFill>
              </a:rPr>
              <a:t> HTML5+CSS3+JavaScript </a:t>
            </a:r>
            <a:r>
              <a:rPr lang="ko-KR" altLang="en-US" sz="1400" dirty="0">
                <a:solidFill>
                  <a:srgbClr val="002060"/>
                </a:solidFill>
              </a:rPr>
              <a:t>웹프로그래밍</a:t>
            </a:r>
            <a:r>
              <a:rPr lang="en-US" altLang="ko-KR" sz="1400" dirty="0">
                <a:solidFill>
                  <a:srgbClr val="002060"/>
                </a:solidFill>
              </a:rPr>
              <a:t>] ; </a:t>
            </a:r>
            <a:r>
              <a:rPr lang="ko-KR" altLang="en-US" sz="1400" dirty="0">
                <a:solidFill>
                  <a:srgbClr val="002060"/>
                </a:solidFill>
              </a:rPr>
              <a:t>서울</a:t>
            </a:r>
            <a:r>
              <a:rPr lang="en-US" altLang="ko-KR" sz="1400" dirty="0">
                <a:solidFill>
                  <a:srgbClr val="002060"/>
                </a:solidFill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</a:rPr>
              <a:t>생릉출판사 </a:t>
            </a:r>
            <a:r>
              <a:rPr lang="en-US" altLang="ko-KR" sz="1400" dirty="0">
                <a:solidFill>
                  <a:srgbClr val="002060"/>
                </a:solidFill>
              </a:rPr>
              <a:t>(2017)</a:t>
            </a:r>
          </a:p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2060"/>
                </a:solidFill>
              </a:rPr>
              <a:t>Wikipedia, </a:t>
            </a:r>
            <a:r>
              <a:rPr lang="en-US" altLang="ko-KR" sz="1400" dirty="0">
                <a:solidFill>
                  <a:srgbClr val="002060"/>
                </a:solidFill>
                <a:hlinkClick r:id="rId2"/>
              </a:rPr>
              <a:t>https://www.wikipedia.org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2060"/>
                </a:solidFill>
              </a:rPr>
              <a:t>W3School, </a:t>
            </a:r>
            <a:r>
              <a:rPr lang="en-US" altLang="ko-KR" sz="1400" dirty="0">
                <a:solidFill>
                  <a:srgbClr val="002060"/>
                </a:solidFill>
                <a:hlinkClick r:id="rId3"/>
              </a:rPr>
              <a:t>http://www.w3schools.com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2060"/>
                </a:solidFill>
              </a:rPr>
              <a:t>flex design, </a:t>
            </a:r>
            <a:r>
              <a:rPr lang="en-US" sz="1400" dirty="0">
                <a:hlinkClick r:id="rId4"/>
              </a:rPr>
              <a:t>https://codeburst.io/build-a-minimalist-html-card-in-just-53-lines-of-code-with-flexbox-b40801927eb5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87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학습개요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89959" y="1173758"/>
            <a:ext cx="5318145" cy="576064"/>
          </a:xfrm>
          <a:prstGeom prst="roundRect">
            <a:avLst>
              <a:gd name="adj" fmla="val 49874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bg1"/>
              </a:gs>
              <a:gs pos="100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w3.css </a:t>
            </a:r>
            <a:r>
              <a:rPr lang="ko-KR" altLang="en-US" sz="2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 이해</a:t>
            </a:r>
            <a:endParaRPr lang="en-US" altLang="ko-KR" sz="22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모서리가 둥근 직사각형 6">
            <a:extLst>
              <a:ext uri="{FF2B5EF4-FFF2-40B4-BE49-F238E27FC236}">
                <a16:creationId xmlns:a16="http://schemas.microsoft.com/office/drawing/2014/main" id="{6AA5B001-90E0-E64C-A49F-DDDC557236C2}"/>
              </a:ext>
            </a:extLst>
          </p:cNvPr>
          <p:cNvSpPr/>
          <p:nvPr/>
        </p:nvSpPr>
        <p:spPr>
          <a:xfrm>
            <a:off x="179512" y="1923678"/>
            <a:ext cx="5318145" cy="576064"/>
          </a:xfrm>
          <a:prstGeom prst="roundRect">
            <a:avLst>
              <a:gd name="adj" fmla="val 49874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bg1"/>
              </a:gs>
              <a:gs pos="100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w3.css </a:t>
            </a:r>
            <a:r>
              <a:rPr lang="ko-KR" altLang="en-US" sz="2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활용하기</a:t>
            </a:r>
            <a:endParaRPr lang="en-US" altLang="ko-KR" sz="22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180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 w3.css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라이브러리 이해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976664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lang="en-US" altLang="ko-KR" sz="1600" dirty="0">
                <a:solidFill>
                  <a:srgbClr val="17375E"/>
                </a:solidFill>
                <a:latin typeface="맑은 고딕"/>
                <a:ea typeface="맑은 고딕"/>
              </a:rPr>
              <a:t>CSS </a:t>
            </a:r>
            <a:r>
              <a:rPr lang="ko-KR" altLang="en-US" sz="1600" dirty="0">
                <a:solidFill>
                  <a:srgbClr val="17375E"/>
                </a:solidFill>
                <a:latin typeface="맑은 고딕"/>
                <a:ea typeface="맑은 고딕"/>
              </a:rPr>
              <a:t>라이브러리</a:t>
            </a:r>
            <a:r>
              <a:rPr lang="en-US" altLang="ko-KR" sz="1600" dirty="0">
                <a:solidFill>
                  <a:srgbClr val="17375E"/>
                </a:solidFill>
                <a:latin typeface="맑은 고딕"/>
                <a:ea typeface="맑은 고딕"/>
              </a:rPr>
              <a:t>(library) / CSS </a:t>
            </a:r>
            <a:r>
              <a:rPr lang="ko-KR" altLang="en-US" sz="1600" dirty="0">
                <a:solidFill>
                  <a:srgbClr val="17375E"/>
                </a:solidFill>
                <a:latin typeface="맑은 고딕"/>
                <a:ea typeface="맑은 고딕"/>
              </a:rPr>
              <a:t>프레임워크</a:t>
            </a:r>
            <a:r>
              <a:rPr lang="en-US" altLang="ko-KR" sz="1600" dirty="0">
                <a:solidFill>
                  <a:srgbClr val="17375E"/>
                </a:solidFill>
                <a:latin typeface="맑은 고딕"/>
                <a:ea typeface="맑은 고딕"/>
              </a:rPr>
              <a:t>(framework)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lang="ko-KR" altLang="en-US" sz="1400" dirty="0">
                <a:solidFill>
                  <a:srgbClr val="17375E"/>
                </a:solidFill>
                <a:latin typeface="맑은 고딕"/>
                <a:ea typeface="맑은 고딕"/>
              </a:rPr>
              <a:t>라이브러리</a:t>
            </a: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lvl="2" indent="-274320" defTabSz="91440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  <a:defRPr/>
            </a:pPr>
            <a:r>
              <a:rPr lang="ko-KR" altLang="en-US" sz="1200" dirty="0">
                <a:solidFill>
                  <a:srgbClr val="17375E"/>
                </a:solidFill>
                <a:latin typeface="맑은 고딕"/>
                <a:ea typeface="맑은 고딕"/>
              </a:rPr>
              <a:t>공통적으로 사용할 수 있는 코드 모음</a:t>
            </a:r>
            <a:endParaRPr lang="en-US" altLang="ko-KR" sz="12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lvl="2" indent="-274320" defTabSz="91440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  <a:defRPr/>
            </a:pPr>
            <a:r>
              <a:rPr lang="ko-KR" altLang="en-US" sz="1200" dirty="0">
                <a:solidFill>
                  <a:srgbClr val="17375E"/>
                </a:solidFill>
                <a:latin typeface="맑은 고딕"/>
                <a:ea typeface="맑은 고딕"/>
              </a:rPr>
              <a:t>개발의 편리와 효율성 지원</a:t>
            </a:r>
            <a:endParaRPr lang="en-US" altLang="ko-KR" sz="12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lang="en-US" altLang="ko-KR" sz="1400" dirty="0" err="1">
                <a:solidFill>
                  <a:srgbClr val="17375E"/>
                </a:solidFill>
                <a:latin typeface="맑은 고딕"/>
                <a:ea typeface="맑은 고딕"/>
              </a:rPr>
              <a:t>css</a:t>
            </a:r>
            <a:r>
              <a:rPr lang="en-US" altLang="ko-KR" sz="1400" dirty="0">
                <a:solidFill>
                  <a:srgbClr val="17375E"/>
                </a:solidFill>
                <a:latin typeface="맑은 고딕"/>
                <a:ea typeface="맑은 고딕"/>
              </a:rPr>
              <a:t> </a:t>
            </a:r>
            <a:r>
              <a:rPr lang="ko-KR" altLang="en-US" sz="1400" dirty="0">
                <a:solidFill>
                  <a:srgbClr val="17375E"/>
                </a:solidFill>
                <a:latin typeface="맑은 고딕"/>
                <a:ea typeface="맑은 고딕"/>
              </a:rPr>
              <a:t>라이브러리</a:t>
            </a: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lvl="2" indent="-274320" defTabSz="91440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  <a:defRPr/>
            </a:pPr>
            <a:r>
              <a:rPr lang="en-US" altLang="ko-KR" sz="1200" dirty="0" err="1">
                <a:solidFill>
                  <a:srgbClr val="17375E"/>
                </a:solidFill>
                <a:ea typeface="맑은 고딕"/>
              </a:rPr>
              <a:t>css</a:t>
            </a:r>
            <a:r>
              <a:rPr lang="en-US" altLang="ko-KR" sz="1200" dirty="0">
                <a:solidFill>
                  <a:srgbClr val="17375E"/>
                </a:solidFill>
                <a:ea typeface="맑은 고딕"/>
              </a:rPr>
              <a:t> </a:t>
            </a:r>
            <a:r>
              <a:rPr lang="ko-KR" altLang="en-US" sz="1200" dirty="0">
                <a:solidFill>
                  <a:srgbClr val="17375E"/>
                </a:solidFill>
                <a:ea typeface="맑은 고딕"/>
              </a:rPr>
              <a:t>스타일 및 자바스크립트 코드의 모음</a:t>
            </a:r>
            <a:endParaRPr lang="en-US" altLang="ko-KR" sz="1200" dirty="0">
              <a:solidFill>
                <a:srgbClr val="17375E"/>
              </a:solidFill>
              <a:ea typeface="맑은 고딕"/>
            </a:endParaRPr>
          </a:p>
          <a:p>
            <a:pPr lvl="2" indent="-274320" defTabSz="91440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  <a:defRPr/>
            </a:pPr>
            <a:r>
              <a:rPr lang="ko-KR" altLang="en-US" sz="1200" dirty="0">
                <a:solidFill>
                  <a:srgbClr val="17375E"/>
                </a:solidFill>
                <a:ea typeface="맑은 고딕"/>
              </a:rPr>
              <a:t>복잡한 </a:t>
            </a:r>
            <a:r>
              <a:rPr lang="en-US" altLang="ko-KR" sz="1200" dirty="0" err="1">
                <a:solidFill>
                  <a:srgbClr val="17375E"/>
                </a:solidFill>
                <a:ea typeface="맑은 고딕"/>
              </a:rPr>
              <a:t>css</a:t>
            </a:r>
            <a:r>
              <a:rPr lang="en-US" altLang="ko-KR" sz="1200" dirty="0">
                <a:solidFill>
                  <a:srgbClr val="17375E"/>
                </a:solidFill>
                <a:ea typeface="맑은 고딕"/>
              </a:rPr>
              <a:t> </a:t>
            </a:r>
            <a:r>
              <a:rPr lang="ko-KR" altLang="en-US" sz="1200" dirty="0">
                <a:solidFill>
                  <a:srgbClr val="17375E"/>
                </a:solidFill>
                <a:ea typeface="맑은 고딕"/>
              </a:rPr>
              <a:t>구문 코딩없이 라이브러리의 </a:t>
            </a:r>
            <a:r>
              <a:rPr lang="ko-KR" altLang="en-US" sz="1200" dirty="0" err="1">
                <a:solidFill>
                  <a:srgbClr val="17375E"/>
                </a:solidFill>
                <a:ea typeface="맑은 고딕"/>
              </a:rPr>
              <a:t>선택자</a:t>
            </a:r>
            <a:r>
              <a:rPr lang="ko-KR" altLang="en-US" sz="1200" dirty="0">
                <a:solidFill>
                  <a:srgbClr val="17375E"/>
                </a:solidFill>
                <a:ea typeface="맑은 고딕"/>
              </a:rPr>
              <a:t> 지정으로 원하는 스타일 표현</a:t>
            </a:r>
            <a:endParaRPr lang="en-US" altLang="ko-KR" sz="1200" dirty="0">
              <a:solidFill>
                <a:srgbClr val="17375E"/>
              </a:solidFill>
              <a:ea typeface="맑은 고딕"/>
            </a:endParaRPr>
          </a:p>
          <a:p>
            <a:pPr lvl="2" indent="-274320" defTabSz="91440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  <a:defRPr/>
            </a:pPr>
            <a:r>
              <a:rPr lang="en-US" altLang="ko-KR" sz="1200" dirty="0">
                <a:solidFill>
                  <a:srgbClr val="17375E"/>
                </a:solidFill>
                <a:ea typeface="맑은 고딕"/>
              </a:rPr>
              <a:t>Bootstrap</a:t>
            </a:r>
          </a:p>
          <a:p>
            <a:pPr lvl="2" indent="-274320" defTabSz="91440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  <a:defRPr/>
            </a:pPr>
            <a:r>
              <a:rPr lang="en-US" altLang="ko-KR" sz="1200" dirty="0">
                <a:solidFill>
                  <a:srgbClr val="17375E"/>
                </a:solidFill>
                <a:ea typeface="맑은 고딕"/>
              </a:rPr>
              <a:t>Foundation</a:t>
            </a:r>
          </a:p>
          <a:p>
            <a:pPr lvl="2" indent="-274320" defTabSz="91440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  <a:defRPr/>
            </a:pPr>
            <a:r>
              <a:rPr lang="en-US" altLang="ko-KR" sz="1200" dirty="0" err="1">
                <a:solidFill>
                  <a:srgbClr val="17375E"/>
                </a:solidFill>
                <a:ea typeface="맑은 고딕"/>
              </a:rPr>
              <a:t>Bulma</a:t>
            </a:r>
            <a:endParaRPr lang="en-US" altLang="ko-KR" sz="1200" dirty="0">
              <a:solidFill>
                <a:srgbClr val="17375E"/>
              </a:solidFill>
              <a:ea typeface="맑은 고딕"/>
            </a:endParaRPr>
          </a:p>
          <a:p>
            <a:pPr lvl="2" indent="-274320" defTabSz="91440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  <a:defRPr/>
            </a:pPr>
            <a:r>
              <a:rPr lang="en-US" altLang="ko-KR" sz="1200" dirty="0" err="1">
                <a:solidFill>
                  <a:srgbClr val="17375E"/>
                </a:solidFill>
                <a:ea typeface="맑은 고딕"/>
              </a:rPr>
              <a:t>Ulkit</a:t>
            </a:r>
            <a:endParaRPr lang="en-US" altLang="ko-KR" sz="1200" dirty="0">
              <a:solidFill>
                <a:srgbClr val="17375E"/>
              </a:solidFill>
              <a:ea typeface="맑은 고딕"/>
            </a:endParaRPr>
          </a:p>
          <a:p>
            <a:pPr lvl="2" indent="-274320" defTabSz="91440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  <a:defRPr/>
            </a:pPr>
            <a:r>
              <a:rPr lang="en-US" altLang="ko-KR" sz="1200" dirty="0">
                <a:solidFill>
                  <a:srgbClr val="17375E"/>
                </a:solidFill>
                <a:ea typeface="맑은 고딕"/>
              </a:rPr>
              <a:t>w3.css</a:t>
            </a: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40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 w3.css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라이브러리 이해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976664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w3.css</a:t>
            </a:r>
          </a:p>
          <a:p>
            <a:pPr lvl="1" defTabSz="914400">
              <a:buClr>
                <a:srgbClr val="94B6D2"/>
              </a:buClr>
              <a:defRPr/>
            </a:pPr>
            <a:r>
              <a:rPr lang="en-US" sz="1400" dirty="0">
                <a:hlinkClick r:id="rId2"/>
              </a:rPr>
              <a:t>https://www.w3schools.com/w3css/</a:t>
            </a: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CBA775-4D24-1F4E-8A1C-CB01AE931C9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7624" y="1635646"/>
            <a:ext cx="4453814" cy="339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2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2. w3.css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활용하기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976664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lang="en-US" altLang="ko-KR" sz="1600" dirty="0">
                <a:solidFill>
                  <a:srgbClr val="17375E"/>
                </a:solidFill>
                <a:latin typeface="맑은 고딕"/>
                <a:ea typeface="맑은 고딕"/>
              </a:rPr>
              <a:t>HTML </a:t>
            </a:r>
            <a:r>
              <a:rPr lang="ko-KR" altLang="en-US" sz="1600" dirty="0">
                <a:solidFill>
                  <a:srgbClr val="17375E"/>
                </a:solidFill>
                <a:latin typeface="맑은 고딕"/>
                <a:ea typeface="맑은 고딕"/>
              </a:rPr>
              <a:t>페이지에 </a:t>
            </a:r>
            <a:r>
              <a:rPr lang="en-US" altLang="ko-KR" sz="1600" dirty="0">
                <a:solidFill>
                  <a:srgbClr val="17375E"/>
                </a:solidFill>
                <a:latin typeface="맑은 고딕"/>
                <a:ea typeface="맑은 고딕"/>
              </a:rPr>
              <a:t>w3.css </a:t>
            </a:r>
            <a:r>
              <a:rPr lang="ko-KR" altLang="en-US" sz="1600" dirty="0">
                <a:solidFill>
                  <a:srgbClr val="17375E"/>
                </a:solidFill>
                <a:latin typeface="맑은 고딕"/>
                <a:ea typeface="맑은 고딕"/>
              </a:rPr>
              <a:t>연결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lang="en-US" altLang="ko-KR" sz="1400" dirty="0">
                <a:solidFill>
                  <a:srgbClr val="17375E"/>
                </a:solidFill>
                <a:latin typeface="맑은 고딕"/>
                <a:ea typeface="맑은 고딕"/>
              </a:rPr>
              <a:t>w3.css </a:t>
            </a:r>
            <a:r>
              <a:rPr lang="ko-KR" altLang="en-US" sz="1400" dirty="0">
                <a:solidFill>
                  <a:srgbClr val="17375E"/>
                </a:solidFill>
                <a:latin typeface="맑은 고딕"/>
                <a:ea typeface="맑은 고딕"/>
              </a:rPr>
              <a:t>홈페이지로 연결</a:t>
            </a: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lang="en-US" altLang="ko-KR" sz="1400" dirty="0">
                <a:solidFill>
                  <a:srgbClr val="17375E"/>
                </a:solidFill>
                <a:latin typeface="맑은 고딕"/>
                <a:ea typeface="맑은 고딕"/>
              </a:rPr>
              <a:t>w3.css </a:t>
            </a:r>
            <a:r>
              <a:rPr lang="ko-KR" altLang="en-US" sz="1400" dirty="0">
                <a:solidFill>
                  <a:srgbClr val="17375E"/>
                </a:solidFill>
                <a:latin typeface="맑은 고딕"/>
                <a:ea typeface="맑은 고딕"/>
              </a:rPr>
              <a:t>파일 다운로드 후 내부 파일로 연결</a:t>
            </a: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AF59B8-F8FE-F94E-AD52-07B0B7CC03B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7624" y="2815990"/>
            <a:ext cx="4252714" cy="6524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A57EFE-02DD-9B44-9071-E8C5371C821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7624" y="1529881"/>
            <a:ext cx="4252714" cy="82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42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2. w3.css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활용하기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3124999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w3-container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클래스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lang="ko-KR" altLang="en-US" sz="1400" dirty="0">
                <a:solidFill>
                  <a:srgbClr val="17375E"/>
                </a:solidFill>
                <a:latin typeface="맑은 고딕"/>
                <a:ea typeface="맑은 고딕"/>
              </a:rPr>
              <a:t>그룹 </a:t>
            </a:r>
            <a:r>
              <a:rPr lang="ko-KR" altLang="en-US" sz="1400" dirty="0" err="1">
                <a:solidFill>
                  <a:srgbClr val="17375E"/>
                </a:solidFill>
                <a:latin typeface="맑은 고딕"/>
                <a:ea typeface="맑은 고딕"/>
              </a:rPr>
              <a:t>엘리먼트</a:t>
            </a:r>
            <a:r>
              <a:rPr lang="ko-KR" altLang="en-US" sz="1400" dirty="0">
                <a:solidFill>
                  <a:srgbClr val="17375E"/>
                </a:solidFill>
                <a:latin typeface="맑은 고딕"/>
                <a:ea typeface="맑은 고딕"/>
              </a:rPr>
              <a:t> 역할</a:t>
            </a: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lang="en-US" altLang="ko-KR" sz="1400" dirty="0">
                <a:solidFill>
                  <a:srgbClr val="17375E"/>
                </a:solidFill>
                <a:latin typeface="맑은 고딕"/>
                <a:ea typeface="맑은 고딕"/>
              </a:rPr>
              <a:t>16px left and right padding</a:t>
            </a: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lang="ko-KR" altLang="en-US" sz="1400" dirty="0">
                <a:solidFill>
                  <a:srgbClr val="17375E"/>
                </a:solidFill>
                <a:latin typeface="맑은 고딕"/>
                <a:ea typeface="맑은 고딕"/>
              </a:rPr>
              <a:t>공통적인 마진</a:t>
            </a:r>
            <a:r>
              <a:rPr lang="en-US" altLang="ko-KR" sz="1400" dirty="0">
                <a:solidFill>
                  <a:srgbClr val="17375E"/>
                </a:solidFill>
                <a:latin typeface="맑은 고딕"/>
                <a:ea typeface="맑은 고딕"/>
              </a:rPr>
              <a:t>,</a:t>
            </a:r>
            <a:r>
              <a:rPr lang="ko-KR" altLang="en-US" sz="1400" dirty="0">
                <a:solidFill>
                  <a:srgbClr val="17375E"/>
                </a:solidFill>
                <a:latin typeface="맑은 고딕"/>
                <a:ea typeface="맑은 고딕"/>
              </a:rPr>
              <a:t> 패딩</a:t>
            </a:r>
            <a:r>
              <a:rPr lang="en-US" altLang="ko-KR" sz="1400" dirty="0">
                <a:solidFill>
                  <a:srgbClr val="17375E"/>
                </a:solidFill>
                <a:latin typeface="맑은 고딕"/>
                <a:ea typeface="맑은 고딕"/>
              </a:rPr>
              <a:t>,</a:t>
            </a:r>
            <a:r>
              <a:rPr lang="ko-KR" altLang="en-US" sz="1400" dirty="0">
                <a:solidFill>
                  <a:srgbClr val="17375E"/>
                </a:solidFill>
                <a:latin typeface="맑은 고딕"/>
                <a:ea typeface="맑은 고딕"/>
              </a:rPr>
              <a:t> 정렬</a:t>
            </a:r>
            <a:r>
              <a:rPr lang="en-US" altLang="ko-KR" sz="1400" dirty="0">
                <a:solidFill>
                  <a:srgbClr val="17375E"/>
                </a:solidFill>
                <a:latin typeface="맑은 고딕"/>
                <a:ea typeface="맑은 고딕"/>
              </a:rPr>
              <a:t>,</a:t>
            </a:r>
            <a:r>
              <a:rPr lang="ko-KR" altLang="en-US" sz="1400" dirty="0">
                <a:solidFill>
                  <a:srgbClr val="17375E"/>
                </a:solidFill>
                <a:latin typeface="맑은 고딕"/>
                <a:ea typeface="맑은 고딕"/>
              </a:rPr>
              <a:t> 폰트 및 색상 설정</a:t>
            </a: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D41FC8-4A36-CD4B-A7E2-860C7CFE6BA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4115" y="1458509"/>
            <a:ext cx="3124999" cy="32014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083CD3-8D84-B847-BD7F-743D9C09AA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96" y="2715766"/>
            <a:ext cx="3667543" cy="179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9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2. w3.css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활용하기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845928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lang="ko-KR" altLang="en-US" sz="1600" dirty="0">
                <a:solidFill>
                  <a:srgbClr val="17375E"/>
                </a:solidFill>
                <a:latin typeface="맑은 고딕"/>
                <a:ea typeface="맑은 고딕"/>
              </a:rPr>
              <a:t>컬럼 레이아웃 디자인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lang="en-US" altLang="ko-KR" sz="1400" dirty="0">
                <a:solidFill>
                  <a:srgbClr val="17375E"/>
                </a:solidFill>
                <a:latin typeface="맑은 고딕"/>
                <a:ea typeface="맑은 고딕"/>
              </a:rPr>
              <a:t>w3-cell-row, w3-cell</a:t>
            </a: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lang="en-US" altLang="ko-KR" sz="1400" dirty="0">
                <a:solidFill>
                  <a:srgbClr val="17375E"/>
                </a:solidFill>
                <a:latin typeface="맑은 고딕"/>
                <a:ea typeface="맑은 고딕"/>
              </a:rPr>
              <a:t>w3-cell-top, w3-cell-middle, w3-cell-bottom</a:t>
            </a: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19DF43-D8E4-7F4B-A449-8FD48EF9FBB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1923678"/>
            <a:ext cx="3733716" cy="18903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CFFD5A-913B-CB47-886D-7B6BE0DC145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608" y="4063791"/>
            <a:ext cx="5021436" cy="59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048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2. w3.css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활용하기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845928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lang="en-US" altLang="ko-KR" sz="1600" dirty="0">
                <a:solidFill>
                  <a:srgbClr val="17375E"/>
                </a:solidFill>
                <a:latin typeface="맑은 고딕"/>
                <a:ea typeface="맑은 고딕"/>
              </a:rPr>
              <a:t>w3-display </a:t>
            </a:r>
            <a:r>
              <a:rPr lang="ko-KR" altLang="en-US" sz="1600" dirty="0">
                <a:solidFill>
                  <a:srgbClr val="17375E"/>
                </a:solidFill>
                <a:latin typeface="맑은 고딕"/>
                <a:ea typeface="맑은 고딕"/>
              </a:rPr>
              <a:t>포지셔닝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lang="en-US" altLang="ko-KR" sz="1400" dirty="0">
                <a:solidFill>
                  <a:srgbClr val="17375E"/>
                </a:solidFill>
                <a:latin typeface="맑은 고딕"/>
                <a:ea typeface="맑은 고딕"/>
              </a:rPr>
              <a:t>w3-display-container </a:t>
            </a:r>
            <a:r>
              <a:rPr lang="ko-KR" altLang="en-US" sz="1400" dirty="0">
                <a:solidFill>
                  <a:srgbClr val="17375E"/>
                </a:solidFill>
                <a:latin typeface="맑은 고딕"/>
                <a:ea typeface="맑은 고딕"/>
              </a:rPr>
              <a:t>클래스 내부 </a:t>
            </a:r>
            <a:r>
              <a:rPr lang="ko-KR" altLang="en-US" sz="1400" dirty="0" err="1">
                <a:solidFill>
                  <a:srgbClr val="17375E"/>
                </a:solidFill>
                <a:latin typeface="맑은 고딕"/>
                <a:ea typeface="맑은 고딕"/>
              </a:rPr>
              <a:t>엘리먼트의</a:t>
            </a:r>
            <a:r>
              <a:rPr lang="ko-KR" altLang="en-US" sz="1400" dirty="0">
                <a:solidFill>
                  <a:srgbClr val="17375E"/>
                </a:solidFill>
                <a:latin typeface="맑은 고딕"/>
                <a:ea typeface="맑은 고딕"/>
              </a:rPr>
              <a:t> 위치 결정</a:t>
            </a: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lang="en-US" altLang="ko-KR" sz="1400" dirty="0">
                <a:solidFill>
                  <a:srgbClr val="17375E"/>
                </a:solidFill>
                <a:latin typeface="맑은 고딕"/>
                <a:ea typeface="맑은 고딕"/>
              </a:rPr>
              <a:t>w3-left, w3-right </a:t>
            </a:r>
            <a:r>
              <a:rPr lang="ko-KR" altLang="en-US" sz="1400" dirty="0">
                <a:solidFill>
                  <a:srgbClr val="17375E"/>
                </a:solidFill>
                <a:latin typeface="맑은 고딕"/>
                <a:ea typeface="맑은 고딕"/>
              </a:rPr>
              <a:t>클래스를 이용한 </a:t>
            </a:r>
            <a:r>
              <a:rPr lang="en-US" altLang="ko-KR" sz="1400" dirty="0">
                <a:solidFill>
                  <a:srgbClr val="17375E"/>
                </a:solidFill>
                <a:latin typeface="맑은 고딕"/>
                <a:ea typeface="맑은 고딕"/>
              </a:rPr>
              <a:t>floating</a:t>
            </a: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693628-C5E0-9842-81CD-729617B3F4E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46" y="1563638"/>
            <a:ext cx="3524250" cy="1606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702BC9-B29C-4045-8DAB-77EAF3A97FB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1391" y="1733156"/>
            <a:ext cx="3308005" cy="1470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83FB50-DC46-0D4B-83AF-623152B13A6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777" y="3616456"/>
            <a:ext cx="3928616" cy="5602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215027-A924-A045-AECB-ABC7B2A739B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592" y="4358974"/>
            <a:ext cx="4013820" cy="46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37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2. w3.css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활용하기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845928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lang="ko-KR" altLang="en-US" sz="1600" dirty="0">
                <a:solidFill>
                  <a:srgbClr val="17375E"/>
                </a:solidFill>
                <a:latin typeface="맑은 고딕"/>
                <a:ea typeface="맑은 고딕"/>
              </a:rPr>
              <a:t>네비게이션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6B4FE6-2112-7B41-A3D3-31286060304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29" y="1323454"/>
            <a:ext cx="3511359" cy="20403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D1D336-081A-CD41-8F0B-91915370218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8325" y="1491630"/>
            <a:ext cx="3272532" cy="960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2D6E18-C07D-8244-8BFD-D8E422B0CF1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4282" y="2794343"/>
            <a:ext cx="3644137" cy="30623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967924-4786-5D4E-93B8-EF79F86F47B5}"/>
              </a:ext>
            </a:extLst>
          </p:cNvPr>
          <p:cNvCxnSpPr>
            <a:stCxn id="5" idx="2"/>
          </p:cNvCxnSpPr>
          <p:nvPr/>
        </p:nvCxnSpPr>
        <p:spPr>
          <a:xfrm>
            <a:off x="4994591" y="2452501"/>
            <a:ext cx="0" cy="26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F08E3DE-E8D5-434A-A434-A4741F230CF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20" y="3603755"/>
            <a:ext cx="3644137" cy="11282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7D7EAE-785A-4241-880B-A59801A99C4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1746" y="3655450"/>
            <a:ext cx="2792416" cy="379127"/>
          </a:xfrm>
          <a:prstGeom prst="rect">
            <a:avLst/>
          </a:prstGeom>
        </p:spPr>
      </p:pic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BE3CF9A-B2A0-7148-A733-9B746DEA0F17}"/>
              </a:ext>
            </a:extLst>
          </p:cNvPr>
          <p:cNvCxnSpPr>
            <a:stCxn id="11" idx="2"/>
          </p:cNvCxnSpPr>
          <p:nvPr/>
        </p:nvCxnSpPr>
        <p:spPr>
          <a:xfrm rot="5400000">
            <a:off x="4308066" y="3506423"/>
            <a:ext cx="361734" cy="14180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46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sz="16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13799</TotalTime>
  <Words>289</Words>
  <Application>Microsoft Office PowerPoint</Application>
  <PresentationFormat>화면 슬라이드 쇼(16:9)</PresentationFormat>
  <Paragraphs>95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HY나무L</vt:lpstr>
      <vt:lpstr>Mangal</vt:lpstr>
      <vt:lpstr>나눔고딕</vt:lpstr>
      <vt:lpstr>나눔고딕 ExtraBold</vt:lpstr>
      <vt:lpstr>맑은 고딕</vt:lpstr>
      <vt:lpstr>Arial</vt:lpstr>
      <vt:lpstr>Wingdings</vt:lpstr>
      <vt:lpstr>Wingdings 2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권혜영</dc:creator>
  <cp:lastModifiedBy>Windows 사용자</cp:lastModifiedBy>
  <cp:revision>1212</cp:revision>
  <dcterms:created xsi:type="dcterms:W3CDTF">2012-05-25T08:26:49Z</dcterms:created>
  <dcterms:modified xsi:type="dcterms:W3CDTF">2020-01-13T06:15:05Z</dcterms:modified>
</cp:coreProperties>
</file>