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85" r:id="rId13"/>
    <p:sldId id="366" r:id="rId14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4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www.naver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4853325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HTTP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프로토콜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알아보기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275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HTML </a:t>
            </a:r>
            <a:r>
              <a:rPr lang="ko-KR" altLang="en-US" sz="1600" dirty="0">
                <a:solidFill>
                  <a:srgbClr val="002060"/>
                </a:solidFill>
              </a:rPr>
              <a:t>언어의 역사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1990</a:t>
            </a:r>
            <a:r>
              <a:rPr lang="ko-KR" altLang="en-US" sz="1400" dirty="0">
                <a:solidFill>
                  <a:srgbClr val="002060"/>
                </a:solidFill>
              </a:rPr>
              <a:t>년 물리학자인 </a:t>
            </a:r>
            <a:r>
              <a:rPr lang="en-US" altLang="ko-KR" sz="1400" dirty="0">
                <a:solidFill>
                  <a:srgbClr val="002060"/>
                </a:solidFill>
              </a:rPr>
              <a:t>Tim Berners-Lee</a:t>
            </a:r>
            <a:r>
              <a:rPr lang="ko-KR" altLang="en-US" sz="1400" dirty="0">
                <a:solidFill>
                  <a:srgbClr val="002060"/>
                </a:solidFill>
              </a:rPr>
              <a:t>가 정의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표준화된 태그로 웹 페이지를 작성하는 언어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&lt;</a:t>
            </a:r>
            <a:r>
              <a:rPr lang="en-US" altLang="ko-KR" sz="1400" dirty="0" err="1">
                <a:solidFill>
                  <a:srgbClr val="002060"/>
                </a:solidFill>
              </a:rPr>
              <a:t>img</a:t>
            </a:r>
            <a:r>
              <a:rPr lang="en-US" altLang="ko-KR" sz="1400" dirty="0">
                <a:solidFill>
                  <a:srgbClr val="002060"/>
                </a:solidFill>
              </a:rPr>
              <a:t>&gt;, &lt;</a:t>
            </a:r>
            <a:r>
              <a:rPr lang="en-US" altLang="ko-KR" sz="1400" dirty="0" err="1">
                <a:solidFill>
                  <a:srgbClr val="002060"/>
                </a:solidFill>
              </a:rPr>
              <a:t>hr</a:t>
            </a:r>
            <a:r>
              <a:rPr lang="en-US" altLang="ko-KR" sz="1400" dirty="0">
                <a:solidFill>
                  <a:srgbClr val="002060"/>
                </a:solidFill>
              </a:rPr>
              <a:t>&gt;, &lt;table&gt;, &lt;li&gt; </a:t>
            </a:r>
            <a:r>
              <a:rPr lang="ko-KR" altLang="en-US" sz="1400" dirty="0">
                <a:solidFill>
                  <a:srgbClr val="002060"/>
                </a:solidFill>
              </a:rPr>
              <a:t>등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HTML5 </a:t>
            </a:r>
            <a:r>
              <a:rPr lang="ko-KR" altLang="en-US" sz="1600" dirty="0" smtClean="0">
                <a:solidFill>
                  <a:srgbClr val="002060"/>
                </a:solidFill>
              </a:rPr>
              <a:t>등장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배경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비표준 기술의 혼재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웹 브라우저의 비 </a:t>
            </a:r>
            <a:r>
              <a:rPr lang="ko-KR" altLang="en-US" sz="1400" dirty="0" smtClean="0">
                <a:solidFill>
                  <a:srgbClr val="002060"/>
                </a:solidFill>
              </a:rPr>
              <a:t>호환성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인터넷 기기의 </a:t>
            </a:r>
            <a:r>
              <a:rPr lang="ko-KR" altLang="en-US" sz="1400" dirty="0" smtClean="0">
                <a:solidFill>
                  <a:srgbClr val="002060"/>
                </a:solidFill>
              </a:rPr>
              <a:t>다양화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새로운 범용 웹 표준의 필요성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0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알아보기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Picture 1" descr="html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4" y="917679"/>
            <a:ext cx="5898356" cy="42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환경의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서버</a:t>
            </a:r>
            <a:r>
              <a:rPr lang="en-US" altLang="ko-KR" sz="1600" dirty="0" smtClean="0">
                <a:solidFill>
                  <a:srgbClr val="002060"/>
                </a:solidFill>
              </a:rPr>
              <a:t>-</a:t>
            </a:r>
            <a:r>
              <a:rPr lang="ko-KR" altLang="en-US" sz="1600" dirty="0" smtClean="0">
                <a:solidFill>
                  <a:srgbClr val="002060"/>
                </a:solidFill>
              </a:rPr>
              <a:t>클라이언트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상호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연결을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HTTP </a:t>
            </a:r>
            <a:r>
              <a:rPr lang="ko-KR" altLang="en-US" sz="1600" dirty="0" smtClean="0">
                <a:solidFill>
                  <a:srgbClr val="002060"/>
                </a:solidFill>
              </a:rPr>
              <a:t>프로토콜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도메인주소를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이용한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웹서버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접속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요청과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응답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1600" dirty="0" smtClean="0">
                <a:solidFill>
                  <a:srgbClr val="002060"/>
                </a:solidFill>
              </a:rPr>
              <a:t> : HTML, CSS, JavaScript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새로운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표준인</a:t>
            </a:r>
            <a:r>
              <a:rPr lang="en-US" altLang="ko-KR" sz="1600" dirty="0" smtClean="0">
                <a:solidFill>
                  <a:srgbClr val="002060"/>
                </a:solidFill>
              </a:rPr>
              <a:t> HTML5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 </a:t>
            </a:r>
            <a:r>
              <a:rPr lang="ko-KR" altLang="en-US" sz="1600" dirty="0" smtClean="0">
                <a:solidFill>
                  <a:srgbClr val="002060"/>
                </a:solidFill>
              </a:rPr>
              <a:t>언어의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구조에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대한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도메인주소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(Domain Address)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구성요소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(Protocol)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270475" y="318998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HTML5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알아보기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프로토콜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(Protocol)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프로토콜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통신규약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송수신간의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원활한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통신을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약속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HTTP </a:t>
            </a:r>
            <a:r>
              <a:rPr lang="ko-KR" altLang="en-US" sz="1600" dirty="0" smtClean="0">
                <a:solidFill>
                  <a:srgbClr val="002060"/>
                </a:solidFill>
              </a:rPr>
              <a:t>프로토콜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환경에서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웹서버와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웹클라이언트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사이의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서비스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수행을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통신규약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11710"/>
            <a:ext cx="4381996" cy="264185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15616" y="4803998"/>
            <a:ext cx="3816424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800" dirty="0" smtClean="0"/>
              <a:t>출처</a:t>
            </a:r>
            <a:r>
              <a:rPr lang="en-US" altLang="ko-KR" sz="800" dirty="0" smtClean="0"/>
              <a:t>:http:/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developer.mozilla.org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ko</a:t>
            </a:r>
            <a:r>
              <a:rPr lang="en-US" altLang="ko-KR" sz="800" dirty="0" smtClean="0"/>
              <a:t>/docs/Web/HTTP/Overview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프로토콜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(Protocol)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HTTP </a:t>
            </a:r>
            <a:r>
              <a:rPr lang="ko-KR" altLang="en-US" sz="1600" dirty="0" smtClean="0">
                <a:solidFill>
                  <a:srgbClr val="002060"/>
                </a:solidFill>
              </a:rPr>
              <a:t>세션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pSp>
        <p:nvGrpSpPr>
          <p:cNvPr id="6" name="그룹 2"/>
          <p:cNvGrpSpPr/>
          <p:nvPr/>
        </p:nvGrpSpPr>
        <p:grpSpPr>
          <a:xfrm>
            <a:off x="179512" y="1419622"/>
            <a:ext cx="6552727" cy="3692501"/>
            <a:chOff x="724126" y="1829465"/>
            <a:chExt cx="7133373" cy="3609357"/>
          </a:xfrm>
        </p:grpSpPr>
        <p:pic>
          <p:nvPicPr>
            <p:cNvPr id="7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16" y="3283147"/>
              <a:ext cx="1816494" cy="1735866"/>
            </a:xfrm>
            <a:prstGeom prst="rect">
              <a:avLst/>
            </a:prstGeom>
          </p:spPr>
        </p:pic>
        <p:sp>
          <p:nvSpPr>
            <p:cNvPr id="9" name="자유형 3090"/>
            <p:cNvSpPr/>
            <p:nvPr/>
          </p:nvSpPr>
          <p:spPr>
            <a:xfrm>
              <a:off x="5843029" y="1829465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281" y="2001418"/>
              <a:ext cx="1204869" cy="120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모서리가 둥근 사각형 설명선 8"/>
            <p:cNvSpPr/>
            <p:nvPr/>
          </p:nvSpPr>
          <p:spPr>
            <a:xfrm>
              <a:off x="724126" y="2966173"/>
              <a:ext cx="2366580" cy="289441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http://www.oracle.com/index.html</a:t>
              </a:r>
              <a:endParaRPr lang="ko-KR" altLang="en-US" sz="1100" dirty="0"/>
            </a:p>
          </p:txBody>
        </p:sp>
        <p:sp>
          <p:nvSpPr>
            <p:cNvPr id="12" name="자유형 9"/>
            <p:cNvSpPr/>
            <p:nvPr/>
          </p:nvSpPr>
          <p:spPr>
            <a:xfrm>
              <a:off x="1767684" y="3250690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utoShape 52"/>
            <p:cNvSpPr>
              <a:spLocks noChangeArrowheads="1"/>
            </p:cNvSpPr>
            <p:nvPr/>
          </p:nvSpPr>
          <p:spPr bwMode="auto"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서버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3177404" y="4089742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6259745" y="2874127"/>
              <a:ext cx="159775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3177404" y="4393125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2871815" y="4863739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3177404" y="3255614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3177404" y="3510633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25" name="직선 화살표 연결선 3074"/>
            <p:cNvCxnSpPr/>
            <p:nvPr/>
          </p:nvCxnSpPr>
          <p:spPr>
            <a:xfrm>
              <a:off x="2771800" y="3501008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35"/>
            <p:cNvCxnSpPr/>
            <p:nvPr/>
          </p:nvCxnSpPr>
          <p:spPr>
            <a:xfrm>
              <a:off x="2775161" y="3767032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36"/>
            <p:cNvCxnSpPr/>
            <p:nvPr/>
          </p:nvCxnSpPr>
          <p:spPr>
            <a:xfrm>
              <a:off x="2771800" y="436510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37"/>
            <p:cNvCxnSpPr/>
            <p:nvPr/>
          </p:nvCxnSpPr>
          <p:spPr>
            <a:xfrm>
              <a:off x="2771800" y="464814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3080"/>
            <p:cNvSpPr/>
            <p:nvPr/>
          </p:nvSpPr>
          <p:spPr>
            <a:xfrm>
              <a:off x="2231829" y="4755968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80850" y="5131045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oracle </a:t>
              </a:r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7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도메인주소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(Domain Address)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2"/>
          <p:cNvGrpSpPr/>
          <p:nvPr/>
        </p:nvGrpSpPr>
        <p:grpSpPr>
          <a:xfrm>
            <a:off x="251521" y="1059582"/>
            <a:ext cx="6264696" cy="1600200"/>
            <a:chOff x="733622" y="1713242"/>
            <a:chExt cx="7654801" cy="1600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Times New Roman" pitchFamily="18" charset="0"/>
                </a:rPr>
                <a:t>http://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Times New Roman" pitchFamily="18" charset="0"/>
                </a:rPr>
                <a:t>www.oracle.com</a:t>
              </a:r>
              <a:r>
                <a:rPr lang="en-US" altLang="ko-KR" sz="2000" b="1" dirty="0" smtClean="0">
                  <a:solidFill>
                    <a:srgbClr val="00B050"/>
                  </a:solidFill>
                  <a:latin typeface="Times New Roman" pitchFamily="18" charset="0"/>
                </a:rPr>
                <a:t>:80</a:t>
              </a:r>
              <a:r>
                <a:rPr lang="en-US" altLang="ko-KR" sz="2000" b="1" dirty="0" smtClean="0">
                  <a:solidFill>
                    <a:srgbClr val="7030A0"/>
                  </a:solidFill>
                  <a:latin typeface="Times New Roman" pitchFamily="18" charset="0"/>
                </a:rPr>
                <a:t>/technetwork/java/</a:t>
              </a:r>
              <a:r>
                <a:rPr lang="en-US" altLang="ko-KR" sz="2000" b="1" dirty="0" smtClean="0">
                  <a:solidFill>
                    <a:srgbClr val="00B0F0"/>
                  </a:solidFill>
                  <a:latin typeface="Times New Roman" pitchFamily="18" charset="0"/>
                </a:rPr>
                <a:t>index.html</a:t>
              </a:r>
              <a:endParaRPr lang="en-US" altLang="ko-KR" sz="2000" b="1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70148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j-lt"/>
                </a:rPr>
                <a:t>프로토콜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53917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latin typeface="+mj-lt"/>
                </a:rPr>
                <a:t>서버주소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43568" y="1874075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latin typeface="+mj-lt"/>
                </a:rPr>
                <a:t>TCP/IP</a:t>
              </a:r>
            </a:p>
            <a:p>
              <a:pPr algn="ctr"/>
              <a:r>
                <a:rPr lang="ko-KR" altLang="en-US" sz="1400" b="1">
                  <a:latin typeface="+mj-lt"/>
                </a:rPr>
                <a:t>포트번호</a:t>
              </a:r>
            </a:p>
          </p:txBody>
        </p:sp>
        <p:sp>
          <p:nvSpPr>
            <p:cNvPr id="13" name="AutoShape 10"/>
            <p:cNvSpPr>
              <a:spLocks/>
            </p:cNvSpPr>
            <p:nvPr/>
          </p:nvSpPr>
          <p:spPr bwMode="auto"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9" name="AutoShape 13"/>
            <p:cNvSpPr>
              <a:spLocks/>
            </p:cNvSpPr>
            <p:nvPr/>
          </p:nvSpPr>
          <p:spPr bwMode="auto"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cxnSp>
          <p:nvCxnSpPr>
            <p:cNvPr id="21" name="AutoShape 15"/>
            <p:cNvCxnSpPr>
              <a:cxnSpLocks noChangeShapeType="1"/>
              <a:stCxn id="10" idx="2"/>
              <a:endCxn id="13" idx="1"/>
            </p:cNvCxnSpPr>
            <p:nvPr/>
          </p:nvCxnSpPr>
          <p:spPr bwMode="auto"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6"/>
            <p:cNvCxnSpPr>
              <a:cxnSpLocks noChangeShapeType="1"/>
              <a:stCxn id="11" idx="2"/>
              <a:endCxn id="15" idx="1"/>
            </p:cNvCxnSpPr>
            <p:nvPr/>
          </p:nvCxnSpPr>
          <p:spPr bwMode="auto"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7"/>
            <p:cNvCxnSpPr>
              <a:cxnSpLocks noChangeShapeType="1"/>
              <a:stCxn id="12" idx="2"/>
              <a:endCxn id="16" idx="1"/>
            </p:cNvCxnSpPr>
            <p:nvPr/>
          </p:nvCxnSpPr>
          <p:spPr bwMode="auto"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5224625" y="198179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atin typeface="+mj-lt"/>
                </a:rPr>
                <a:t>경로명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6994418" y="1859906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>
                  <a:latin typeface="+mj-lt"/>
                </a:rPr>
                <a:t>웹페이지</a:t>
              </a:r>
              <a:endParaRPr lang="en-US" altLang="ko-KR" sz="1400" b="1" dirty="0" smtClean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파일이름</a:t>
              </a:r>
              <a:endParaRPr lang="ko-KR" altLang="en-US" sz="1400" b="1" dirty="0">
                <a:latin typeface="+mj-lt"/>
              </a:endParaRPr>
            </a:p>
          </p:txBody>
        </p:sp>
        <p:cxnSp>
          <p:nvCxnSpPr>
            <p:cNvPr id="26" name="AutoShape 20"/>
            <p:cNvCxnSpPr>
              <a:cxnSpLocks noChangeShapeType="1"/>
              <a:stCxn id="24" idx="2"/>
              <a:endCxn id="19" idx="1"/>
            </p:cNvCxnSpPr>
            <p:nvPr/>
          </p:nvCxnSpPr>
          <p:spPr bwMode="auto"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1"/>
            <p:cNvCxnSpPr>
              <a:cxnSpLocks noChangeShapeType="1"/>
              <a:stCxn id="25" idx="2"/>
              <a:endCxn id="20" idx="1"/>
            </p:cNvCxnSpPr>
            <p:nvPr/>
          </p:nvCxnSpPr>
          <p:spPr bwMode="auto"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직사각형 2"/>
          <p:cNvSpPr/>
          <p:nvPr/>
        </p:nvSpPr>
        <p:spPr>
          <a:xfrm>
            <a:off x="282555" y="2715766"/>
            <a:ext cx="6161653" cy="21605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HTTP,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https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file, ftp, telnet, mailto, news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등 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lvl="4"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프로토콜마다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다르며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23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39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도메인주소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(Domain Address)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032" y="120359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Times New Roman" pitchFamily="18" charset="0"/>
              </a:rPr>
              <a:t>http://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Times New Roman" pitchFamily="18" charset="0"/>
              </a:rPr>
              <a:t>www.naver.com</a:t>
            </a:r>
            <a:r>
              <a:rPr lang="en-US" altLang="ko-KR" sz="1600" b="1" dirty="0" smtClean="0">
                <a:solidFill>
                  <a:srgbClr val="C00000"/>
                </a:solidFill>
                <a:latin typeface="Times New Roman" pitchFamily="18" charset="0"/>
              </a:rPr>
              <a:t>/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Times New Roman" pitchFamily="18" charset="0"/>
              </a:rPr>
              <a:t>index.html</a:t>
            </a:r>
            <a:endParaRPr lang="en-US" altLang="ko-KR" sz="1600" b="1" dirty="0">
              <a:solidFill>
                <a:srgbClr val="00B0F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54458"/>
            <a:ext cx="3456384" cy="30010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55976" y="1707654"/>
            <a:ext cx="2016224" cy="2448272"/>
          </a:xfrm>
          <a:prstGeom prst="rect">
            <a:avLst/>
          </a:prstGeom>
          <a:ln w="57150" cmpd="sng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index.html</a:t>
            </a:r>
            <a:endParaRPr 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9992" y="4227934"/>
            <a:ext cx="17627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www.naver.com</a:t>
            </a:r>
            <a:endParaRPr lang="en-US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endParaRPr lang="en-US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19872" y="2643758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1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페이지 구성 </a:t>
            </a:r>
            <a:r>
              <a:rPr lang="en-US" altLang="ko-KR" sz="1600" dirty="0">
                <a:solidFill>
                  <a:srgbClr val="002060"/>
                </a:solidFill>
              </a:rPr>
              <a:t>3 </a:t>
            </a:r>
            <a:r>
              <a:rPr lang="ko-KR" altLang="en-US" sz="1600" dirty="0">
                <a:solidFill>
                  <a:srgbClr val="002060"/>
                </a:solidFill>
              </a:rPr>
              <a:t>요소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구조와 내용 </a:t>
            </a:r>
            <a:r>
              <a:rPr lang="en-US" altLang="ko-KR" sz="1400" dirty="0">
                <a:solidFill>
                  <a:srgbClr val="002060"/>
                </a:solidFill>
              </a:rPr>
              <a:t>- HTML 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모양 </a:t>
            </a:r>
            <a:r>
              <a:rPr lang="en-US" altLang="ko-KR" sz="1400" dirty="0">
                <a:solidFill>
                  <a:srgbClr val="002060"/>
                </a:solidFill>
              </a:rPr>
              <a:t>- CSS(Cascading Style Sheet) 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행동 및 응용 프로그램 </a:t>
            </a:r>
            <a:r>
              <a:rPr lang="en-US" altLang="ko-KR" sz="1400" dirty="0">
                <a:solidFill>
                  <a:srgbClr val="002060"/>
                </a:solidFill>
              </a:rPr>
              <a:t>– </a:t>
            </a:r>
            <a:r>
              <a:rPr lang="en-US" altLang="ko-KR" sz="1400" dirty="0" err="1">
                <a:solidFill>
                  <a:srgbClr val="002060"/>
                </a:solidFill>
              </a:rPr>
              <a:t>Javascript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3"/>
          <p:cNvSpPr/>
          <p:nvPr/>
        </p:nvSpPr>
        <p:spPr>
          <a:xfrm>
            <a:off x="107504" y="2435850"/>
            <a:ext cx="424847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구성 요소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&lt;h3&gt;Elvis Presley&lt;/h3&gt;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He </a:t>
            </a:r>
            <a:r>
              <a:rPr lang="en-US" altLang="ko-KR" sz="1200" dirty="0"/>
              <a:t>was an American singer and actor. In November</a:t>
            </a:r>
          </a:p>
          <a:p>
            <a:pPr defTabSz="180000"/>
            <a:r>
              <a:rPr lang="en-US" altLang="ko-KR" sz="1200" dirty="0"/>
              <a:t>1956, he made his film debut in &lt;span&gt;Love Me </a:t>
            </a:r>
          </a:p>
          <a:p>
            <a:pPr defTabSz="180000"/>
            <a:r>
              <a:rPr lang="en-US" altLang="ko-KR" sz="1200" dirty="0"/>
              <a:t>Tender&lt;/span&gt;. He is often referred to as </a:t>
            </a:r>
          </a:p>
          <a:p>
            <a:pPr defTabSz="180000"/>
            <a:r>
              <a:rPr lang="en-US" altLang="ko-KR" sz="1200" dirty="0"/>
              <a:t>"&lt;span&gt;the King of Rock and Roll&lt;/span&gt;".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4731990"/>
            <a:ext cx="2850460" cy="280928"/>
          </a:xfrm>
          <a:prstGeom prst="wedgeRoundRectCallout">
            <a:avLst>
              <a:gd name="adj1" fmla="val -62857"/>
              <a:gd name="adj2" fmla="val 59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HTML </a:t>
            </a:r>
            <a:r>
              <a:rPr lang="ko-KR" altLang="en-US" sz="1050" dirty="0" smtClean="0"/>
              <a:t>태그로 구조와 내용만 있는 웹 페이지</a:t>
            </a:r>
            <a:endParaRPr lang="ko-KR" altLang="en-US" sz="1050" dirty="0"/>
          </a:p>
        </p:txBody>
      </p:sp>
      <p:pic>
        <p:nvPicPr>
          <p:cNvPr id="9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3" y="2427734"/>
            <a:ext cx="2880320" cy="22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페이지 </a:t>
            </a:r>
            <a:r>
              <a:rPr lang="ko-KR" altLang="en-US" sz="1600" dirty="0" smtClean="0">
                <a:solidFill>
                  <a:srgbClr val="002060"/>
                </a:solidFill>
              </a:rPr>
              <a:t>디자인</a:t>
            </a:r>
            <a:r>
              <a:rPr lang="en-US" altLang="ko-KR" sz="1600" dirty="0" smtClean="0">
                <a:solidFill>
                  <a:srgbClr val="002060"/>
                </a:solidFill>
              </a:rPr>
              <a:t> :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구문으로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251520" y="1275601"/>
            <a:ext cx="4248472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</a:p>
          <a:p>
            <a:pPr defTabSz="180000"/>
            <a:r>
              <a:rPr lang="en-US" altLang="ko-KR" sz="1100" dirty="0"/>
              <a:t>&lt;title&gt;</a:t>
            </a:r>
            <a:r>
              <a:rPr lang="ko-KR" altLang="en-US" sz="1100" dirty="0"/>
              <a:t>웹 페이지의 구성 요소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1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body { background-color : linen</a:t>
            </a:r>
            <a:r>
              <a:rPr lang="en-US" altLang="ko-KR" sz="1100" dirty="0">
                <a:solidFill>
                  <a:srgbClr val="C00000"/>
                </a:solidFill>
              </a:rPr>
              <a:t>; </a:t>
            </a:r>
            <a:r>
              <a:rPr lang="en-US" altLang="ko-KR" sz="1100" dirty="0" smtClean="0">
                <a:solidFill>
                  <a:srgbClr val="C00000"/>
                </a:solidFill>
              </a:rPr>
              <a:t>color : green</a:t>
            </a:r>
            <a:r>
              <a:rPr lang="en-US" altLang="ko-KR" sz="1100" dirty="0">
                <a:solidFill>
                  <a:srgbClr val="C00000"/>
                </a:solidFill>
              </a:rPr>
              <a:t>;</a:t>
            </a: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			margin-left : 40px</a:t>
            </a:r>
            <a:r>
              <a:rPr lang="en-US" altLang="ko-KR" sz="1100" dirty="0">
                <a:solidFill>
                  <a:srgbClr val="C00000"/>
                </a:solidFill>
              </a:rPr>
              <a:t>; </a:t>
            </a:r>
            <a:r>
              <a:rPr lang="en-US" altLang="ko-KR" sz="1100" dirty="0" smtClean="0">
                <a:solidFill>
                  <a:srgbClr val="C00000"/>
                </a:solidFill>
              </a:rPr>
              <a:t>margin-right : 40px</a:t>
            </a:r>
            <a:r>
              <a:rPr lang="en-US" altLang="ko-KR" sz="11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h3 { text-align : center</a:t>
            </a:r>
            <a:r>
              <a:rPr lang="en-US" altLang="ko-KR" sz="1100" dirty="0">
                <a:solidFill>
                  <a:srgbClr val="C00000"/>
                </a:solidFill>
              </a:rPr>
              <a:t>; </a:t>
            </a:r>
            <a:r>
              <a:rPr lang="en-US" altLang="ko-KR" sz="1100" dirty="0" smtClean="0">
                <a:solidFill>
                  <a:srgbClr val="C00000"/>
                </a:solidFill>
              </a:rPr>
              <a:t>color : </a:t>
            </a:r>
            <a:r>
              <a:rPr lang="en-US" altLang="ko-KR" sz="1100" dirty="0" err="1" smtClean="0">
                <a:solidFill>
                  <a:srgbClr val="C00000"/>
                </a:solidFill>
              </a:rPr>
              <a:t>darkred</a:t>
            </a:r>
            <a:r>
              <a:rPr lang="en-US" altLang="ko-KR" sz="11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C00000"/>
                </a:solidFill>
              </a:rPr>
              <a:t>hr</a:t>
            </a:r>
            <a:r>
              <a:rPr lang="en-US" altLang="ko-KR" sz="1100" dirty="0" smtClean="0">
                <a:solidFill>
                  <a:srgbClr val="C00000"/>
                </a:solidFill>
              </a:rPr>
              <a:t> { height : </a:t>
            </a:r>
            <a:r>
              <a:rPr lang="en-US" altLang="ko-KR" sz="1100" dirty="0">
                <a:solidFill>
                  <a:srgbClr val="C00000"/>
                </a:solidFill>
              </a:rPr>
              <a:t>5px; </a:t>
            </a:r>
            <a:r>
              <a:rPr lang="en-US" altLang="ko-KR" sz="1100" dirty="0" smtClean="0">
                <a:solidFill>
                  <a:srgbClr val="C00000"/>
                </a:solidFill>
              </a:rPr>
              <a:t>border : solid </a:t>
            </a:r>
            <a:r>
              <a:rPr lang="en-US" altLang="ko-KR" sz="1100" dirty="0">
                <a:solidFill>
                  <a:srgbClr val="C00000"/>
                </a:solidFill>
              </a:rPr>
              <a:t>grey; 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</a:t>
            </a:r>
            <a:r>
              <a:rPr lang="en-US" altLang="ko-KR" sz="1100" dirty="0">
                <a:solidFill>
                  <a:srgbClr val="C00000"/>
                </a:solidFill>
              </a:rPr>
              <a:t>	</a:t>
            </a:r>
            <a:r>
              <a:rPr lang="en-US" altLang="ko-KR" sz="1100" dirty="0" smtClean="0">
                <a:solidFill>
                  <a:srgbClr val="C00000"/>
                </a:solidFill>
              </a:rPr>
              <a:t>		background-color : </a:t>
            </a:r>
            <a:r>
              <a:rPr lang="en-US" altLang="ko-KR" sz="1100" dirty="0">
                <a:solidFill>
                  <a:srgbClr val="C00000"/>
                </a:solidFill>
              </a:rPr>
              <a:t>grey }</a:t>
            </a:r>
          </a:p>
          <a:p>
            <a:pPr defTabSz="180000"/>
            <a:r>
              <a:rPr lang="en-US" altLang="ko-KR" sz="1100" dirty="0" smtClean="0">
                <a:solidFill>
                  <a:srgbClr val="C00000"/>
                </a:solidFill>
              </a:rPr>
              <a:t>	span { color</a:t>
            </a:r>
            <a:r>
              <a:rPr lang="en-US" altLang="ko-KR" sz="1100" dirty="0">
                <a:solidFill>
                  <a:srgbClr val="C00000"/>
                </a:solidFill>
              </a:rPr>
              <a:t>: blue; font-size: 20px; }</a:t>
            </a:r>
          </a:p>
          <a:p>
            <a:pPr defTabSz="180000"/>
            <a:r>
              <a:rPr lang="en-US" altLang="ko-KR" sz="1100" b="1" dirty="0">
                <a:solidFill>
                  <a:srgbClr val="C00000"/>
                </a:solidFill>
              </a:rPr>
              <a:t>&lt;/style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&gt;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&lt;h3&gt;Elvis Presley&lt;/h3&gt;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He was an American singer and actor. In November</a:t>
            </a:r>
          </a:p>
          <a:p>
            <a:pPr defTabSz="180000"/>
            <a:r>
              <a:rPr lang="en-US" altLang="ko-KR" sz="1100" dirty="0" smtClean="0"/>
              <a:t>1956, he made his film debut in &lt;span&gt;Love Me </a:t>
            </a:r>
          </a:p>
          <a:p>
            <a:pPr defTabSz="180000"/>
            <a:r>
              <a:rPr lang="en-US" altLang="ko-KR" sz="1100" dirty="0" smtClean="0"/>
              <a:t>Tender&lt;/span&gt;. He is often referred to as </a:t>
            </a:r>
          </a:p>
          <a:p>
            <a:pPr defTabSz="180000"/>
            <a:r>
              <a:rPr lang="en-US" altLang="ko-KR" sz="1100" dirty="0" smtClean="0"/>
              <a:t>"&lt;span&gt;the King of Rock and Roll&lt;/span&gt;".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pic>
        <p:nvPicPr>
          <p:cNvPr id="11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275606"/>
            <a:ext cx="3054052" cy="28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구성요소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자바스크립트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동적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움직임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사용자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인터페이스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처리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107504" y="1275601"/>
            <a:ext cx="4573745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1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1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style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&gt;</a:t>
            </a:r>
          </a:p>
          <a:p>
            <a:pPr defTabSz="180000"/>
            <a:r>
              <a:rPr lang="en-US" altLang="ko-KR" sz="1100" b="1" dirty="0">
                <a:solidFill>
                  <a:srgbClr val="0070C0"/>
                </a:solidFill>
              </a:rPr>
              <a:t>&lt;script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&gt;</a:t>
            </a: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100" dirty="0">
                <a:solidFill>
                  <a:srgbClr val="0070C0"/>
                </a:solidFill>
              </a:rPr>
              <a:t>show() { // &lt;</a:t>
            </a:r>
            <a:r>
              <a:rPr lang="en-US" altLang="ko-KR" sz="1100" dirty="0" err="1">
                <a:solidFill>
                  <a:srgbClr val="0070C0"/>
                </a:solidFill>
              </a:rPr>
              <a:t>img</a:t>
            </a:r>
            <a:r>
              <a:rPr lang="en-US" altLang="ko-KR" sz="1100" dirty="0">
                <a:solidFill>
                  <a:srgbClr val="0070C0"/>
                </a:solidFill>
              </a:rPr>
              <a:t>&gt;</a:t>
            </a:r>
            <a:r>
              <a:rPr lang="ko-KR" altLang="en-US" sz="1100" dirty="0">
                <a:solidFill>
                  <a:srgbClr val="0070C0"/>
                </a:solidFill>
              </a:rPr>
              <a:t>에 이미지 달기</a:t>
            </a: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	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100" dirty="0">
                <a:solidFill>
                  <a:srgbClr val="0070C0"/>
                </a:solidFill>
              </a:rPr>
              <a:t>("fig").</a:t>
            </a:r>
            <a:r>
              <a:rPr lang="en-US" altLang="ko-KR" sz="1100" dirty="0" err="1">
                <a:solidFill>
                  <a:srgbClr val="0070C0"/>
                </a:solidFill>
              </a:rPr>
              <a:t>src</a:t>
            </a:r>
            <a:r>
              <a:rPr lang="en-US" altLang="ko-KR" sz="1100" dirty="0">
                <a:solidFill>
                  <a:srgbClr val="0070C0"/>
                </a:solidFill>
              </a:rPr>
              <a:t> = "ElvisPresley.png"</a:t>
            </a: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}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100" dirty="0">
                <a:solidFill>
                  <a:srgbClr val="0070C0"/>
                </a:solidFill>
              </a:rPr>
              <a:t>hide() { // &lt;</a:t>
            </a:r>
            <a:r>
              <a:rPr lang="en-US" altLang="ko-KR" sz="1100" dirty="0" err="1">
                <a:solidFill>
                  <a:srgbClr val="0070C0"/>
                </a:solidFill>
              </a:rPr>
              <a:t>img</a:t>
            </a:r>
            <a:r>
              <a:rPr lang="en-US" altLang="ko-KR" sz="1100" dirty="0">
                <a:solidFill>
                  <a:srgbClr val="0070C0"/>
                </a:solidFill>
              </a:rPr>
              <a:t>&gt;</a:t>
            </a:r>
            <a:r>
              <a:rPr lang="ko-KR" altLang="en-US" sz="1100" dirty="0">
                <a:solidFill>
                  <a:srgbClr val="0070C0"/>
                </a:solidFill>
              </a:rPr>
              <a:t>에 이미지 제거</a:t>
            </a: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	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100" dirty="0">
                <a:solidFill>
                  <a:srgbClr val="0070C0"/>
                </a:solidFill>
              </a:rPr>
              <a:t>("fig").</a:t>
            </a:r>
            <a:r>
              <a:rPr lang="en-US" altLang="ko-KR" sz="1100" dirty="0" err="1">
                <a:solidFill>
                  <a:srgbClr val="0070C0"/>
                </a:solidFill>
              </a:rPr>
              <a:t>src</a:t>
            </a:r>
            <a:r>
              <a:rPr lang="en-US" altLang="ko-KR" sz="1100" dirty="0">
                <a:solidFill>
                  <a:srgbClr val="0070C0"/>
                </a:solidFill>
              </a:rPr>
              <a:t>= "";</a:t>
            </a:r>
          </a:p>
          <a:p>
            <a:pPr defTabSz="180000"/>
            <a:r>
              <a:rPr lang="en-US" altLang="ko-KR" sz="1100" dirty="0" smtClean="0">
                <a:solidFill>
                  <a:srgbClr val="0070C0"/>
                </a:solidFill>
              </a:rPr>
              <a:t>	}</a:t>
            </a:r>
          </a:p>
          <a:p>
            <a:pPr defTabSz="180000"/>
            <a:r>
              <a:rPr lang="en-US" altLang="ko-KR" sz="1100" b="1" dirty="0" smtClean="0">
                <a:solidFill>
                  <a:srgbClr val="0070C0"/>
                </a:solidFill>
              </a:rPr>
              <a:t>&lt;/</a:t>
            </a:r>
            <a:r>
              <a:rPr lang="en-US" altLang="ko-KR" sz="1100" b="1" dirty="0">
                <a:solidFill>
                  <a:srgbClr val="0070C0"/>
                </a:solidFill>
              </a:rPr>
              <a:t>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 </a:t>
            </a:r>
            <a:r>
              <a:rPr lang="en-US" altLang="ko-KR" sz="1100" b="1" dirty="0" err="1"/>
              <a:t>onmouseover</a:t>
            </a:r>
            <a:r>
              <a:rPr lang="en-US" altLang="ko-KR" sz="1100" b="1" dirty="0"/>
              <a:t>="show()" </a:t>
            </a:r>
            <a:r>
              <a:rPr lang="en-US" altLang="ko-KR" sz="1100" b="1" dirty="0" err="1"/>
              <a:t>onmouseout</a:t>
            </a:r>
            <a:r>
              <a:rPr lang="en-US" altLang="ko-KR" sz="1100" b="1" dirty="0"/>
              <a:t>="hide</a:t>
            </a:r>
            <a:r>
              <a:rPr lang="en-US" altLang="ko-KR" sz="1100" b="1" dirty="0" smtClean="0"/>
              <a:t>()"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		Elvis </a:t>
            </a:r>
            <a:r>
              <a:rPr lang="en-US" altLang="ko-KR" sz="1100" dirty="0"/>
              <a:t>Presley&lt;/h3&gt;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smtClean="0"/>
              <a:t>div&gt;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img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id="fig" </a:t>
            </a:r>
            <a:r>
              <a:rPr lang="en-US" altLang="ko-KR" sz="1100" b="1" dirty="0" err="1"/>
              <a:t>src</a:t>
            </a:r>
            <a:r>
              <a:rPr lang="en-US" altLang="ko-KR" sz="1100" b="1" dirty="0"/>
              <a:t>=""&gt;</a:t>
            </a:r>
            <a:r>
              <a:rPr lang="en-US" altLang="ko-KR" sz="1100" dirty="0" smtClean="0"/>
              <a:t>&lt;/</a:t>
            </a:r>
            <a:r>
              <a:rPr lang="en-US" altLang="ko-KR" sz="1100" dirty="0"/>
              <a:t>div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He was an American singer and actor. In November</a:t>
            </a:r>
          </a:p>
          <a:p>
            <a:pPr defTabSz="180000"/>
            <a:r>
              <a:rPr lang="en-US" altLang="ko-KR" sz="1100" dirty="0" smtClean="0"/>
              <a:t>1956, </a:t>
            </a:r>
            <a:r>
              <a:rPr lang="en-US" altLang="ko-KR" sz="1100" dirty="0" smtClean="0"/>
              <a:t>&lt;</a:t>
            </a:r>
            <a:r>
              <a:rPr lang="en-US" altLang="ko-KR" sz="1100" dirty="0" smtClean="0"/>
              <a:t>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html</a:t>
            </a:r>
            <a:r>
              <a:rPr lang="en-US" altLang="ko-KR" sz="1100" dirty="0" smtClean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3435846"/>
            <a:ext cx="2844048" cy="280928"/>
          </a:xfrm>
          <a:prstGeom prst="wedgeRoundRectCallout">
            <a:avLst>
              <a:gd name="adj1" fmla="val -47662"/>
              <a:gd name="adj2" fmla="val 99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텍스트에 마우스를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올리면 </a:t>
            </a:r>
            <a:r>
              <a:rPr lang="en-US" altLang="ko-KR" sz="1000" dirty="0" smtClean="0"/>
              <a:t>show() </a:t>
            </a:r>
            <a:r>
              <a:rPr lang="ko-KR" altLang="en-US" sz="1000" dirty="0" smtClean="0"/>
              <a:t>함수 호출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63688" y="1995686"/>
            <a:ext cx="1442412" cy="280928"/>
          </a:xfrm>
          <a:prstGeom prst="wedgeRoundRectCallout">
            <a:avLst>
              <a:gd name="adj1" fmla="val -84891"/>
              <a:gd name="adj2" fmla="val 43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자바스크립</a:t>
            </a:r>
            <a:r>
              <a:rPr lang="ko-KR" altLang="en-US" sz="1050" dirty="0" smtClean="0"/>
              <a:t>트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코드 추가</a:t>
            </a:r>
            <a:endParaRPr lang="ko-KR" altLang="en-US" sz="1050" dirty="0"/>
          </a:p>
        </p:txBody>
      </p:sp>
      <p:pic>
        <p:nvPicPr>
          <p:cNvPr id="12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47614"/>
            <a:ext cx="2858406" cy="32150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0072" y="2643758"/>
            <a:ext cx="1914456" cy="638473"/>
          </a:xfrm>
          <a:prstGeom prst="wedgeRoundRectCallout">
            <a:avLst>
              <a:gd name="adj1" fmla="val -54073"/>
              <a:gd name="adj2" fmla="val -80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텍스트에 마우스를</a:t>
            </a:r>
            <a:r>
              <a:rPr lang="en-US" altLang="ko-KR" sz="1050" dirty="0" smtClean="0"/>
              <a:t> </a:t>
            </a:r>
          </a:p>
          <a:p>
            <a:r>
              <a:rPr lang="ko-KR" altLang="en-US" sz="1050" dirty="0" smtClean="0"/>
              <a:t>올리면 </a:t>
            </a:r>
            <a:r>
              <a:rPr lang="ko-KR" altLang="en-US" sz="1050" dirty="0" err="1" smtClean="0"/>
              <a:t>엘비스</a:t>
            </a:r>
            <a:r>
              <a:rPr lang="ko-KR" altLang="en-US" sz="1050" dirty="0" smtClean="0"/>
              <a:t> 이미지 출력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내리면 없어짐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94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630</Words>
  <Application>Microsoft Macintosh PowerPoint</Application>
  <PresentationFormat>On-screen Show (16:9)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1123</cp:revision>
  <dcterms:created xsi:type="dcterms:W3CDTF">2012-05-25T08:26:49Z</dcterms:created>
  <dcterms:modified xsi:type="dcterms:W3CDTF">2019-10-03T05:53:38Z</dcterms:modified>
</cp:coreProperties>
</file>