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3" r:id="rId2"/>
    <p:sldId id="352" r:id="rId3"/>
    <p:sldId id="397" r:id="rId4"/>
    <p:sldId id="398" r:id="rId5"/>
    <p:sldId id="387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385" r:id="rId14"/>
    <p:sldId id="366" r:id="rId15"/>
  </p:sldIdLst>
  <p:sldSz cx="9144000" cy="5143500" type="screen16x9"/>
  <p:notesSz cx="6858000" cy="9144000"/>
  <p:defaultTextStyle>
    <a:defPPr>
      <a:defRPr lang="ko-KR"/>
    </a:defPPr>
    <a:lvl1pPr marL="0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1pPr>
    <a:lvl2pPr marL="408134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2pPr>
    <a:lvl3pPr marL="816269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3pPr>
    <a:lvl4pPr marL="1224403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4pPr>
    <a:lvl5pPr marL="163253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5pPr>
    <a:lvl6pPr marL="204067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6pPr>
    <a:lvl7pPr marL="2448807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7pPr>
    <a:lvl8pPr marL="2856942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8pPr>
    <a:lvl9pPr marL="3265076" algn="l" defTabSz="816269" rtl="0" eaLnBrk="1" latinLnBrk="1" hangingPunct="1">
      <a:defRPr sz="15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 userDrawn="1">
          <p15:clr>
            <a:srgbClr val="A4A3A4"/>
          </p15:clr>
        </p15:guide>
        <p15:guide id="2" pos="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8FA"/>
    <a:srgbClr val="FF3300"/>
    <a:srgbClr val="D5F4FF"/>
    <a:srgbClr val="4A7EBB"/>
    <a:srgbClr val="FF6600"/>
    <a:srgbClr val="4FD1FF"/>
    <a:srgbClr val="B6D5E4"/>
    <a:srgbClr val="519CC0"/>
    <a:srgbClr val="2A5B74"/>
    <a:srgbClr val="23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5921" autoAdjust="0"/>
  </p:normalViewPr>
  <p:slideViewPr>
    <p:cSldViewPr>
      <p:cViewPr varScale="1">
        <p:scale>
          <a:sx n="145" d="100"/>
          <a:sy n="145" d="100"/>
        </p:scale>
        <p:origin x="810" y="108"/>
      </p:cViewPr>
      <p:guideLst>
        <p:guide orient="horz" pos="849"/>
        <p:guide pos="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13F56-B82E-4847-BC91-97041EEDEF58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F707-3831-4A4E-9A74-E3864DCBD7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6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1pPr>
    <a:lvl2pPr marL="37755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2pPr>
    <a:lvl3pPr marL="755112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3pPr>
    <a:lvl4pPr marL="1132667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4pPr>
    <a:lvl5pPr marL="1510223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5pPr>
    <a:lvl6pPr marL="1887779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6pPr>
    <a:lvl7pPr marL="2265335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7pPr>
    <a:lvl8pPr marL="2642890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8pPr>
    <a:lvl9pPr marL="3020446" algn="l" defTabSz="755112" rtl="0" eaLnBrk="1" latinLnBrk="1" hangingPunct="1">
      <a:defRPr sz="9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3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81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75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699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63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579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5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5894388" y="183357"/>
            <a:ext cx="1828801" cy="39004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06402" y="183357"/>
            <a:ext cx="5335587" cy="39004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508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4"/>
            <a:ext cx="7772400" cy="1125141"/>
          </a:xfrm>
        </p:spPr>
        <p:txBody>
          <a:bodyPr anchor="b"/>
          <a:lstStyle>
            <a:lvl1pPr marL="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1pPr>
            <a:lvl2pPr marL="393999" indent="0">
              <a:buNone/>
              <a:defRPr sz="1515">
                <a:solidFill>
                  <a:schemeClr val="tx1">
                    <a:tint val="75000"/>
                  </a:schemeClr>
                </a:solidFill>
              </a:defRPr>
            </a:lvl2pPr>
            <a:lvl3pPr marL="787999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3pPr>
            <a:lvl4pPr marL="1181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4pPr>
            <a:lvl5pPr marL="1575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5pPr>
            <a:lvl6pPr marL="1969998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6pPr>
            <a:lvl7pPr marL="2363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7pPr>
            <a:lvl8pPr marL="2757997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8pPr>
            <a:lvl9pPr marL="3151996" indent="0">
              <a:buNone/>
              <a:defRPr sz="11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6402" y="1066800"/>
            <a:ext cx="3581400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140202" y="1066800"/>
            <a:ext cx="3582987" cy="3017044"/>
          </a:xfrm>
        </p:spPr>
        <p:txBody>
          <a:bodyPr/>
          <a:lstStyle>
            <a:lvl1pPr>
              <a:defRPr sz="2392"/>
            </a:lvl1pPr>
            <a:lvl2pPr>
              <a:defRPr sz="2073"/>
            </a:lvl2pPr>
            <a:lvl3pPr>
              <a:defRPr sz="1754"/>
            </a:lvl3pPr>
            <a:lvl4pPr>
              <a:defRPr sz="1515"/>
            </a:lvl4pPr>
            <a:lvl5pPr>
              <a:defRPr sz="1515"/>
            </a:lvl5pPr>
            <a:lvl6pPr>
              <a:defRPr sz="1515"/>
            </a:lvl6pPr>
            <a:lvl7pPr>
              <a:defRPr sz="1515"/>
            </a:lvl7pPr>
            <a:lvl8pPr>
              <a:defRPr sz="1515"/>
            </a:lvl8pPr>
            <a:lvl9pPr>
              <a:defRPr sz="151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1"/>
          </a:xfrm>
        </p:spPr>
        <p:txBody>
          <a:bodyPr anchor="b"/>
          <a:lstStyle>
            <a:lvl1pPr marL="0" indent="0">
              <a:buNone/>
              <a:defRPr sz="2073" b="1"/>
            </a:lvl1pPr>
            <a:lvl2pPr marL="393999" indent="0">
              <a:buNone/>
              <a:defRPr sz="1754" b="1"/>
            </a:lvl2pPr>
            <a:lvl3pPr marL="787999" indent="0">
              <a:buNone/>
              <a:defRPr sz="1515" b="1"/>
            </a:lvl3pPr>
            <a:lvl4pPr marL="1181998" indent="0">
              <a:buNone/>
              <a:defRPr sz="1355" b="1"/>
            </a:lvl4pPr>
            <a:lvl5pPr marL="1575997" indent="0">
              <a:buNone/>
              <a:defRPr sz="1355" b="1"/>
            </a:lvl5pPr>
            <a:lvl6pPr marL="1969998" indent="0">
              <a:buNone/>
              <a:defRPr sz="1355" b="1"/>
            </a:lvl6pPr>
            <a:lvl7pPr marL="2363997" indent="0">
              <a:buNone/>
              <a:defRPr sz="1355" b="1"/>
            </a:lvl7pPr>
            <a:lvl8pPr marL="2757997" indent="0">
              <a:buNone/>
              <a:defRPr sz="1355" b="1"/>
            </a:lvl8pPr>
            <a:lvl9pPr marL="3151996" indent="0">
              <a:buNone/>
              <a:defRPr sz="1355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073"/>
            </a:lvl1pPr>
            <a:lvl2pPr>
              <a:defRPr sz="1754"/>
            </a:lvl2pPr>
            <a:lvl3pPr>
              <a:defRPr sz="151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2" cy="871537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1" cy="4389835"/>
          </a:xfrm>
        </p:spPr>
        <p:txBody>
          <a:bodyPr/>
          <a:lstStyle>
            <a:lvl1pPr>
              <a:defRPr sz="2710"/>
            </a:lvl1pPr>
            <a:lvl2pPr>
              <a:defRPr sz="2392"/>
            </a:lvl2pPr>
            <a:lvl3pPr>
              <a:defRPr sz="2073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2" cy="351829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0" y="3600453"/>
            <a:ext cx="5486400" cy="425053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0" y="459582"/>
            <a:ext cx="5486400" cy="3086100"/>
          </a:xfrm>
        </p:spPr>
        <p:txBody>
          <a:bodyPr/>
          <a:lstStyle>
            <a:lvl1pPr marL="0" indent="0">
              <a:buNone/>
              <a:defRPr sz="2710"/>
            </a:lvl1pPr>
            <a:lvl2pPr marL="393999" indent="0">
              <a:buNone/>
              <a:defRPr sz="2392"/>
            </a:lvl2pPr>
            <a:lvl3pPr marL="787999" indent="0">
              <a:buNone/>
              <a:defRPr sz="2073"/>
            </a:lvl3pPr>
            <a:lvl4pPr marL="1181998" indent="0">
              <a:buNone/>
              <a:defRPr sz="1754"/>
            </a:lvl4pPr>
            <a:lvl5pPr marL="1575997" indent="0">
              <a:buNone/>
              <a:defRPr sz="1754"/>
            </a:lvl5pPr>
            <a:lvl6pPr marL="1969998" indent="0">
              <a:buNone/>
              <a:defRPr sz="1754"/>
            </a:lvl6pPr>
            <a:lvl7pPr marL="2363997" indent="0">
              <a:buNone/>
              <a:defRPr sz="1754"/>
            </a:lvl7pPr>
            <a:lvl8pPr marL="2757997" indent="0">
              <a:buNone/>
              <a:defRPr sz="1754"/>
            </a:lvl8pPr>
            <a:lvl9pPr marL="3151996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0" y="4025506"/>
            <a:ext cx="5486400" cy="603647"/>
          </a:xfrm>
        </p:spPr>
        <p:txBody>
          <a:bodyPr/>
          <a:lstStyle>
            <a:lvl1pPr marL="0" indent="0">
              <a:buNone/>
              <a:defRPr sz="1196"/>
            </a:lvl1pPr>
            <a:lvl2pPr marL="393999" indent="0">
              <a:buNone/>
              <a:defRPr sz="1036"/>
            </a:lvl2pPr>
            <a:lvl3pPr marL="787999" indent="0">
              <a:buNone/>
              <a:defRPr sz="877"/>
            </a:lvl3pPr>
            <a:lvl4pPr marL="1181998" indent="0">
              <a:buNone/>
              <a:defRPr sz="797"/>
            </a:lvl4pPr>
            <a:lvl5pPr marL="1575997" indent="0">
              <a:buNone/>
              <a:defRPr sz="797"/>
            </a:lvl5pPr>
            <a:lvl6pPr marL="1969998" indent="0">
              <a:buNone/>
              <a:defRPr sz="797"/>
            </a:lvl6pPr>
            <a:lvl7pPr marL="2363997" indent="0">
              <a:buNone/>
              <a:defRPr sz="797"/>
            </a:lvl7pPr>
            <a:lvl8pPr marL="2757997" indent="0">
              <a:buNone/>
              <a:defRPr sz="797"/>
            </a:lvl8pPr>
            <a:lvl9pPr marL="3151996" indent="0">
              <a:buNone/>
              <a:defRPr sz="79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3" y="205979"/>
            <a:ext cx="8229600" cy="857250"/>
          </a:xfrm>
          <a:prstGeom prst="rect">
            <a:avLst/>
          </a:prstGeom>
        </p:spPr>
        <p:txBody>
          <a:bodyPr vert="horz" lIns="98846" tIns="49424" rIns="98846" bIns="49424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3" y="1200151"/>
            <a:ext cx="8229600" cy="3394472"/>
          </a:xfrm>
          <a:prstGeom prst="rect">
            <a:avLst/>
          </a:prstGeom>
        </p:spPr>
        <p:txBody>
          <a:bodyPr vert="horz" lIns="98846" tIns="49424" rIns="98846" bIns="494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l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197C-F08A-4F0D-901D-82973DCAADC5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ct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8846" tIns="49424" rIns="98846" bIns="49424" rtlCol="0" anchor="ctr"/>
          <a:lstStyle>
            <a:lvl1pPr algn="r">
              <a:defRPr sz="10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D286-C9A2-4A3F-8D35-0D9056E10F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606976" y="0"/>
            <a:ext cx="2555776" cy="5143500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교수님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화면영역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7999" rtl="0" eaLnBrk="1" latinLnBrk="1" hangingPunct="1">
        <a:spcBef>
          <a:spcPct val="0"/>
        </a:spcBef>
        <a:buNone/>
        <a:defRPr sz="37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5500" indent="-295500" algn="l" defTabSz="787999" rtl="0" eaLnBrk="1" latinLnBrk="1" hangingPunct="1">
        <a:spcBef>
          <a:spcPct val="20000"/>
        </a:spcBef>
        <a:buFont typeface="Arial" pitchFamily="34" charset="0"/>
        <a:buChar char="•"/>
        <a:defRPr sz="2710" kern="1200">
          <a:solidFill>
            <a:schemeClr val="tx1"/>
          </a:solidFill>
          <a:latin typeface="+mn-lt"/>
          <a:ea typeface="+mn-ea"/>
          <a:cs typeface="+mn-cs"/>
        </a:defRPr>
      </a:lvl1pPr>
      <a:lvl2pPr marL="640249" indent="-246249" algn="l" defTabSz="787999" rtl="0" eaLnBrk="1" latinLnBrk="1" hangingPunct="1">
        <a:spcBef>
          <a:spcPct val="20000"/>
        </a:spcBef>
        <a:buFont typeface="Arial" pitchFamily="34" charset="0"/>
        <a:buChar char="–"/>
        <a:defRPr sz="2392" kern="1200">
          <a:solidFill>
            <a:schemeClr val="tx1"/>
          </a:solidFill>
          <a:latin typeface="+mn-lt"/>
          <a:ea typeface="+mn-ea"/>
          <a:cs typeface="+mn-cs"/>
        </a:defRPr>
      </a:lvl2pPr>
      <a:lvl3pPr marL="984999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2073" kern="1200">
          <a:solidFill>
            <a:schemeClr val="tx1"/>
          </a:solidFill>
          <a:latin typeface="+mn-lt"/>
          <a:ea typeface="+mn-ea"/>
          <a:cs typeface="+mn-cs"/>
        </a:defRPr>
      </a:lvl3pPr>
      <a:lvl4pPr marL="1378999" indent="-197000" algn="l" defTabSz="787999" rtl="0" eaLnBrk="1" latinLnBrk="1" hangingPunct="1">
        <a:spcBef>
          <a:spcPct val="20000"/>
        </a:spcBef>
        <a:buFont typeface="Arial" pitchFamily="34" charset="0"/>
        <a:buChar char="–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72998" indent="-197000" algn="l" defTabSz="787999" rtl="0" eaLnBrk="1" latinLnBrk="1" hangingPunct="1">
        <a:spcBef>
          <a:spcPct val="20000"/>
        </a:spcBef>
        <a:buFont typeface="Arial" pitchFamily="34" charset="0"/>
        <a:buChar char="»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166998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560997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2954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348996" indent="-197000" algn="l" defTabSz="787999" rtl="0" eaLnBrk="1" latinLnBrk="1" hangingPunct="1">
        <a:spcBef>
          <a:spcPct val="20000"/>
        </a:spcBef>
        <a:buFont typeface="Arial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1pPr>
      <a:lvl2pPr marL="393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787999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3pPr>
      <a:lvl4pPr marL="1181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4pPr>
      <a:lvl5pPr marL="1575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5pPr>
      <a:lvl6pPr marL="1969998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6pPr>
      <a:lvl7pPr marL="2363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7pPr>
      <a:lvl8pPr marL="2757997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8pPr>
      <a:lvl9pPr marL="3151996" algn="l" defTabSz="787999" rtl="0" eaLnBrk="1" latinLnBrk="1" hangingPunct="1">
        <a:defRPr sz="1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sungsds.com/global/ko/support/insights/Responsive_web_1.html" TargetMode="External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sungsds.com/global/ko/support/insights/Responsive_web_1.html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responsive.asp" TargetMode="External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9.tiff"/><Relationship Id="rId7" Type="http://schemas.openxmlformats.org/officeDocument/2006/relationships/image" Target="../media/image13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430040" y="1119554"/>
            <a:ext cx="2994094" cy="73211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 anchor="ctr"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6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주차 </a:t>
            </a:r>
            <a:r>
              <a:rPr lang="en-US" altLang="ko-KR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3508" b="1" dirty="0">
                <a:ln w="19050">
                  <a:noFill/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25400" dist="38100" dir="7500000" algn="tl">
                    <a:srgbClr val="000000">
                      <a:shade val="5000"/>
                      <a:alpha val="20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차시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851670"/>
            <a:ext cx="5631950" cy="1420336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none" lIns="111200" tIns="55600" rIns="111200" bIns="556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dirty="0" err="1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반응형</a:t>
            </a:r>
            <a:r>
              <a:rPr lang="ko-KR" altLang="en-US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4000" b="1" dirty="0" err="1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웹페이지</a:t>
            </a:r>
            <a:endParaRPr lang="en-US" altLang="ko-KR" sz="4000" b="1" dirty="0">
              <a:ln w="19050">
                <a:noFill/>
                <a:prstDash val="solid"/>
              </a:ln>
              <a:solidFill>
                <a:srgbClr val="004A82"/>
              </a:solidFill>
              <a:effectLst>
                <a:outerShdw blurRad="25400" dist="38100" dir="2700000" algn="tl" rotWithShape="0">
                  <a:prstClr val="black">
                    <a:alpha val="20000"/>
                  </a:prstClr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4000" b="1" dirty="0">
                <a:ln w="19050">
                  <a:noFill/>
                  <a:prstDash val="solid"/>
                </a:ln>
                <a:solidFill>
                  <a:srgbClr val="004A82"/>
                </a:solidFill>
                <a:effectLst>
                  <a:outerShdw blurRad="25400" dist="38100" dir="2700000" algn="tl" rotWithShape="0">
                    <a:prstClr val="black">
                      <a:alpha val="20000"/>
                    </a:prst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(Responsive Webpage)</a:t>
            </a:r>
          </a:p>
        </p:txBody>
      </p:sp>
    </p:spTree>
    <p:extLst>
      <p:ext uri="{BB962C8B-B14F-4D97-AF65-F5344CB8AC3E}">
        <p14:creationId xmlns:p14="http://schemas.microsoft.com/office/powerpoint/2010/main" val="294217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반응형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웹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기술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미디어쿼리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웹과 모바일의 레이아웃 차이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하나의 페이지를 웹과 모바일 화면에 맞추어 자동 변환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5E3D2-3E2D-564D-B2F1-78C54759E9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872" y="1923678"/>
            <a:ext cx="4513976" cy="2794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05B2F8-7A5F-2947-B013-F608E432C4BC}"/>
              </a:ext>
            </a:extLst>
          </p:cNvPr>
          <p:cNvSpPr txBox="1"/>
          <p:nvPr/>
        </p:nvSpPr>
        <p:spPr>
          <a:xfrm>
            <a:off x="1158963" y="4712032"/>
            <a:ext cx="4277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800" dirty="0">
                <a:hlinkClick r:id="rId3"/>
              </a:rPr>
              <a:t>https://www.samsungsds.com/global/ko/support/insights/Responsive_web_</a:t>
            </a:r>
            <a:r>
              <a:rPr lang="en-US" altLang="ko-KR" sz="800" dirty="0">
                <a:hlinkClick r:id="rId3"/>
              </a:rPr>
              <a:t>2</a:t>
            </a:r>
            <a:r>
              <a:rPr lang="en-US" sz="800" dirty="0">
                <a:hlinkClick r:id="rId3"/>
              </a:rPr>
              <a:t>.html</a:t>
            </a:r>
            <a:r>
              <a:rPr lang="en-US" altLang="ko-KR" sz="800" dirty="0"/>
              <a:t>)</a:t>
            </a: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82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반응형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웹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기술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미디어쿼리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74767-F79C-444C-A994-77A38893F4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7784" y="912685"/>
            <a:ext cx="3888432" cy="4017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BF30C-00F0-1940-8823-ED312179CA6B}"/>
              </a:ext>
            </a:extLst>
          </p:cNvPr>
          <p:cNvSpPr txBox="1"/>
          <p:nvPr/>
        </p:nvSpPr>
        <p:spPr>
          <a:xfrm>
            <a:off x="208478" y="1707654"/>
            <a:ext cx="22220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@media screen and </a:t>
            </a:r>
          </a:p>
          <a:p>
            <a:r>
              <a:rPr 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(max-width:600px) { … }</a:t>
            </a:r>
          </a:p>
          <a:p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66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반응형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웹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기술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lang="ko-KR" altLang="en-US" sz="1600" dirty="0" err="1">
                <a:solidFill>
                  <a:srgbClr val="17375E"/>
                </a:solidFill>
                <a:latin typeface="맑은 고딕"/>
                <a:ea typeface="맑은 고딕"/>
              </a:rPr>
              <a:t>미디어쿼리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237965-7811-024F-96EB-B920FD20AB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520" y="1059582"/>
            <a:ext cx="4484027" cy="2897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3732EA-78AB-DD4F-8DCD-9B1A4AF1E38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9711" y="2571750"/>
            <a:ext cx="3977568" cy="2885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1EC88-AC60-254A-A9B6-12E500331FD0}"/>
              </a:ext>
            </a:extLst>
          </p:cNvPr>
          <p:cNvSpPr txBox="1"/>
          <p:nvPr/>
        </p:nvSpPr>
        <p:spPr>
          <a:xfrm>
            <a:off x="4683273" y="1428058"/>
            <a:ext cx="1385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Rounded MT Bold" panose="020F0704030504030204" pitchFamily="34" charset="77"/>
                <a:ea typeface="나눔고딕" panose="020D0604000000000000" pitchFamily="50" charset="-127"/>
              </a:rPr>
              <a:t>width &gt; 600px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3CA437-7CAE-DF48-A3B0-C821806B3AED}"/>
              </a:ext>
            </a:extLst>
          </p:cNvPr>
          <p:cNvCxnSpPr>
            <a:stCxn id="7" idx="1"/>
          </p:cNvCxnSpPr>
          <p:nvPr/>
        </p:nvCxnSpPr>
        <p:spPr>
          <a:xfrm flipH="1">
            <a:off x="4211960" y="1581947"/>
            <a:ext cx="471313" cy="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2ADD20-9750-5948-8798-84B43F1C3375}"/>
              </a:ext>
            </a:extLst>
          </p:cNvPr>
          <p:cNvSpPr txBox="1"/>
          <p:nvPr/>
        </p:nvSpPr>
        <p:spPr>
          <a:xfrm>
            <a:off x="1115616" y="4000733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Rounded MT Bold" panose="020F0704030504030204" pitchFamily="34" charset="77"/>
                <a:ea typeface="나눔고딕" panose="020D0604000000000000" pitchFamily="50" charset="-127"/>
              </a:rPr>
              <a:t>width &lt;= 600px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78E701-CA3D-3040-9349-AAAAE3F8598D}"/>
              </a:ext>
            </a:extLst>
          </p:cNvPr>
          <p:cNvCxnSpPr>
            <a:stCxn id="11" idx="3"/>
          </p:cNvCxnSpPr>
          <p:nvPr/>
        </p:nvCxnSpPr>
        <p:spPr>
          <a:xfrm flipV="1">
            <a:off x="2605126" y="4154621"/>
            <a:ext cx="3826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6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957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요약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및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</a:p>
        </p:txBody>
      </p:sp>
      <p:sp>
        <p:nvSpPr>
          <p:cNvPr id="8" name="직사각형 25"/>
          <p:cNvSpPr/>
          <p:nvPr/>
        </p:nvSpPr>
        <p:spPr>
          <a:xfrm>
            <a:off x="395536" y="940822"/>
            <a:ext cx="6106294" cy="115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다양한 크기의 </a:t>
            </a:r>
            <a:r>
              <a:rPr lang="ko-KR" altLang="en-US" sz="1600" dirty="0" err="1">
                <a:solidFill>
                  <a:srgbClr val="002060"/>
                </a:solidFill>
              </a:rPr>
              <a:t>장치들에서</a:t>
            </a:r>
            <a:r>
              <a:rPr lang="ko-KR" altLang="en-US" sz="1600" dirty="0">
                <a:solidFill>
                  <a:srgbClr val="002060"/>
                </a:solidFill>
              </a:rPr>
              <a:t> 잘 디자인된 </a:t>
            </a:r>
            <a:r>
              <a:rPr lang="ko-KR" altLang="en-US" sz="1600" dirty="0" err="1">
                <a:solidFill>
                  <a:srgbClr val="002060"/>
                </a:solidFill>
              </a:rPr>
              <a:t>웹페이지를</a:t>
            </a:r>
            <a:r>
              <a:rPr lang="ko-KR" altLang="en-US" sz="1600" dirty="0">
                <a:solidFill>
                  <a:srgbClr val="002060"/>
                </a:solidFill>
              </a:rPr>
              <a:t> 보이기 위해서는 </a:t>
            </a:r>
            <a:r>
              <a:rPr lang="ko-KR" altLang="en-US" sz="1600" dirty="0" err="1">
                <a:solidFill>
                  <a:srgbClr val="002060"/>
                </a:solidFill>
              </a:rPr>
              <a:t>반응형</a:t>
            </a:r>
            <a:r>
              <a:rPr lang="ko-KR" altLang="en-US" sz="1600" dirty="0">
                <a:solidFill>
                  <a:srgbClr val="002060"/>
                </a:solidFill>
              </a:rPr>
              <a:t> 웹 디자인이 필수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err="1">
                <a:solidFill>
                  <a:srgbClr val="002060"/>
                </a:solidFill>
              </a:rPr>
              <a:t>반응형</a:t>
            </a:r>
            <a:r>
              <a:rPr lang="ko-KR" altLang="en-US" sz="1600" dirty="0">
                <a:solidFill>
                  <a:srgbClr val="002060"/>
                </a:solidFill>
              </a:rPr>
              <a:t> 웹 구현 기술인 </a:t>
            </a:r>
            <a:r>
              <a:rPr lang="ko-KR" altLang="en-US" sz="1600" dirty="0" err="1">
                <a:solidFill>
                  <a:srgbClr val="002060"/>
                </a:solidFill>
              </a:rPr>
              <a:t>뷰포트</a:t>
            </a:r>
            <a:r>
              <a:rPr lang="en-US" altLang="ko-KR" sz="1600" dirty="0">
                <a:solidFill>
                  <a:srgbClr val="002060"/>
                </a:solidFill>
              </a:rPr>
              <a:t>,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</a:rPr>
              <a:t>플루이드</a:t>
            </a:r>
            <a:r>
              <a:rPr lang="en-US" altLang="ko-KR" sz="1600" dirty="0">
                <a:solidFill>
                  <a:srgbClr val="002060"/>
                </a:solidFill>
              </a:rPr>
              <a:t>,</a:t>
            </a:r>
            <a:r>
              <a:rPr lang="ko-KR" altLang="en-US" sz="1600" dirty="0">
                <a:solidFill>
                  <a:srgbClr val="002060"/>
                </a:solidFill>
              </a:rPr>
              <a:t> </a:t>
            </a:r>
            <a:r>
              <a:rPr lang="ko-KR" altLang="en-US" sz="1600" dirty="0" err="1">
                <a:solidFill>
                  <a:srgbClr val="002060"/>
                </a:solidFill>
              </a:rPr>
              <a:t>미디어쿼리</a:t>
            </a:r>
            <a:r>
              <a:rPr lang="ko-KR" altLang="en-US" sz="1600" dirty="0">
                <a:solidFill>
                  <a:srgbClr val="002060"/>
                </a:solidFill>
              </a:rPr>
              <a:t> 이해 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98" y="3156085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추가 학습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mr-IN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…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2" name="직사각형 25"/>
          <p:cNvSpPr/>
          <p:nvPr/>
        </p:nvSpPr>
        <p:spPr>
          <a:xfrm>
            <a:off x="395536" y="3633480"/>
            <a:ext cx="6106294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</a:rPr>
              <a:t>동적인 </a:t>
            </a:r>
            <a:r>
              <a:rPr lang="ko-KR" altLang="en-US" sz="1600" dirty="0" err="1">
                <a:solidFill>
                  <a:srgbClr val="002060"/>
                </a:solidFill>
              </a:rPr>
              <a:t>웹페이지</a:t>
            </a:r>
            <a:r>
              <a:rPr lang="ko-KR" altLang="en-US" sz="1600" dirty="0">
                <a:solidFill>
                  <a:srgbClr val="002060"/>
                </a:solidFill>
              </a:rPr>
              <a:t> 구현을 위해 자바스크립트 및 </a:t>
            </a:r>
            <a:r>
              <a:rPr lang="ko-KR" altLang="en-US" sz="1600" dirty="0" err="1">
                <a:solidFill>
                  <a:srgbClr val="002060"/>
                </a:solidFill>
              </a:rPr>
              <a:t>제이쿼리</a:t>
            </a:r>
            <a:r>
              <a:rPr lang="ko-KR" altLang="en-US" sz="1600" dirty="0">
                <a:solidFill>
                  <a:srgbClr val="002060"/>
                </a:solidFill>
              </a:rPr>
              <a:t> 학습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533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참고문헌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294650" y="880081"/>
            <a:ext cx="5981700" cy="3851909"/>
          </a:xfrm>
          <a:prstGeom prst="roundRect">
            <a:avLst>
              <a:gd name="adj" fmla="val 5802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8529" y="1199867"/>
            <a:ext cx="5797647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02060"/>
                </a:solidFill>
              </a:rPr>
              <a:t>황기태 저 </a:t>
            </a:r>
            <a:r>
              <a:rPr lang="en-US" altLang="ko-KR" sz="1400" dirty="0">
                <a:solidFill>
                  <a:srgbClr val="002060"/>
                </a:solidFill>
              </a:rPr>
              <a:t>[</a:t>
            </a:r>
            <a:r>
              <a:rPr lang="ko-KR" altLang="en-US" sz="1400" dirty="0">
                <a:solidFill>
                  <a:srgbClr val="002060"/>
                </a:solidFill>
              </a:rPr>
              <a:t>명품</a:t>
            </a:r>
            <a:r>
              <a:rPr lang="en-US" altLang="ko-KR" sz="1400" dirty="0">
                <a:solidFill>
                  <a:srgbClr val="002060"/>
                </a:solidFill>
              </a:rPr>
              <a:t> HTML5+CSS3+JavaScript </a:t>
            </a:r>
            <a:r>
              <a:rPr lang="ko-KR" altLang="en-US" sz="1400" dirty="0">
                <a:solidFill>
                  <a:srgbClr val="002060"/>
                </a:solidFill>
              </a:rPr>
              <a:t>웹프로그래밍</a:t>
            </a:r>
            <a:r>
              <a:rPr lang="en-US" altLang="ko-KR" sz="1400" dirty="0">
                <a:solidFill>
                  <a:srgbClr val="002060"/>
                </a:solidFill>
              </a:rPr>
              <a:t>] ; </a:t>
            </a:r>
            <a:r>
              <a:rPr lang="ko-KR" altLang="en-US" sz="1400" dirty="0">
                <a:solidFill>
                  <a:srgbClr val="002060"/>
                </a:solidFill>
              </a:rPr>
              <a:t>서울</a:t>
            </a:r>
            <a:r>
              <a:rPr lang="en-US" altLang="ko-KR" sz="1400" dirty="0">
                <a:solidFill>
                  <a:srgbClr val="002060"/>
                </a:solidFill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</a:rPr>
              <a:t>생릉출판사 </a:t>
            </a:r>
            <a:r>
              <a:rPr lang="en-US" altLang="ko-KR" sz="1400" dirty="0">
                <a:solidFill>
                  <a:srgbClr val="002060"/>
                </a:solidFill>
              </a:rPr>
              <a:t>(2017)</a:t>
            </a: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Wikipedia, </a:t>
            </a:r>
            <a:r>
              <a:rPr lang="en-US" altLang="ko-KR" sz="1400" dirty="0">
                <a:solidFill>
                  <a:srgbClr val="002060"/>
                </a:solidFill>
                <a:hlinkClick r:id="rId2"/>
              </a:rPr>
              <a:t>https://www.wikipedia.org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002060"/>
                </a:solidFill>
              </a:rPr>
              <a:t>W3School, </a:t>
            </a:r>
            <a:r>
              <a:rPr lang="en-US" altLang="ko-KR" sz="1400" dirty="0">
                <a:solidFill>
                  <a:srgbClr val="002060"/>
                </a:solidFill>
                <a:hlinkClick r:id="rId3"/>
              </a:rPr>
              <a:t>http://www.w3schools.com</a:t>
            </a:r>
            <a:endParaRPr lang="en-US" altLang="ko-KR" sz="1400" dirty="0">
              <a:solidFill>
                <a:srgbClr val="002060"/>
              </a:solidFill>
            </a:endParaRPr>
          </a:p>
          <a:p>
            <a:pPr marL="182563" indent="-96838">
              <a:lnSpc>
                <a:spcPct val="150000"/>
              </a:lnSpc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7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학습개요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189959" y="117375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2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반응형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웹에 대한 이해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id="{6AA5B001-90E0-E64C-A49F-DDDC557236C2}"/>
              </a:ext>
            </a:extLst>
          </p:cNvPr>
          <p:cNvSpPr/>
          <p:nvPr/>
        </p:nvSpPr>
        <p:spPr>
          <a:xfrm>
            <a:off x="179512" y="1923678"/>
            <a:ext cx="5318145" cy="576064"/>
          </a:xfrm>
          <a:prstGeom prst="roundRect">
            <a:avLst>
              <a:gd name="adj" fmla="val 49874"/>
            </a:avLst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35000">
                <a:schemeClr val="bg1"/>
              </a:gs>
              <a:gs pos="100000">
                <a:schemeClr val="bg1"/>
              </a:gs>
            </a:gsLst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200" b="1" dirty="0" err="1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반응형</a:t>
            </a:r>
            <a:r>
              <a:rPr lang="ko-KR" altLang="en-US" sz="22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웹 구현 기술</a:t>
            </a:r>
            <a:endParaRPr lang="en-US" altLang="ko-KR" sz="22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C6B16-87BF-4841-8B4F-27A8FD0F60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77" y="411510"/>
            <a:ext cx="2668823" cy="4443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35D7B-BBE7-DD4C-A2B4-828D0AFE4BC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5816" y="51470"/>
            <a:ext cx="3556673" cy="509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1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A2537-D7C3-9945-9CBE-B5ED5A19E8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555526"/>
            <a:ext cx="6161389" cy="408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1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반응형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웹에 대한 이해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반응형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웹 디자인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화면 크기가 다른 다양한 </a:t>
            </a: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장치들에서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자동적으로 </a:t>
            </a: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크기조정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,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확대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,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축소</a:t>
            </a:r>
            <a:r>
              <a:rPr lang="en-US" altLang="ko-KR" sz="1400" dirty="0">
                <a:solidFill>
                  <a:srgbClr val="17375E"/>
                </a:solidFill>
                <a:latin typeface="맑은 고딕"/>
                <a:ea typeface="맑은 고딕"/>
              </a:rPr>
              <a:t>,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위치조정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등을 통해 잘 디자인된 형태를 유지하도록 작성된 </a:t>
            </a: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웹페이지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r>
              <a:rPr lang="ko-KR" altLang="en-US" sz="1400" dirty="0" err="1">
                <a:solidFill>
                  <a:srgbClr val="17375E"/>
                </a:solidFill>
                <a:latin typeface="맑은 고딕"/>
                <a:ea typeface="맑은 고딕"/>
              </a:rPr>
              <a:t>반응형</a:t>
            </a:r>
            <a:r>
              <a:rPr lang="ko-KR" altLang="en-US" sz="1400" dirty="0">
                <a:solidFill>
                  <a:srgbClr val="17375E"/>
                </a:solidFill>
                <a:latin typeface="맑은 고딕"/>
                <a:ea typeface="맑은 고딕"/>
              </a:rPr>
              <a:t> 웹 구현 기술</a:t>
            </a:r>
            <a:endParaRPr lang="en-US" altLang="ko-KR" sz="14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픽셀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(pixel)</a:t>
            </a: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 err="1">
                <a:solidFill>
                  <a:srgbClr val="17375E"/>
                </a:solidFill>
                <a:latin typeface="맑은 고딕"/>
                <a:ea typeface="맑은 고딕"/>
              </a:rPr>
              <a:t>뷰포트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(viewport meta tag)</a:t>
            </a: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Fluid Design</a:t>
            </a: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 err="1">
                <a:solidFill>
                  <a:srgbClr val="17375E"/>
                </a:solidFill>
                <a:latin typeface="맑은 고딕"/>
                <a:ea typeface="맑은 고딕"/>
              </a:rPr>
              <a:t>미디어쿼리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(media query)</a:t>
            </a: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40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반응형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웹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기술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픽셀과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뷰포트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화면을 구성하는 기본 단위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.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dirty="0" err="1">
                <a:solidFill>
                  <a:srgbClr val="17375E"/>
                </a:solidFill>
                <a:latin typeface="맑은 고딕"/>
                <a:ea typeface="맑은 고딕"/>
              </a:rPr>
              <a:t>화소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(Pixel Element)</a:t>
            </a: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1024</a:t>
            </a: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x768 </a:t>
            </a:r>
            <a:r>
              <a:rPr lang="ko-KR" altLang="en-US" sz="1000" dirty="0">
                <a:solidFill>
                  <a:srgbClr val="17375E"/>
                </a:solidFill>
                <a:latin typeface="맑은 고딕"/>
                <a:ea typeface="맑은 고딕"/>
              </a:rPr>
              <a:t>해상도 </a:t>
            </a: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:</a:t>
            </a:r>
            <a:r>
              <a:rPr lang="ko-KR" altLang="en-US" sz="1000" dirty="0">
                <a:solidFill>
                  <a:srgbClr val="17375E"/>
                </a:solidFill>
                <a:latin typeface="맑은 고딕"/>
                <a:ea typeface="맑은 고딕"/>
              </a:rPr>
              <a:t> 수평 </a:t>
            </a: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1024</a:t>
            </a:r>
            <a:r>
              <a:rPr lang="ko-KR" altLang="en-US" sz="1000" dirty="0">
                <a:solidFill>
                  <a:srgbClr val="17375E"/>
                </a:solidFill>
                <a:latin typeface="맑은 고딕"/>
                <a:ea typeface="맑은 고딕"/>
              </a:rPr>
              <a:t>픽셀 * 수직 </a:t>
            </a: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768</a:t>
            </a:r>
            <a:r>
              <a:rPr lang="ko-KR" altLang="en-US" sz="1000" dirty="0">
                <a:solidFill>
                  <a:srgbClr val="17375E"/>
                </a:solidFill>
                <a:latin typeface="맑은 고딕"/>
                <a:ea typeface="맑은 고딕"/>
              </a:rPr>
              <a:t>픽셀 </a:t>
            </a: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=</a:t>
            </a:r>
            <a:r>
              <a:rPr lang="ko-KR" altLang="en-US" sz="10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768,432</a:t>
            </a:r>
            <a:r>
              <a:rPr lang="ko-KR" altLang="en-US" sz="1000" dirty="0">
                <a:solidFill>
                  <a:srgbClr val="17375E"/>
                </a:solidFill>
                <a:latin typeface="맑은 고딕"/>
                <a:ea typeface="맑은 고딕"/>
              </a:rPr>
              <a:t>픽셀</a:t>
            </a:r>
            <a:endParaRPr lang="en-US" altLang="ko-KR" sz="10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문제는 모바일 기기에는 적용 어려움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2" indent="-320040" defTabSz="914400"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defRPr/>
            </a:pPr>
            <a:r>
              <a:rPr lang="ko-KR" altLang="en-US" sz="1000" dirty="0">
                <a:solidFill>
                  <a:srgbClr val="17375E"/>
                </a:solidFill>
                <a:latin typeface="맑은 고딕"/>
                <a:ea typeface="맑은 고딕"/>
              </a:rPr>
              <a:t>갤럭시 </a:t>
            </a:r>
            <a:r>
              <a:rPr lang="en-US" altLang="ko-KR" sz="1000" dirty="0">
                <a:solidFill>
                  <a:srgbClr val="17375E"/>
                </a:solidFill>
                <a:latin typeface="맑은 고딕"/>
                <a:ea typeface="맑은 고딕"/>
              </a:rPr>
              <a:t>S9 1440x2960 </a:t>
            </a:r>
            <a:r>
              <a:rPr lang="ko-KR" altLang="en-US" sz="1000" dirty="0">
                <a:solidFill>
                  <a:srgbClr val="17375E"/>
                </a:solidFill>
                <a:latin typeface="맑은 고딕"/>
                <a:ea typeface="맑은 고딕"/>
              </a:rPr>
              <a:t>해상도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7854FD-374B-C54A-A6D0-CF86FEB2D8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944" y="2355726"/>
            <a:ext cx="2236875" cy="2448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BA865F-08B0-3A44-97EA-4C166A5D8AC5}"/>
              </a:ext>
            </a:extLst>
          </p:cNvPr>
          <p:cNvSpPr txBox="1"/>
          <p:nvPr/>
        </p:nvSpPr>
        <p:spPr>
          <a:xfrm>
            <a:off x="2267744" y="4876586"/>
            <a:ext cx="42771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800" dirty="0">
                <a:hlinkClick r:id="rId3"/>
              </a:rPr>
              <a:t>https://www.samsungsds.com/global/ko/support/insights/Responsive_web_1.html</a:t>
            </a:r>
            <a:r>
              <a:rPr lang="en-US" altLang="ko-KR" sz="800" dirty="0"/>
              <a:t>)</a:t>
            </a: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6423C-39D0-534A-9AB3-6BE6BD22179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3002" y="2304835"/>
            <a:ext cx="1317716" cy="25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8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반응형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웹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기술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뷰포트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브라우저에게 페이지의 보여지는 영역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(dimension)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과 스케일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(scale)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에 대해 지시를 내림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B42FB-95E1-A84F-AFC7-FA4BB43D5F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004" y="1707654"/>
            <a:ext cx="5279172" cy="392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F6C738-41A3-2C47-8E2E-0818A1144277}"/>
              </a:ext>
            </a:extLst>
          </p:cNvPr>
          <p:cNvSpPr txBox="1"/>
          <p:nvPr/>
        </p:nvSpPr>
        <p:spPr>
          <a:xfrm>
            <a:off x="1753219" y="4876586"/>
            <a:ext cx="30348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800" dirty="0">
                <a:hlinkClick r:id="rId3"/>
              </a:rPr>
              <a:t>https://www.w3schools.com/html/html_responsive.asp</a:t>
            </a:r>
            <a:r>
              <a:rPr lang="en-US" altLang="ko-KR" sz="800" dirty="0"/>
              <a:t>)</a:t>
            </a:r>
            <a:endParaRPr 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030985-DAAA-8740-8D1E-437903FE667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1680" y="2196211"/>
            <a:ext cx="349157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9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반응형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웹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기술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상대크기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지정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화면 크기에 맞추어 자동적으로 조절 가능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EF955-DDAB-F646-ADAB-E0B076576B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686" y="1563638"/>
            <a:ext cx="3603228" cy="3360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00A208-F9C1-7043-A66E-1C0C9ABCF7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499" y="1987251"/>
            <a:ext cx="1447189" cy="17366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88C443-A6DF-6F45-AFED-EE6B7ED677B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7744" y="1995686"/>
            <a:ext cx="4320480" cy="229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1624E-95A4-F548-A932-B4D9E6F1A97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4429" y="2324441"/>
            <a:ext cx="4320480" cy="10393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E98D74-21C7-2E41-A10B-09FCECECEC1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2622" y="3723878"/>
            <a:ext cx="1358900" cy="129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A76E7D-CBF9-824F-BFEA-ED3E5D0C47F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0975" y="3723878"/>
            <a:ext cx="1700736" cy="12755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441328-65C1-3245-8AAD-A62BC09A486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164" y="3727607"/>
            <a:ext cx="1490514" cy="100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8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8478" y="339502"/>
            <a:ext cx="6104994" cy="468085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lIns="88654" tIns="44327" rIns="88654" bIns="44327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반응형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웹</a:t>
            </a:r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구현 기술</a:t>
            </a:r>
          </a:p>
        </p:txBody>
      </p:sp>
      <p:sp>
        <p:nvSpPr>
          <p:cNvPr id="6" name="내용 개체 틀 5"/>
          <p:cNvSpPr txBox="1">
            <a:spLocks/>
          </p:cNvSpPr>
          <p:nvPr/>
        </p:nvSpPr>
        <p:spPr>
          <a:xfrm>
            <a:off x="467544" y="915566"/>
            <a:ext cx="5688632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HY나무L" pitchFamily="18" charset="-127"/>
                <a:ea typeface="HY나무L" pitchFamily="18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400" kern="1200">
                <a:solidFill>
                  <a:schemeClr val="tx1"/>
                </a:solidFill>
                <a:latin typeface="휴먼편지체" pitchFamily="18" charset="-127"/>
                <a:ea typeface="휴먼편지체" pitchFamily="18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0040" marR="0" lvl="0" indent="-320040" algn="l" defTabSz="914400" rtl="0" eaLnBrk="1" fontAlgn="auto" latinLnBrk="1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D8047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상대크기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7375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지정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텍스트 크기는 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“</a:t>
            </a:r>
            <a:r>
              <a:rPr lang="en-US" altLang="ko-KR" sz="1200" dirty="0" err="1">
                <a:solidFill>
                  <a:srgbClr val="17375E"/>
                </a:solidFill>
                <a:latin typeface="맑은 고딕"/>
                <a:ea typeface="맑은 고딕"/>
              </a:rPr>
              <a:t>vw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” 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단위로 지정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en-US" altLang="ko-KR" sz="1200" dirty="0" err="1">
                <a:solidFill>
                  <a:srgbClr val="17375E"/>
                </a:solidFill>
                <a:latin typeface="맑은 고딕"/>
                <a:ea typeface="맑은 고딕"/>
              </a:rPr>
              <a:t>vw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 = viewport width</a:t>
            </a: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텍스트 크기가 브라우저 창의 크기에 </a:t>
            </a:r>
            <a:r>
              <a:rPr lang="ko-KR" altLang="en-US" sz="1200" dirty="0" err="1">
                <a:solidFill>
                  <a:srgbClr val="17375E"/>
                </a:solidFill>
                <a:latin typeface="맑은 고딕"/>
                <a:ea typeface="맑은 고딕"/>
              </a:rPr>
              <a:t>맞추어짐</a:t>
            </a:r>
            <a:endParaRPr lang="en-US" altLang="ko-KR" sz="1200" dirty="0">
              <a:solidFill>
                <a:srgbClr val="17375E"/>
              </a:solidFill>
              <a:latin typeface="맑은 고딕"/>
              <a:ea typeface="맑은 고딕"/>
            </a:endParaRP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1vw = 1% of viewport width</a:t>
            </a:r>
          </a:p>
          <a:p>
            <a:pPr lvl="2" indent="-274320" defTabSz="914400">
              <a:spcBef>
                <a:spcPts val="550"/>
              </a:spcBef>
              <a:buClr>
                <a:srgbClr val="94B6D2"/>
              </a:buClr>
              <a:buSzPct val="70000"/>
              <a:buFont typeface="Wingdings 2"/>
              <a:buChar char=""/>
              <a:defRPr/>
            </a:pPr>
            <a:r>
              <a:rPr lang="ko-KR" altLang="en-US" sz="1200" dirty="0" err="1">
                <a:solidFill>
                  <a:srgbClr val="17375E"/>
                </a:solidFill>
                <a:latin typeface="맑은 고딕"/>
                <a:ea typeface="맑은 고딕"/>
              </a:rPr>
              <a:t>뷰포트가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50cm 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가로 크기라면 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1vw</a:t>
            </a:r>
            <a:r>
              <a:rPr lang="ko-KR" altLang="en-US" sz="1200" dirty="0">
                <a:solidFill>
                  <a:srgbClr val="17375E"/>
                </a:solidFill>
                <a:latin typeface="맑은 고딕"/>
                <a:ea typeface="맑은 고딕"/>
              </a:rPr>
              <a:t>는 </a:t>
            </a:r>
            <a:r>
              <a:rPr lang="en-US" altLang="ko-KR" sz="1200" dirty="0">
                <a:solidFill>
                  <a:srgbClr val="17375E"/>
                </a:solidFill>
                <a:latin typeface="맑은 고딕"/>
                <a:ea typeface="맑은 고딕"/>
              </a:rPr>
              <a:t>0.5cm</a:t>
            </a:r>
          </a:p>
          <a:p>
            <a:pPr lvl="1" defTabSz="914400">
              <a:buClr>
                <a:srgbClr val="94B6D2"/>
              </a:buClr>
              <a:defRPr/>
            </a:pPr>
            <a:endParaRPr lang="en-US" altLang="ko-KR" sz="1400" dirty="0">
              <a:solidFill>
                <a:srgbClr val="17375E"/>
              </a:solidFill>
              <a:ea typeface="맑은 고딕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64008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94B6D2"/>
              </a:buClr>
              <a:buSzPct val="70000"/>
              <a:buFont typeface="Wingdings 2"/>
              <a:buChar char=""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C789-E099-A549-902D-5F7AEEAE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62" y="2738850"/>
            <a:ext cx="3990826" cy="33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2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sz="1600" dirty="0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13539</TotalTime>
  <Words>321</Words>
  <Application>Microsoft Office PowerPoint</Application>
  <PresentationFormat>화면 슬라이드 쇼(16:9)</PresentationFormat>
  <Paragraphs>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Mangal</vt:lpstr>
      <vt:lpstr>나눔고딕</vt:lpstr>
      <vt:lpstr>나눔고딕 ExtraBold</vt:lpstr>
      <vt:lpstr>맑은 고딕</vt:lpstr>
      <vt:lpstr>Arial</vt:lpstr>
      <vt:lpstr>Arial Rounded MT Bold</vt:lpstr>
      <vt:lpstr>Wingdings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권혜영</dc:creator>
  <cp:lastModifiedBy>Windows 사용자</cp:lastModifiedBy>
  <cp:revision>1219</cp:revision>
  <dcterms:created xsi:type="dcterms:W3CDTF">2012-05-25T08:26:49Z</dcterms:created>
  <dcterms:modified xsi:type="dcterms:W3CDTF">2020-01-13T06:15:36Z</dcterms:modified>
</cp:coreProperties>
</file>