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73" r:id="rId2"/>
    <p:sldId id="352" r:id="rId3"/>
    <p:sldId id="377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85" r:id="rId13"/>
    <p:sldId id="366" r:id="rId14"/>
  </p:sldIdLst>
  <p:sldSz cx="9144000" cy="5143500" type="screen16x9"/>
  <p:notesSz cx="6858000" cy="9144000"/>
  <p:defaultTextStyle>
    <a:defPPr>
      <a:defRPr lang="ko-KR"/>
    </a:defPPr>
    <a:lvl1pPr marL="0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1pPr>
    <a:lvl2pPr marL="408134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2pPr>
    <a:lvl3pPr marL="816269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3pPr>
    <a:lvl4pPr marL="1224403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4pPr>
    <a:lvl5pPr marL="163253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5pPr>
    <a:lvl6pPr marL="204067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6pPr>
    <a:lvl7pPr marL="244880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7pPr>
    <a:lvl8pPr marL="285694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8pPr>
    <a:lvl9pPr marL="3265076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49" userDrawn="1">
          <p15:clr>
            <a:srgbClr val="A4A3A4"/>
          </p15:clr>
        </p15:guide>
        <p15:guide id="2" pos="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FA"/>
    <a:srgbClr val="FF3300"/>
    <a:srgbClr val="D5F4FF"/>
    <a:srgbClr val="4A7EBB"/>
    <a:srgbClr val="FF6600"/>
    <a:srgbClr val="4FD1FF"/>
    <a:srgbClr val="B6D5E4"/>
    <a:srgbClr val="519CC0"/>
    <a:srgbClr val="2A5B74"/>
    <a:srgbClr val="234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8065" autoAdjust="0"/>
  </p:normalViewPr>
  <p:slideViewPr>
    <p:cSldViewPr>
      <p:cViewPr>
        <p:scale>
          <a:sx n="125" d="100"/>
          <a:sy n="125" d="100"/>
        </p:scale>
        <p:origin x="-656" y="-408"/>
      </p:cViewPr>
      <p:guideLst>
        <p:guide orient="horz" pos="849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13F56-B82E-4847-BC91-97041EEDEF58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BF707-3831-4A4E-9A74-E3864DCBD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6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1pPr>
    <a:lvl2pPr marL="37755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2pPr>
    <a:lvl3pPr marL="755112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3pPr>
    <a:lvl4pPr marL="1132667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4pPr>
    <a:lvl5pPr marL="1510223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5pPr>
    <a:lvl6pPr marL="1887779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6pPr>
    <a:lvl7pPr marL="2265335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7pPr>
    <a:lvl8pPr marL="264289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8pPr>
    <a:lvl9pPr marL="302044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2"/>
            <a:ext cx="6400800" cy="13144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3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7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1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75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6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63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57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51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894388" y="183357"/>
            <a:ext cx="1828801" cy="390048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2" y="183357"/>
            <a:ext cx="5335587" cy="390048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3508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4"/>
            <a:ext cx="7772400" cy="1125141"/>
          </a:xfrm>
        </p:spPr>
        <p:txBody>
          <a:bodyPr anchor="b"/>
          <a:lstStyle>
            <a:lvl1pPr marL="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1pPr>
            <a:lvl2pPr marL="393999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2pPr>
            <a:lvl3pPr marL="787999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181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4pPr>
            <a:lvl5pPr marL="1575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5pPr>
            <a:lvl6pPr marL="1969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6pPr>
            <a:lvl7pPr marL="2363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7pPr>
            <a:lvl8pPr marL="2757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8pPr>
            <a:lvl9pPr marL="3151996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2" y="1066800"/>
            <a:ext cx="3581400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140202" y="1066800"/>
            <a:ext cx="3582987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90"/>
            <a:ext cx="3008312" cy="871537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2710"/>
            </a:lvl1pPr>
            <a:lvl2pPr>
              <a:defRPr sz="2392"/>
            </a:lvl2pPr>
            <a:lvl3pPr>
              <a:defRPr sz="2073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2" cy="351829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0" y="3600453"/>
            <a:ext cx="5486400" cy="425053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0" y="459582"/>
            <a:ext cx="5486400" cy="3086100"/>
          </a:xfrm>
        </p:spPr>
        <p:txBody>
          <a:bodyPr/>
          <a:lstStyle>
            <a:lvl1pPr marL="0" indent="0">
              <a:buNone/>
              <a:defRPr sz="2710"/>
            </a:lvl1pPr>
            <a:lvl2pPr marL="393999" indent="0">
              <a:buNone/>
              <a:defRPr sz="2392"/>
            </a:lvl2pPr>
            <a:lvl3pPr marL="787999" indent="0">
              <a:buNone/>
              <a:defRPr sz="2073"/>
            </a:lvl3pPr>
            <a:lvl4pPr marL="1181998" indent="0">
              <a:buNone/>
              <a:defRPr sz="1754"/>
            </a:lvl4pPr>
            <a:lvl5pPr marL="1575997" indent="0">
              <a:buNone/>
              <a:defRPr sz="1754"/>
            </a:lvl5pPr>
            <a:lvl6pPr marL="1969998" indent="0">
              <a:buNone/>
              <a:defRPr sz="1754"/>
            </a:lvl6pPr>
            <a:lvl7pPr marL="2363997" indent="0">
              <a:buNone/>
              <a:defRPr sz="1754"/>
            </a:lvl7pPr>
            <a:lvl8pPr marL="2757997" indent="0">
              <a:buNone/>
              <a:defRPr sz="1754"/>
            </a:lvl8pPr>
            <a:lvl9pPr marL="3151996" indent="0">
              <a:buNone/>
              <a:defRPr sz="1754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0" y="4025506"/>
            <a:ext cx="5486400" cy="60364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  <a:prstGeom prst="rect">
            <a:avLst/>
          </a:prstGeom>
        </p:spPr>
        <p:txBody>
          <a:bodyPr vert="horz" lIns="98846" tIns="49424" rIns="98846" bIns="49424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3" y="1200151"/>
            <a:ext cx="8229600" cy="3394472"/>
          </a:xfrm>
          <a:prstGeom prst="rect">
            <a:avLst/>
          </a:prstGeom>
        </p:spPr>
        <p:txBody>
          <a:bodyPr vert="horz" lIns="98846" tIns="49424" rIns="98846" bIns="494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l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ct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787999" rtl="0" eaLnBrk="1" latinLnBrk="1" hangingPunct="1">
        <a:spcBef>
          <a:spcPct val="0"/>
        </a:spcBef>
        <a:buNone/>
        <a:defRPr sz="37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5500" indent="-295500" algn="l" defTabSz="787999" rtl="0" eaLnBrk="1" latinLnBrk="1" hangingPunct="1">
        <a:spcBef>
          <a:spcPct val="20000"/>
        </a:spcBef>
        <a:buFont typeface="Arial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9" indent="-246249" algn="l" defTabSz="787999" rtl="0" eaLnBrk="1" latinLnBrk="1" hangingPunct="1">
        <a:spcBef>
          <a:spcPct val="20000"/>
        </a:spcBef>
        <a:buFont typeface="Arial" pitchFamily="34" charset="0"/>
        <a:buChar char="–"/>
        <a:defRPr sz="2392" kern="1200">
          <a:solidFill>
            <a:schemeClr val="tx1"/>
          </a:solidFill>
          <a:latin typeface="+mn-lt"/>
          <a:ea typeface="+mn-ea"/>
          <a:cs typeface="+mn-cs"/>
        </a:defRPr>
      </a:lvl2pPr>
      <a:lvl3pPr marL="984999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2073" kern="1200">
          <a:solidFill>
            <a:schemeClr val="tx1"/>
          </a:solidFill>
          <a:latin typeface="+mn-lt"/>
          <a:ea typeface="+mn-ea"/>
          <a:cs typeface="+mn-cs"/>
        </a:defRPr>
      </a:lvl3pPr>
      <a:lvl4pPr marL="1378999" indent="-197000" algn="l" defTabSz="787999" rtl="0" eaLnBrk="1" latinLnBrk="1" hangingPunct="1">
        <a:spcBef>
          <a:spcPct val="20000"/>
        </a:spcBef>
        <a:buFont typeface="Arial" pitchFamily="34" charset="0"/>
        <a:buChar char="–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72998" indent="-197000" algn="l" defTabSz="787999" rtl="0" eaLnBrk="1" latinLnBrk="1" hangingPunct="1">
        <a:spcBef>
          <a:spcPct val="20000"/>
        </a:spcBef>
        <a:buFont typeface="Arial" pitchFamily="34" charset="0"/>
        <a:buChar char="»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166998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560997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2954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348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1pPr>
      <a:lvl2pPr marL="393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2pPr>
      <a:lvl3pPr marL="787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3pPr>
      <a:lvl4pPr marL="1181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4pPr>
      <a:lvl5pPr marL="1575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5pPr>
      <a:lvl6pPr marL="1969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6pPr>
      <a:lvl7pPr marL="2363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7pPr>
      <a:lvl8pPr marL="2757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8pPr>
      <a:lvl9pPr marL="3151996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sublimetext.com/3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430040" y="1119554"/>
            <a:ext cx="2994094" cy="73211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 anchor="ctr">
            <a:no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ko-KR" sz="3508" b="1" dirty="0" smtClean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1</a:t>
            </a:r>
            <a:r>
              <a:rPr lang="ko-KR" altLang="en-US" sz="3508" b="1" dirty="0" smtClean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주차 </a:t>
            </a:r>
            <a:r>
              <a:rPr lang="en-US" altLang="ko-KR" sz="3508" b="1" dirty="0" smtClean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3508" b="1" dirty="0" smtClean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508" b="1" dirty="0">
              <a:ln w="19050">
                <a:noFill/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25400" dist="38100" dir="7500000" algn="tl">
                  <a:srgbClr val="000000">
                    <a:shade val="5000"/>
                    <a:alpha val="20000"/>
                  </a:srgb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851670"/>
            <a:ext cx="4020483" cy="812478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none" lIns="111200" tIns="55600" rIns="111200" bIns="556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HTML </a:t>
            </a: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언어</a:t>
            </a:r>
            <a:r>
              <a:rPr lang="en-US" altLang="ko-KR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개요</a:t>
            </a:r>
            <a:endParaRPr lang="ko-KR" altLang="en-US" sz="4200" b="1" dirty="0">
              <a:ln w="19050">
                <a:noFill/>
                <a:prstDash val="solid"/>
              </a:ln>
              <a:solidFill>
                <a:srgbClr val="004A82"/>
              </a:solidFill>
              <a:effectLst>
                <a:outerShdw blurRad="25400" dist="38100" dir="2700000" algn="tl" rotWithShape="0">
                  <a:prstClr val="black">
                    <a:alpha val="2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17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웹페이지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작성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환경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설정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766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저장된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문서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열기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2060"/>
                </a:solidFill>
              </a:rPr>
              <a:t>크롬</a:t>
            </a:r>
            <a:r>
              <a:rPr lang="en-US" altLang="ko-KR" sz="1400" dirty="0" smtClean="0">
                <a:solidFill>
                  <a:srgbClr val="002060"/>
                </a:solidFill>
              </a:rPr>
              <a:t>, </a:t>
            </a:r>
            <a:r>
              <a:rPr lang="ko-KR" altLang="en-US" sz="1400" dirty="0" smtClean="0">
                <a:solidFill>
                  <a:srgbClr val="002060"/>
                </a:solidFill>
              </a:rPr>
              <a:t>사파리</a:t>
            </a:r>
            <a:r>
              <a:rPr lang="en-US" altLang="ko-KR" sz="1400" dirty="0" smtClean="0">
                <a:solidFill>
                  <a:srgbClr val="002060"/>
                </a:solidFill>
              </a:rPr>
              <a:t>, </a:t>
            </a:r>
            <a:r>
              <a:rPr lang="ko-KR" altLang="en-US" sz="1400" dirty="0" smtClean="0">
                <a:solidFill>
                  <a:srgbClr val="002060"/>
                </a:solidFill>
              </a:rPr>
              <a:t>에지</a:t>
            </a:r>
            <a:r>
              <a:rPr lang="en-US" altLang="ko-KR" sz="1400" dirty="0" smtClean="0">
                <a:solidFill>
                  <a:srgbClr val="002060"/>
                </a:solidFill>
              </a:rPr>
              <a:t>, </a:t>
            </a:r>
            <a:r>
              <a:rPr lang="ko-KR" altLang="en-US" sz="1400" dirty="0" smtClean="0">
                <a:solidFill>
                  <a:srgbClr val="002060"/>
                </a:solidFill>
              </a:rPr>
              <a:t>파이어폭스</a:t>
            </a:r>
            <a:r>
              <a:rPr lang="en-US" altLang="ko-KR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dirty="0" smtClean="0">
                <a:solidFill>
                  <a:srgbClr val="002060"/>
                </a:solidFill>
              </a:rPr>
              <a:t>브라우저</a:t>
            </a:r>
            <a:r>
              <a:rPr lang="en-US" altLang="ko-KR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dirty="0" smtClean="0">
                <a:solidFill>
                  <a:srgbClr val="002060"/>
                </a:solidFill>
              </a:rPr>
              <a:t>권장</a:t>
            </a:r>
            <a:endParaRPr lang="en-US" altLang="ko-KR" sz="1400" dirty="0" smtClean="0">
              <a:solidFill>
                <a:srgbClr val="002060"/>
              </a:solidFill>
            </a:endParaRPr>
          </a:p>
        </p:txBody>
      </p:sp>
      <p:pic>
        <p:nvPicPr>
          <p:cNvPr id="13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9662"/>
            <a:ext cx="4147566" cy="2253402"/>
          </a:xfrm>
          <a:prstGeom prst="rect">
            <a:avLst/>
          </a:prstGeom>
        </p:spPr>
      </p:pic>
      <p:pic>
        <p:nvPicPr>
          <p:cNvPr id="15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355726"/>
            <a:ext cx="4032448" cy="269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6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간단한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웹페이지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작성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766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002060"/>
                </a:solidFill>
              </a:rPr>
              <a:t>  </a:t>
            </a:r>
            <a:r>
              <a:rPr lang="ko-KR" altLang="en-US" sz="1600" dirty="0" smtClean="0">
                <a:solidFill>
                  <a:srgbClr val="002060"/>
                </a:solidFill>
              </a:rPr>
              <a:t>웹페이지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작성과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실행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err="1" smtClean="0">
                <a:solidFill>
                  <a:srgbClr val="002060"/>
                </a:solidFill>
              </a:rPr>
              <a:t>firstpage.html</a:t>
            </a:r>
            <a:r>
              <a:rPr lang="en-US" altLang="ko-KR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dirty="0" smtClean="0">
                <a:solidFill>
                  <a:srgbClr val="002060"/>
                </a:solidFill>
              </a:rPr>
              <a:t>생성하고</a:t>
            </a:r>
            <a:r>
              <a:rPr lang="en-US" altLang="ko-KR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dirty="0" smtClean="0">
                <a:solidFill>
                  <a:srgbClr val="002060"/>
                </a:solidFill>
              </a:rPr>
              <a:t>크롬브라우저로</a:t>
            </a:r>
            <a:r>
              <a:rPr lang="en-US" altLang="ko-KR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dirty="0" smtClean="0">
                <a:solidFill>
                  <a:srgbClr val="002060"/>
                </a:solidFill>
              </a:rPr>
              <a:t>확인하기</a:t>
            </a:r>
            <a:endParaRPr lang="en-US" altLang="ko-KR" sz="1400" dirty="0" smtClean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528" y="1563638"/>
            <a:ext cx="6822242" cy="400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09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요약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및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191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2060"/>
                </a:solidFill>
              </a:rPr>
              <a:t>HTML </a:t>
            </a:r>
            <a:r>
              <a:rPr lang="ko-KR" altLang="en-US" sz="1600" dirty="0" smtClean="0">
                <a:solidFill>
                  <a:srgbClr val="002060"/>
                </a:solidFill>
              </a:rPr>
              <a:t>용어에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대한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이해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2060"/>
                </a:solidFill>
              </a:rPr>
              <a:t>HTML </a:t>
            </a:r>
            <a:r>
              <a:rPr lang="ko-KR" altLang="en-US" sz="1600" dirty="0" smtClean="0">
                <a:solidFill>
                  <a:srgbClr val="002060"/>
                </a:solidFill>
              </a:rPr>
              <a:t>구문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구조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이해</a:t>
            </a:r>
            <a:r>
              <a:rPr lang="en-US" altLang="ko-KR" sz="1600" dirty="0" smtClean="0">
                <a:solidFill>
                  <a:srgbClr val="002060"/>
                </a:solidFill>
              </a:rPr>
              <a:t> : </a:t>
            </a:r>
            <a:r>
              <a:rPr lang="ko-KR" altLang="en-US" sz="1600" dirty="0" smtClean="0">
                <a:solidFill>
                  <a:srgbClr val="002060"/>
                </a:solidFill>
              </a:rPr>
              <a:t>계층구조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</a:rPr>
              <a:t>엘리먼트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</a:rPr>
              <a:t>태그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</a:rPr>
              <a:t>속성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웹페이지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작성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환경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구축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간단한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웹페이지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작성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연습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latinLnBrk="0">
              <a:lnSpc>
                <a:spcPct val="150000"/>
              </a:lnSpc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98" y="3156085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다음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차시에서는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mr-IN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…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25"/>
          <p:cNvSpPr/>
          <p:nvPr/>
        </p:nvSpPr>
        <p:spPr>
          <a:xfrm>
            <a:off x="395536" y="3633480"/>
            <a:ext cx="6106294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2060"/>
                </a:solidFill>
              </a:rPr>
              <a:t>HTML </a:t>
            </a:r>
            <a:r>
              <a:rPr lang="ko-KR" altLang="en-US" sz="1600" dirty="0" smtClean="0">
                <a:solidFill>
                  <a:srgbClr val="002060"/>
                </a:solidFill>
              </a:rPr>
              <a:t>기본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태그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학습을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통한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웹페이지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작성</a:t>
            </a:r>
            <a:endParaRPr lang="en-US" altLang="ko-KR" sz="1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3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참고문헌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4650" y="880081"/>
            <a:ext cx="5981700" cy="3851909"/>
          </a:xfrm>
          <a:prstGeom prst="roundRect">
            <a:avLst>
              <a:gd name="adj" fmla="val 5802"/>
            </a:avLst>
          </a:prstGeom>
          <a:solidFill>
            <a:schemeClr val="accent5">
              <a:lumMod val="40000"/>
              <a:lumOff val="60000"/>
              <a:alpha val="50196"/>
            </a:schemeClr>
          </a:solidFill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529" y="1199867"/>
            <a:ext cx="5797647" cy="1056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2060"/>
                </a:solidFill>
              </a:rPr>
              <a:t>황기태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dirty="0">
                <a:solidFill>
                  <a:srgbClr val="002060"/>
                </a:solidFill>
              </a:rPr>
              <a:t>저 </a:t>
            </a:r>
            <a:r>
              <a:rPr lang="en-US" altLang="ko-KR" sz="1400" dirty="0" smtClean="0">
                <a:solidFill>
                  <a:srgbClr val="002060"/>
                </a:solidFill>
              </a:rPr>
              <a:t>[</a:t>
            </a:r>
            <a:r>
              <a:rPr lang="ko-KR" altLang="en-US" sz="1400" dirty="0" smtClean="0">
                <a:solidFill>
                  <a:srgbClr val="002060"/>
                </a:solidFill>
              </a:rPr>
              <a:t>명품</a:t>
            </a:r>
            <a:r>
              <a:rPr lang="en-US" altLang="ko-KR" sz="1400" dirty="0" smtClean="0">
                <a:solidFill>
                  <a:srgbClr val="002060"/>
                </a:solidFill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</a:rPr>
              <a:t>HTML5+CSS3+JavaScript </a:t>
            </a:r>
            <a:r>
              <a:rPr lang="ko-KR" altLang="en-US" sz="1400" dirty="0" smtClean="0">
                <a:solidFill>
                  <a:srgbClr val="002060"/>
                </a:solidFill>
              </a:rPr>
              <a:t>웹프로그래밍</a:t>
            </a:r>
            <a:r>
              <a:rPr lang="en-US" altLang="ko-KR" sz="1400" dirty="0" smtClean="0">
                <a:solidFill>
                  <a:srgbClr val="002060"/>
                </a:solidFill>
              </a:rPr>
              <a:t>] </a:t>
            </a:r>
            <a:r>
              <a:rPr lang="en-US" altLang="ko-KR" sz="1400" dirty="0">
                <a:solidFill>
                  <a:srgbClr val="002060"/>
                </a:solidFill>
              </a:rPr>
              <a:t>; </a:t>
            </a:r>
            <a:r>
              <a:rPr lang="ko-KR" altLang="en-US" sz="1400" dirty="0">
                <a:solidFill>
                  <a:srgbClr val="002060"/>
                </a:solidFill>
              </a:rPr>
              <a:t>서울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 smtClean="0">
                <a:solidFill>
                  <a:srgbClr val="002060"/>
                </a:solidFill>
              </a:rPr>
              <a:t>생릉출판사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en-US" altLang="ko-KR" sz="1400" dirty="0">
                <a:solidFill>
                  <a:srgbClr val="002060"/>
                </a:solidFill>
              </a:rPr>
              <a:t>(</a:t>
            </a:r>
            <a:r>
              <a:rPr lang="en-US" altLang="ko-KR" sz="1400" dirty="0" smtClean="0">
                <a:solidFill>
                  <a:srgbClr val="002060"/>
                </a:solidFill>
              </a:rPr>
              <a:t>2017)</a:t>
            </a: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2060"/>
                </a:solidFill>
              </a:rPr>
              <a:t>Wikipedia, https://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www.wikipedia.org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7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학습개요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16898" y="1882408"/>
            <a:ext cx="5318145" cy="56463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구문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endParaRPr lang="en-US" altLang="ko-KR" sz="22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모서리가 둥근 직사각형 8"/>
          <p:cNvSpPr/>
          <p:nvPr/>
        </p:nvSpPr>
        <p:spPr>
          <a:xfrm>
            <a:off x="224755" y="2547928"/>
            <a:ext cx="5318145" cy="547186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웹페이지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22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6898" y="1173758"/>
            <a:ext cx="5318145" cy="57606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</a:t>
            </a:r>
            <a:endParaRPr lang="en-US" altLang="ko-KR" sz="22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8"/>
          <p:cNvSpPr/>
          <p:nvPr/>
        </p:nvSpPr>
        <p:spPr>
          <a:xfrm>
            <a:off x="270475" y="3189982"/>
            <a:ext cx="5318145" cy="547186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웹페이지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2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80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HTML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이해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2060"/>
                </a:solidFill>
              </a:rPr>
              <a:t>HTML</a:t>
            </a:r>
            <a:r>
              <a:rPr lang="ko-KR" altLang="en-US" sz="1600" dirty="0" smtClean="0">
                <a:solidFill>
                  <a:srgbClr val="002060"/>
                </a:solidFill>
              </a:rPr>
              <a:t>이란</a:t>
            </a:r>
            <a:r>
              <a:rPr lang="en-US" altLang="ko-KR" sz="1600" dirty="0" smtClean="0">
                <a:solidFill>
                  <a:srgbClr val="002060"/>
                </a:solidFill>
              </a:rPr>
              <a:t>?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87484" y="1275606"/>
            <a:ext cx="5612708" cy="584448"/>
            <a:chOff x="539552" y="1707654"/>
            <a:chExt cx="5612708" cy="584448"/>
          </a:xfrm>
        </p:grpSpPr>
        <p:sp>
          <p:nvSpPr>
            <p:cNvPr id="19" name="TextBox 18"/>
            <p:cNvSpPr txBox="1"/>
            <p:nvPr/>
          </p:nvSpPr>
          <p:spPr>
            <a:xfrm>
              <a:off x="539552" y="1707654"/>
              <a:ext cx="56127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merican Typewriter"/>
                  <a:ea typeface="나눔고딕" panose="020D0604000000000000" pitchFamily="50" charset="-127"/>
                  <a:cs typeface="American Typewriter"/>
                </a:rPr>
                <a:t>H</a:t>
              </a:r>
              <a:r>
                <a:rPr lang="en-US" sz="2800" b="1" dirty="0" smtClean="0">
                  <a:latin typeface="American Typewriter"/>
                  <a:ea typeface="나눔고딕" panose="020D0604000000000000" pitchFamily="50" charset="-127"/>
                  <a:cs typeface="American Typewriter"/>
                </a:rPr>
                <a:t>yper </a:t>
              </a:r>
              <a:r>
                <a:rPr lang="en-US" sz="2800" b="1" dirty="0" smtClean="0">
                  <a:solidFill>
                    <a:schemeClr val="accent4"/>
                  </a:solidFill>
                  <a:latin typeface="American Typewriter"/>
                  <a:ea typeface="나눔고딕" panose="020D0604000000000000" pitchFamily="50" charset="-127"/>
                  <a:cs typeface="American Typewriter"/>
                </a:rPr>
                <a:t>T</a:t>
              </a:r>
              <a:r>
                <a:rPr lang="en-US" sz="2800" b="1" dirty="0" smtClean="0">
                  <a:latin typeface="American Typewriter"/>
                  <a:ea typeface="나눔고딕" panose="020D0604000000000000" pitchFamily="50" charset="-127"/>
                  <a:cs typeface="American Typewriter"/>
                </a:rPr>
                <a:t>ext </a:t>
              </a:r>
              <a:r>
                <a:rPr lang="en-US" sz="2800" b="1" dirty="0" smtClean="0">
                  <a:solidFill>
                    <a:schemeClr val="tx2"/>
                  </a:solidFill>
                  <a:latin typeface="American Typewriter"/>
                  <a:ea typeface="나눔고딕" panose="020D0604000000000000" pitchFamily="50" charset="-127"/>
                  <a:cs typeface="American Typewriter"/>
                </a:rPr>
                <a:t>M</a:t>
              </a:r>
              <a:r>
                <a:rPr lang="en-US" sz="2800" b="1" dirty="0" smtClean="0">
                  <a:latin typeface="American Typewriter"/>
                  <a:ea typeface="나눔고딕" panose="020D0604000000000000" pitchFamily="50" charset="-127"/>
                  <a:cs typeface="American Typewriter"/>
                </a:rPr>
                <a:t>arkup </a:t>
              </a:r>
              <a:r>
                <a:rPr lang="en-US" sz="2800" b="1" dirty="0" smtClean="0">
                  <a:solidFill>
                    <a:srgbClr val="008000"/>
                  </a:solidFill>
                  <a:latin typeface="American Typewriter"/>
                  <a:ea typeface="나눔고딕" panose="020D0604000000000000" pitchFamily="50" charset="-127"/>
                  <a:cs typeface="American Typewriter"/>
                </a:rPr>
                <a:t>L</a:t>
              </a:r>
              <a:r>
                <a:rPr lang="en-US" sz="2800" b="1" dirty="0" smtClean="0">
                  <a:latin typeface="American Typewriter"/>
                  <a:ea typeface="나눔고딕" panose="020D0604000000000000" pitchFamily="50" charset="-127"/>
                  <a:cs typeface="American Typewriter"/>
                </a:rPr>
                <a:t>anguage</a:t>
              </a:r>
              <a:endParaRPr lang="en-US" sz="2800" b="1" dirty="0" smtClean="0">
                <a:latin typeface="American Typewriter"/>
                <a:ea typeface="나눔고딕" panose="020D0604000000000000" pitchFamily="50" charset="-127"/>
                <a:cs typeface="American Typewriter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11560" y="2283718"/>
              <a:ext cx="20162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2699792" y="2283718"/>
              <a:ext cx="1440160" cy="83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283968" y="2283718"/>
              <a:ext cx="1728192" cy="83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07504" y="2193707"/>
            <a:ext cx="318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하이퍼링크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(hy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perlink)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정의하여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문서의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내용과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내용을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연결한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문서에서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다른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문서로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접근할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있는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텍스트를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가리킨다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547664" y="1851670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07704" y="3075806"/>
            <a:ext cx="3538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(tag)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이용하여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또는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데이터의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구조와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방법등을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명시하는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표기법</a:t>
            </a:r>
            <a:endParaRPr lang="en-US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5400000">
            <a:off x="2958170" y="2463738"/>
            <a:ext cx="1217786" cy="63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83968" y="2244809"/>
            <a:ext cx="17794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형식언어로서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구문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(syntax)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의미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(semantic)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가짐</a:t>
            </a:r>
            <a:endParaRPr lang="en-US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7" name="Straight Arrow Connector 36"/>
          <p:cNvCxnSpPr>
            <a:endCxn id="35" idx="0"/>
          </p:cNvCxnSpPr>
          <p:nvPr/>
        </p:nvCxnSpPr>
        <p:spPr>
          <a:xfrm flipH="1">
            <a:off x="5173700" y="1851670"/>
            <a:ext cx="46372" cy="3931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651870"/>
            <a:ext cx="3535040" cy="139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9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HTML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구문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구조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2060"/>
                </a:solidFill>
              </a:rPr>
              <a:t>HTML5  </a:t>
            </a:r>
            <a:r>
              <a:rPr lang="ko-KR" altLang="en-US" sz="1600" dirty="0" smtClean="0">
                <a:solidFill>
                  <a:srgbClr val="002060"/>
                </a:solidFill>
              </a:rPr>
              <a:t>페이지의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기본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구조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sp>
        <p:nvSpPr>
          <p:cNvPr id="16" name="직사각형 6"/>
          <p:cNvSpPr/>
          <p:nvPr/>
        </p:nvSpPr>
        <p:spPr>
          <a:xfrm>
            <a:off x="251520" y="1491630"/>
            <a:ext cx="6192688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&lt;!DOCTYPE html&gt;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&lt;!--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이 부분은 </a:t>
            </a:r>
            <a:r>
              <a:rPr lang="ko-KR" altLang="en-US" sz="1200" kern="0" dirty="0" err="1">
                <a:solidFill>
                  <a:srgbClr val="000000"/>
                </a:solidFill>
                <a:latin typeface="+mj-ea"/>
                <a:ea typeface="+mj-ea"/>
              </a:rPr>
              <a:t>주석문입니다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웹 브라우저는 주석을 화면에 출력하지 않습니다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.--&gt;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&lt;html&gt;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head&gt;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ko-KR" altLang="en-US" sz="1200" kern="0" dirty="0" smtClean="0">
                <a:solidFill>
                  <a:schemeClr val="accent2"/>
                </a:solidFill>
                <a:latin typeface="+mj-ea"/>
                <a:ea typeface="+mj-ea"/>
              </a:rPr>
              <a:t>문서제목</a:t>
            </a:r>
            <a:r>
              <a:rPr lang="en-US" altLang="ko-KR" sz="1200" kern="0" dirty="0">
                <a:solidFill>
                  <a:schemeClr val="accent2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chemeClr val="accent2"/>
                </a:solidFill>
                <a:latin typeface="+mj-ea"/>
                <a:ea typeface="+mj-ea"/>
              </a:rPr>
              <a:t>자바스크립트 코드</a:t>
            </a:r>
            <a:r>
              <a:rPr lang="en-US" altLang="ko-KR" sz="1200" kern="0" dirty="0">
                <a:solidFill>
                  <a:schemeClr val="accent2"/>
                </a:solidFill>
                <a:latin typeface="+mj-ea"/>
                <a:ea typeface="+mj-ea"/>
              </a:rPr>
              <a:t>, CSS </a:t>
            </a:r>
            <a:r>
              <a:rPr lang="ko-KR" altLang="en-US" sz="1200" kern="0" dirty="0">
                <a:solidFill>
                  <a:schemeClr val="accent2"/>
                </a:solidFill>
                <a:latin typeface="+mj-ea"/>
                <a:ea typeface="+mj-ea"/>
              </a:rPr>
              <a:t>스타일 정의</a:t>
            </a:r>
            <a:r>
              <a:rPr lang="en-US" altLang="ko-KR" sz="1200" kern="0" dirty="0">
                <a:solidFill>
                  <a:schemeClr val="accent2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chemeClr val="accent2"/>
                </a:solidFill>
                <a:latin typeface="+mj-ea"/>
                <a:ea typeface="+mj-ea"/>
              </a:rPr>
              <a:t>메타데이터정의</a:t>
            </a: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&lt;/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head&gt;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body&gt;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ko-KR" altLang="en-US" sz="1200" kern="0" dirty="0" smtClean="0">
                <a:solidFill>
                  <a:srgbClr val="C0504D"/>
                </a:solidFill>
                <a:latin typeface="+mj-ea"/>
                <a:ea typeface="+mj-ea"/>
              </a:rPr>
              <a:t>문서의 </a:t>
            </a:r>
            <a:r>
              <a:rPr lang="ko-KR" altLang="en-US" sz="1200" kern="0" dirty="0">
                <a:solidFill>
                  <a:srgbClr val="C0504D"/>
                </a:solidFill>
                <a:latin typeface="+mj-ea"/>
                <a:ea typeface="+mj-ea"/>
              </a:rPr>
              <a:t>본문 텍스트</a:t>
            </a:r>
            <a:r>
              <a:rPr lang="en-US" altLang="ko-KR" sz="1200" kern="0" dirty="0">
                <a:solidFill>
                  <a:srgbClr val="C0504D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C0504D"/>
                </a:solidFill>
                <a:latin typeface="+mj-ea"/>
                <a:ea typeface="+mj-ea"/>
              </a:rPr>
              <a:t>이미지</a:t>
            </a:r>
            <a:r>
              <a:rPr lang="en-US" altLang="ko-KR" sz="1200" kern="0" dirty="0">
                <a:solidFill>
                  <a:srgbClr val="C0504D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C0504D"/>
                </a:solidFill>
                <a:latin typeface="+mj-ea"/>
                <a:ea typeface="+mj-ea"/>
              </a:rPr>
              <a:t>테이블</a:t>
            </a:r>
            <a:r>
              <a:rPr lang="en-US" altLang="ko-KR" sz="1200" kern="0" dirty="0">
                <a:solidFill>
                  <a:srgbClr val="C0504D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C0504D"/>
                </a:solidFill>
                <a:latin typeface="+mj-ea"/>
                <a:ea typeface="+mj-ea"/>
              </a:rPr>
              <a:t>자바스크립트 코드</a:t>
            </a:r>
            <a:r>
              <a:rPr lang="en-US" altLang="ko-KR" sz="1200" kern="0" dirty="0">
                <a:solidFill>
                  <a:srgbClr val="C0504D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C0504D"/>
                </a:solidFill>
                <a:latin typeface="+mj-ea"/>
                <a:ea typeface="+mj-ea"/>
              </a:rPr>
              <a:t>동영상 등</a:t>
            </a: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&lt;/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body&gt;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&lt;/html&gt;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036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HTML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구문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구조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191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하나의</a:t>
            </a:r>
            <a:r>
              <a:rPr lang="en-US" altLang="ko-KR" sz="1600" dirty="0" smtClean="0">
                <a:solidFill>
                  <a:srgbClr val="002060"/>
                </a:solidFill>
              </a:rPr>
              <a:t> HTML5 </a:t>
            </a:r>
            <a:r>
              <a:rPr lang="ko-KR" altLang="en-US" sz="1600" dirty="0" smtClean="0">
                <a:solidFill>
                  <a:srgbClr val="002060"/>
                </a:solidFill>
              </a:rPr>
              <a:t>웹페이지는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계층적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구조의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엘리먼트</a:t>
            </a:r>
            <a:r>
              <a:rPr lang="en-US" altLang="ko-KR" sz="1600" dirty="0" smtClean="0">
                <a:solidFill>
                  <a:srgbClr val="002060"/>
                </a:solidFill>
              </a:rPr>
              <a:t>(Element)</a:t>
            </a:r>
            <a:r>
              <a:rPr lang="ko-KR" altLang="en-US" sz="1600" dirty="0" smtClean="0">
                <a:solidFill>
                  <a:srgbClr val="002060"/>
                </a:solidFill>
              </a:rPr>
              <a:t>들로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구성됨</a:t>
            </a:r>
            <a:r>
              <a:rPr lang="en-US" altLang="ko-KR" sz="1600" dirty="0" smtClean="0">
                <a:solidFill>
                  <a:srgbClr val="002060"/>
                </a:solidFill>
              </a:rPr>
              <a:t>. </a:t>
            </a:r>
            <a:r>
              <a:rPr lang="ko-KR" altLang="en-US" sz="1600" dirty="0" smtClean="0">
                <a:solidFill>
                  <a:srgbClr val="002060"/>
                </a:solidFill>
              </a:rPr>
              <a:t>최상위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엘리먼트는</a:t>
            </a:r>
            <a:r>
              <a:rPr lang="en-US" altLang="ko-KR" sz="1600" dirty="0" smtClean="0">
                <a:solidFill>
                  <a:srgbClr val="002060"/>
                </a:solidFill>
              </a:rPr>
              <a:t> &lt;html&gt;</a:t>
            </a:r>
            <a:r>
              <a:rPr lang="ko-KR" altLang="en-US" sz="1600" dirty="0" smtClean="0">
                <a:solidFill>
                  <a:srgbClr val="002060"/>
                </a:solidFill>
              </a:rPr>
              <a:t>이고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하위에</a:t>
            </a:r>
            <a:r>
              <a:rPr lang="en-US" altLang="ko-KR" sz="1600" dirty="0" smtClean="0">
                <a:solidFill>
                  <a:srgbClr val="002060"/>
                </a:solidFill>
              </a:rPr>
              <a:t> &lt;head&gt;</a:t>
            </a:r>
            <a:r>
              <a:rPr lang="ko-KR" altLang="en-US" sz="1600" dirty="0" smtClean="0">
                <a:solidFill>
                  <a:srgbClr val="002060"/>
                </a:solidFill>
              </a:rPr>
              <a:t>엘리먼트와</a:t>
            </a:r>
            <a:r>
              <a:rPr lang="en-US" altLang="ko-KR" sz="1600" dirty="0" smtClean="0">
                <a:solidFill>
                  <a:srgbClr val="002060"/>
                </a:solidFill>
              </a:rPr>
              <a:t> &lt;body&gt; </a:t>
            </a:r>
            <a:r>
              <a:rPr lang="ko-KR" altLang="en-US" sz="1600" dirty="0" smtClean="0">
                <a:solidFill>
                  <a:srgbClr val="002060"/>
                </a:solidFill>
              </a:rPr>
              <a:t>엘리먼트가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존재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엘리먼트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구조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2643758"/>
            <a:ext cx="526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merican Typewriter"/>
                <a:ea typeface="나눔고딕" panose="020D0604000000000000" pitchFamily="50" charset="-127"/>
                <a:cs typeface="American Typewriter"/>
              </a:rPr>
              <a:t>&lt;title&gt;</a:t>
            </a:r>
            <a:r>
              <a:rPr lang="ko-KR" altLang="en-US" sz="2400" b="1" dirty="0" smtClean="0">
                <a:latin typeface="American Typewriter"/>
                <a:ea typeface="나눔고딕" panose="020D0604000000000000" pitchFamily="50" charset="-127"/>
                <a:cs typeface="American Typewriter"/>
              </a:rPr>
              <a:t>미국</a:t>
            </a:r>
            <a:r>
              <a:rPr lang="en-US" altLang="ko-KR" sz="2400" b="1" dirty="0" smtClean="0">
                <a:latin typeface="American Typewriter"/>
                <a:ea typeface="나눔고딕" panose="020D0604000000000000" pitchFamily="50" charset="-127"/>
                <a:cs typeface="American Typewriter"/>
              </a:rPr>
              <a:t> </a:t>
            </a:r>
            <a:r>
              <a:rPr lang="ko-KR" altLang="en-US" sz="2400" b="1" dirty="0" smtClean="0">
                <a:latin typeface="American Typewriter"/>
                <a:ea typeface="나눔고딕" panose="020D0604000000000000" pitchFamily="50" charset="-127"/>
                <a:cs typeface="American Typewriter"/>
              </a:rPr>
              <a:t>동부</a:t>
            </a:r>
            <a:r>
              <a:rPr lang="en-US" altLang="ko-KR" sz="2400" b="1" dirty="0" smtClean="0">
                <a:latin typeface="American Typewriter"/>
                <a:ea typeface="나눔고딕" panose="020D0604000000000000" pitchFamily="50" charset="-127"/>
                <a:cs typeface="American Typewriter"/>
              </a:rPr>
              <a:t> 7</a:t>
            </a:r>
            <a:r>
              <a:rPr lang="ko-KR" altLang="en-US" sz="2400" b="1" dirty="0" smtClean="0">
                <a:latin typeface="American Typewriter"/>
                <a:ea typeface="나눔고딕" panose="020D0604000000000000" pitchFamily="50" charset="-127"/>
                <a:cs typeface="American Typewriter"/>
              </a:rPr>
              <a:t>박</a:t>
            </a:r>
            <a:r>
              <a:rPr lang="en-US" altLang="ko-KR" sz="2400" b="1" dirty="0" smtClean="0">
                <a:latin typeface="American Typewriter"/>
                <a:ea typeface="나눔고딕" panose="020D0604000000000000" pitchFamily="50" charset="-127"/>
                <a:cs typeface="American Typewriter"/>
              </a:rPr>
              <a:t>8</a:t>
            </a:r>
            <a:r>
              <a:rPr lang="ko-KR" altLang="en-US" sz="2400" b="1" dirty="0" smtClean="0">
                <a:latin typeface="American Typewriter"/>
                <a:ea typeface="나눔고딕" panose="020D0604000000000000" pitchFamily="50" charset="-127"/>
                <a:cs typeface="American Typewriter"/>
              </a:rPr>
              <a:t>일</a:t>
            </a:r>
            <a:r>
              <a:rPr lang="en-US" altLang="ko-KR" sz="2400" b="1" dirty="0" smtClean="0">
                <a:latin typeface="American Typewriter"/>
                <a:ea typeface="나눔고딕" panose="020D0604000000000000" pitchFamily="50" charset="-127"/>
                <a:cs typeface="American Typewriter"/>
              </a:rPr>
              <a:t> </a:t>
            </a:r>
            <a:r>
              <a:rPr lang="ko-KR" altLang="en-US" sz="2400" b="1" dirty="0" smtClean="0">
                <a:latin typeface="American Typewriter"/>
                <a:ea typeface="나눔고딕" panose="020D0604000000000000" pitchFamily="50" charset="-127"/>
                <a:cs typeface="American Typewriter"/>
              </a:rPr>
              <a:t>여행</a:t>
            </a:r>
            <a:r>
              <a:rPr lang="en-US" altLang="ko-KR" sz="2400" b="1" dirty="0" smtClean="0">
                <a:latin typeface="American Typewriter"/>
                <a:ea typeface="나눔고딕" panose="020D0604000000000000" pitchFamily="50" charset="-127"/>
                <a:cs typeface="American Typewriter"/>
              </a:rPr>
              <a:t>&lt;/</a:t>
            </a:r>
            <a:r>
              <a:rPr lang="en-US" altLang="ko-KR" sz="2400" b="1" dirty="0" smtClean="0">
                <a:latin typeface="American Typewriter"/>
                <a:ea typeface="나눔고딕" panose="020D0604000000000000" pitchFamily="50" charset="-127"/>
                <a:cs typeface="American Typewriter"/>
              </a:rPr>
              <a:t>title&gt;</a:t>
            </a:r>
            <a:endParaRPr lang="en-US" sz="2400" b="1" dirty="0" smtClean="0">
              <a:latin typeface="American Typewriter"/>
              <a:ea typeface="나눔고딕" panose="020D0604000000000000" pitchFamily="50" charset="-127"/>
              <a:cs typeface="American Typewriter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971600" y="3075806"/>
            <a:ext cx="9361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32040" y="3075806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79712" y="3075806"/>
            <a:ext cx="288032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7991" y="3128069"/>
            <a:ext cx="859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시작태그</a:t>
            </a:r>
            <a:endParaRPr lang="en-US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5776" y="3147814"/>
            <a:ext cx="1804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웹페이지에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담길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내용</a:t>
            </a:r>
            <a:endParaRPr lang="en-US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08431" y="3147814"/>
            <a:ext cx="859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종료태그</a:t>
            </a:r>
            <a:endParaRPr lang="en-US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8090" y="3651870"/>
            <a:ext cx="573013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merican Typewriter"/>
                <a:ea typeface="나눔고딕" panose="020D0604000000000000" pitchFamily="50" charset="-127"/>
                <a:cs typeface="American Typewriter"/>
              </a:rPr>
              <a:t>&lt;head&gt;</a:t>
            </a:r>
          </a:p>
          <a:p>
            <a:r>
              <a:rPr lang="en-US" sz="2400" b="1" dirty="0" smtClean="0">
                <a:latin typeface="American Typewriter"/>
                <a:ea typeface="나눔고딕" panose="020D0604000000000000" pitchFamily="50" charset="-127"/>
                <a:cs typeface="American Typewriter"/>
              </a:rPr>
              <a:t>      &lt;title&gt;</a:t>
            </a:r>
            <a:r>
              <a:rPr lang="ko-KR" altLang="en-US" sz="2400" b="1" dirty="0" smtClean="0">
                <a:latin typeface="American Typewriter"/>
                <a:ea typeface="나눔고딕" panose="020D0604000000000000" pitchFamily="50" charset="-127"/>
                <a:cs typeface="American Typewriter"/>
              </a:rPr>
              <a:t>미국</a:t>
            </a:r>
            <a:r>
              <a:rPr lang="en-US" altLang="ko-KR" sz="2400" b="1" dirty="0" smtClean="0">
                <a:latin typeface="American Typewriter"/>
                <a:ea typeface="나눔고딕" panose="020D0604000000000000" pitchFamily="50" charset="-127"/>
                <a:cs typeface="American Typewriter"/>
              </a:rPr>
              <a:t> </a:t>
            </a:r>
            <a:r>
              <a:rPr lang="ko-KR" altLang="en-US" sz="2400" b="1" dirty="0" smtClean="0">
                <a:latin typeface="American Typewriter"/>
                <a:ea typeface="나눔고딕" panose="020D0604000000000000" pitchFamily="50" charset="-127"/>
                <a:cs typeface="American Typewriter"/>
              </a:rPr>
              <a:t>동부</a:t>
            </a:r>
            <a:r>
              <a:rPr lang="en-US" altLang="ko-KR" sz="2400" b="1" dirty="0" smtClean="0">
                <a:latin typeface="American Typewriter"/>
                <a:ea typeface="나눔고딕" panose="020D0604000000000000" pitchFamily="50" charset="-127"/>
                <a:cs typeface="American Typewriter"/>
              </a:rPr>
              <a:t> 7</a:t>
            </a:r>
            <a:r>
              <a:rPr lang="ko-KR" altLang="en-US" sz="2400" b="1" dirty="0" smtClean="0">
                <a:latin typeface="American Typewriter"/>
                <a:ea typeface="나눔고딕" panose="020D0604000000000000" pitchFamily="50" charset="-127"/>
                <a:cs typeface="American Typewriter"/>
              </a:rPr>
              <a:t>발</a:t>
            </a:r>
            <a:r>
              <a:rPr lang="en-US" altLang="ko-KR" sz="2400" b="1" dirty="0" smtClean="0">
                <a:latin typeface="American Typewriter"/>
                <a:ea typeface="나눔고딕" panose="020D0604000000000000" pitchFamily="50" charset="-127"/>
                <a:cs typeface="American Typewriter"/>
              </a:rPr>
              <a:t>8</a:t>
            </a:r>
            <a:r>
              <a:rPr lang="ko-KR" altLang="en-US" sz="2400" b="1" dirty="0" smtClean="0">
                <a:latin typeface="American Typewriter"/>
                <a:ea typeface="나눔고딕" panose="020D0604000000000000" pitchFamily="50" charset="-127"/>
                <a:cs typeface="American Typewriter"/>
              </a:rPr>
              <a:t>일</a:t>
            </a:r>
            <a:r>
              <a:rPr lang="en-US" altLang="ko-KR" sz="2400" b="1" dirty="0" smtClean="0">
                <a:latin typeface="American Typewriter"/>
                <a:ea typeface="나눔고딕" panose="020D0604000000000000" pitchFamily="50" charset="-127"/>
                <a:cs typeface="American Typewriter"/>
              </a:rPr>
              <a:t> </a:t>
            </a:r>
            <a:r>
              <a:rPr lang="ko-KR" altLang="en-US" sz="2400" b="1" dirty="0" smtClean="0">
                <a:latin typeface="American Typewriter"/>
                <a:ea typeface="나눔고딕" panose="020D0604000000000000" pitchFamily="50" charset="-127"/>
                <a:cs typeface="American Typewriter"/>
              </a:rPr>
              <a:t>여행</a:t>
            </a:r>
            <a:r>
              <a:rPr lang="en-US" altLang="ko-KR" sz="2400" b="1" dirty="0" smtClean="0">
                <a:latin typeface="American Typewriter"/>
                <a:ea typeface="나눔고딕" panose="020D0604000000000000" pitchFamily="50" charset="-127"/>
                <a:cs typeface="American Typewriter"/>
              </a:rPr>
              <a:t>&lt;/title&gt;</a:t>
            </a:r>
          </a:p>
          <a:p>
            <a:r>
              <a:rPr lang="en-US" sz="2400" b="1" dirty="0" smtClean="0">
                <a:latin typeface="American Typewriter"/>
                <a:ea typeface="나눔고딕" panose="020D0604000000000000" pitchFamily="50" charset="-127"/>
                <a:cs typeface="American Typewriter"/>
              </a:rPr>
              <a:t>&lt;/head&gt;</a:t>
            </a:r>
            <a:endParaRPr lang="en-US" sz="2400" b="1" dirty="0" smtClean="0">
              <a:latin typeface="American Typewriter"/>
              <a:ea typeface="나눔고딕" panose="020D0604000000000000" pitchFamily="50" charset="-127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450725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HTML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구문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구조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2060"/>
                </a:solidFill>
              </a:rPr>
              <a:t>HTML </a:t>
            </a:r>
            <a:r>
              <a:rPr lang="ko-KR" altLang="en-US" sz="1600" dirty="0" smtClean="0">
                <a:solidFill>
                  <a:srgbClr val="002060"/>
                </a:solidFill>
              </a:rPr>
              <a:t>태그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구성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pic>
        <p:nvPicPr>
          <p:cNvPr id="5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91630"/>
            <a:ext cx="6570068" cy="1237452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6" name="직사각형 25"/>
          <p:cNvSpPr/>
          <p:nvPr/>
        </p:nvSpPr>
        <p:spPr>
          <a:xfrm>
            <a:off x="395536" y="2760092"/>
            <a:ext cx="6106294" cy="1459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mr-IN" sz="1600" dirty="0">
                <a:solidFill>
                  <a:srgbClr val="002060"/>
                </a:solidFill>
              </a:rPr>
              <a:t>시작태그와 종료태그가 모두 있는 경우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mr-IN" altLang="ko-KR" sz="1400" dirty="0">
                <a:solidFill>
                  <a:srgbClr val="002060"/>
                </a:solidFill>
              </a:rPr>
              <a:t>&lt;html&gt; ... &lt;/html&gt;, &lt;title&gt;</a:t>
            </a:r>
            <a:r>
              <a:rPr lang="ko-KR" altLang="mr-IN" sz="1400" dirty="0">
                <a:solidFill>
                  <a:srgbClr val="002060"/>
                </a:solidFill>
              </a:rPr>
              <a:t>문서의 제목입니다</a:t>
            </a:r>
            <a:r>
              <a:rPr lang="mr-IN" altLang="ko-KR" sz="1400" dirty="0">
                <a:solidFill>
                  <a:srgbClr val="002060"/>
                </a:solidFill>
              </a:rPr>
              <a:t>&lt;/title&gt;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mr-IN" sz="1600" dirty="0">
                <a:solidFill>
                  <a:srgbClr val="002060"/>
                </a:solidFill>
              </a:rPr>
              <a:t>시작 태그만 있는 경우 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mr-IN" altLang="ko-KR" sz="1400" dirty="0">
                <a:solidFill>
                  <a:srgbClr val="002060"/>
                </a:solidFill>
              </a:rPr>
              <a:t>&lt;br</a:t>
            </a:r>
            <a:r>
              <a:rPr lang="mr-IN" altLang="ko-KR" sz="1400" dirty="0" smtClean="0">
                <a:solidFill>
                  <a:srgbClr val="002060"/>
                </a:solidFill>
              </a:rPr>
              <a:t>&gt;</a:t>
            </a:r>
            <a:r>
              <a:rPr lang="en-US" altLang="ko-KR" sz="1400" dirty="0" smtClean="0">
                <a:solidFill>
                  <a:srgbClr val="002060"/>
                </a:solidFill>
              </a:rPr>
              <a:t>, &lt;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hr</a:t>
            </a:r>
            <a:r>
              <a:rPr lang="en-US" altLang="ko-KR" sz="1400" dirty="0" smtClean="0">
                <a:solidFill>
                  <a:srgbClr val="002060"/>
                </a:solidFill>
              </a:rPr>
              <a:t>&gt;, &lt;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img</a:t>
            </a:r>
            <a:r>
              <a:rPr lang="en-US" altLang="ko-KR" sz="1400" dirty="0" smtClean="0">
                <a:solidFill>
                  <a:srgbClr val="002060"/>
                </a:solidFill>
              </a:rPr>
              <a:t>&gt; </a:t>
            </a:r>
            <a:r>
              <a:rPr lang="ko-KR" altLang="en-US" sz="1400" dirty="0" smtClean="0">
                <a:solidFill>
                  <a:srgbClr val="002060"/>
                </a:solidFill>
              </a:rPr>
              <a:t>등</a:t>
            </a:r>
            <a:endParaRPr lang="mr-IN" altLang="ko-KR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014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웹페이지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작성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환경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설정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2060"/>
                </a:solidFill>
              </a:rPr>
              <a:t>HTML5  </a:t>
            </a:r>
            <a:r>
              <a:rPr lang="ko-KR" altLang="en-US" sz="1600" dirty="0" smtClean="0">
                <a:solidFill>
                  <a:srgbClr val="002060"/>
                </a:solidFill>
              </a:rPr>
              <a:t>문서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편집기</a:t>
            </a:r>
            <a:r>
              <a:rPr lang="en-US" altLang="ko-KR" sz="1600" dirty="0" smtClean="0">
                <a:solidFill>
                  <a:srgbClr val="002060"/>
                </a:solidFill>
              </a:rPr>
              <a:t>(Editor) </a:t>
            </a:r>
            <a:r>
              <a:rPr lang="ko-KR" altLang="en-US" sz="1600" dirty="0" smtClean="0">
                <a:solidFill>
                  <a:srgbClr val="002060"/>
                </a:solidFill>
              </a:rPr>
              <a:t>프로그램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2060"/>
                </a:solidFill>
              </a:rPr>
              <a:t>Sublime Text, Visual Studio Code, Bracket, Atom </a:t>
            </a:r>
            <a:r>
              <a:rPr lang="ko-KR" altLang="en-US" sz="1600" dirty="0" smtClean="0">
                <a:solidFill>
                  <a:srgbClr val="002060"/>
                </a:solidFill>
              </a:rPr>
              <a:t>등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pic>
        <p:nvPicPr>
          <p:cNvPr id="5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51670"/>
            <a:ext cx="5112568" cy="307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44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웹페이지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작성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환경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설정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154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서브라임텍스트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프로그램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다운로드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및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설치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2060"/>
                </a:solidFill>
                <a:hlinkClick r:id="rId2"/>
              </a:rPr>
              <a:t>http://sublimetext.com/3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2060"/>
                </a:solidFill>
              </a:rPr>
              <a:t>Windows </a:t>
            </a:r>
            <a:r>
              <a:rPr lang="ko-KR" altLang="en-US" sz="1600" dirty="0" smtClean="0">
                <a:solidFill>
                  <a:srgbClr val="002060"/>
                </a:solidFill>
              </a:rPr>
              <a:t>버전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또는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2060"/>
                </a:solidFill>
              </a:rPr>
              <a:t>Windows 64bit </a:t>
            </a:r>
            <a:r>
              <a:rPr lang="ko-KR" altLang="en-US" sz="1600" dirty="0" smtClean="0">
                <a:solidFill>
                  <a:srgbClr val="002060"/>
                </a:solidFill>
              </a:rPr>
              <a:t>버전</a:t>
            </a:r>
            <a:endParaRPr lang="en-US" altLang="ko-KR" sz="1600" dirty="0" smtClean="0">
              <a:solidFill>
                <a:srgbClr val="002060"/>
              </a:solidFill>
            </a:endParaRPr>
          </a:p>
        </p:txBody>
      </p:sp>
      <p:pic>
        <p:nvPicPr>
          <p:cNvPr id="6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563638"/>
            <a:ext cx="3024336" cy="338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63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웹페이지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작성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환경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설정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766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웹페이지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문서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작성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저장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2060"/>
                </a:solidFill>
              </a:rPr>
              <a:t>확장자가</a:t>
            </a:r>
            <a:r>
              <a:rPr lang="en-US" altLang="ko-KR" sz="1400" dirty="0" smtClean="0">
                <a:solidFill>
                  <a:srgbClr val="002060"/>
                </a:solidFill>
              </a:rPr>
              <a:t> html</a:t>
            </a:r>
            <a:r>
              <a:rPr lang="ko-KR" altLang="en-US" sz="1400" dirty="0" smtClean="0">
                <a:solidFill>
                  <a:srgbClr val="002060"/>
                </a:solidFill>
              </a:rPr>
              <a:t>로</a:t>
            </a:r>
            <a:r>
              <a:rPr lang="en-US" altLang="ko-KR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dirty="0" smtClean="0">
                <a:solidFill>
                  <a:srgbClr val="002060"/>
                </a:solidFill>
              </a:rPr>
              <a:t>저장되어야</a:t>
            </a:r>
            <a:r>
              <a:rPr lang="en-US" altLang="ko-KR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dirty="0" smtClean="0">
                <a:solidFill>
                  <a:srgbClr val="002060"/>
                </a:solidFill>
              </a:rPr>
              <a:t>함</a:t>
            </a:r>
            <a:endParaRPr lang="en-US" altLang="ko-KR" sz="1400" dirty="0" smtClean="0">
              <a:solidFill>
                <a:srgbClr val="002060"/>
              </a:solidFill>
            </a:endParaRPr>
          </a:p>
        </p:txBody>
      </p:sp>
      <p:pic>
        <p:nvPicPr>
          <p:cNvPr id="5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4104"/>
            <a:ext cx="5834895" cy="3271243"/>
          </a:xfrm>
          <a:prstGeom prst="rect">
            <a:avLst/>
          </a:prstGeom>
        </p:spPr>
      </p:pic>
      <p:pic>
        <p:nvPicPr>
          <p:cNvPr id="7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326" y="699542"/>
            <a:ext cx="3869973" cy="3140611"/>
          </a:xfrm>
          <a:prstGeom prst="rect">
            <a:avLst/>
          </a:prstGeom>
        </p:spPr>
      </p:pic>
      <p:sp>
        <p:nvSpPr>
          <p:cNvPr id="9" name="자유형 15"/>
          <p:cNvSpPr/>
          <p:nvPr/>
        </p:nvSpPr>
        <p:spPr>
          <a:xfrm>
            <a:off x="4660643" y="3824824"/>
            <a:ext cx="2331990" cy="833240"/>
          </a:xfrm>
          <a:custGeom>
            <a:avLst/>
            <a:gdLst>
              <a:gd name="connsiteX0" fmla="*/ 0 w 2331990"/>
              <a:gd name="connsiteY0" fmla="*/ 833240 h 833240"/>
              <a:gd name="connsiteX1" fmla="*/ 541065 w 2331990"/>
              <a:gd name="connsiteY1" fmla="*/ 551886 h 833240"/>
              <a:gd name="connsiteX2" fmla="*/ 1996530 w 2331990"/>
              <a:gd name="connsiteY2" fmla="*/ 470726 h 833240"/>
              <a:gd name="connsiteX3" fmla="*/ 2331990 w 2331990"/>
              <a:gd name="connsiteY3" fmla="*/ 0 h 83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1990" h="833240">
                <a:moveTo>
                  <a:pt x="0" y="833240"/>
                </a:moveTo>
                <a:cubicBezTo>
                  <a:pt x="104155" y="722772"/>
                  <a:pt x="208310" y="612305"/>
                  <a:pt x="541065" y="551886"/>
                </a:cubicBezTo>
                <a:cubicBezTo>
                  <a:pt x="873820" y="491467"/>
                  <a:pt x="1698043" y="562707"/>
                  <a:pt x="1996530" y="470726"/>
                </a:cubicBezTo>
                <a:cubicBezTo>
                  <a:pt x="2295018" y="378745"/>
                  <a:pt x="2313504" y="189372"/>
                  <a:pt x="233199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16"/>
          <p:cNvSpPr/>
          <p:nvPr/>
        </p:nvSpPr>
        <p:spPr>
          <a:xfrm>
            <a:off x="5119342" y="699542"/>
            <a:ext cx="1296144" cy="2844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7"/>
          <p:cNvSpPr/>
          <p:nvPr/>
        </p:nvSpPr>
        <p:spPr>
          <a:xfrm>
            <a:off x="1230910" y="3432296"/>
            <a:ext cx="86409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8"/>
          <p:cNvSpPr/>
          <p:nvPr/>
        </p:nvSpPr>
        <p:spPr>
          <a:xfrm>
            <a:off x="2887094" y="1992136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42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7932</TotalTime>
  <Words>407</Words>
  <Application>Microsoft Macintosh PowerPoint</Application>
  <PresentationFormat>On-screen Show (16:9)</PresentationFormat>
  <Paragraphs>74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권혜영</dc:creator>
  <cp:lastModifiedBy>Jeongmin Kim</cp:lastModifiedBy>
  <cp:revision>1135</cp:revision>
  <dcterms:created xsi:type="dcterms:W3CDTF">2012-05-25T08:26:49Z</dcterms:created>
  <dcterms:modified xsi:type="dcterms:W3CDTF">2019-10-03T07:12:42Z</dcterms:modified>
</cp:coreProperties>
</file>