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3" r:id="rId2"/>
    <p:sldId id="352" r:id="rId3"/>
    <p:sldId id="386" r:id="rId4"/>
    <p:sldId id="377" r:id="rId5"/>
    <p:sldId id="387" r:id="rId6"/>
    <p:sldId id="388" r:id="rId7"/>
    <p:sldId id="389" r:id="rId8"/>
    <p:sldId id="385" r:id="rId9"/>
    <p:sldId id="366" r:id="rId10"/>
    <p:sldId id="390" r:id="rId11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304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537887" cy="152344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첫번째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HTML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endParaRPr lang="en-US" altLang="ko-KR" sz="4200" b="1" dirty="0" smtClean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작성하기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퀴즈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3395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컴퓨터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네트워크에서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송수신간의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원활한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통신을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약속을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무엇이라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하는가</a:t>
            </a:r>
            <a:r>
              <a:rPr lang="en-US" altLang="ko-KR" sz="1600" dirty="0" smtClean="0">
                <a:solidFill>
                  <a:srgbClr val="002060"/>
                </a:solidFill>
              </a:rPr>
              <a:t>? (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</a:t>
            </a:r>
            <a:r>
              <a:rPr lang="ko-KR" altLang="en-US" sz="1600" dirty="0" smtClean="0">
                <a:solidFill>
                  <a:srgbClr val="002060"/>
                </a:solidFill>
              </a:rPr>
              <a:t>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풀네임</a:t>
            </a:r>
            <a:r>
              <a:rPr lang="en-US" altLang="ko-KR" sz="1600" dirty="0" smtClean="0">
                <a:solidFill>
                  <a:srgbClr val="002060"/>
                </a:solidFill>
              </a:rPr>
              <a:t>(full name)</a:t>
            </a:r>
            <a:r>
              <a:rPr lang="ko-KR" altLang="en-US" sz="1600" dirty="0" smtClean="0">
                <a:solidFill>
                  <a:srgbClr val="002060"/>
                </a:solidFill>
              </a:rPr>
              <a:t>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적으시오</a:t>
            </a:r>
            <a:r>
              <a:rPr lang="en-US" altLang="ko-KR" sz="1600" dirty="0" smtClean="0">
                <a:solidFill>
                  <a:srgbClr val="002060"/>
                </a:solidFill>
              </a:rPr>
              <a:t>.(             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맨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처음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시작구문으로서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브라우저에게</a:t>
            </a:r>
            <a:r>
              <a:rPr lang="en-US" altLang="ko-KR" sz="1600" dirty="0" smtClean="0">
                <a:solidFill>
                  <a:srgbClr val="002060"/>
                </a:solidFill>
              </a:rPr>
              <a:t> HTML5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문서임을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알려주는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무엇인가</a:t>
            </a:r>
            <a:r>
              <a:rPr lang="en-US" altLang="ko-KR" sz="1600" dirty="0" smtClean="0">
                <a:solidFill>
                  <a:srgbClr val="002060"/>
                </a:solidFill>
              </a:rPr>
              <a:t>? (                             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문단을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표현하는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무엇인가</a:t>
            </a:r>
            <a:r>
              <a:rPr lang="en-US" altLang="ko-KR" sz="1600" dirty="0" smtClean="0">
                <a:solidFill>
                  <a:srgbClr val="002060"/>
                </a:solidFill>
              </a:rPr>
              <a:t>? (                       )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HTML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작성하기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HTML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계층구조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계층구조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종류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블록</a:t>
            </a:r>
            <a:r>
              <a:rPr lang="en-US" altLang="ko-KR" sz="1600" dirty="0" smtClean="0">
                <a:solidFill>
                  <a:srgbClr val="002060"/>
                </a:solidFill>
              </a:rPr>
              <a:t>(Block)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인라인</a:t>
            </a:r>
            <a:r>
              <a:rPr lang="en-US" altLang="ko-KR" sz="1600" dirty="0" smtClean="0">
                <a:solidFill>
                  <a:srgbClr val="002060"/>
                </a:solidFill>
              </a:rPr>
              <a:t>(Inline)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블록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독립적인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표현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공간을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가지는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인라인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상위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표현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공간에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내포되는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4"/>
          <p:cNvSpPr/>
          <p:nvPr/>
        </p:nvSpPr>
        <p:spPr>
          <a:xfrm>
            <a:off x="251520" y="2283718"/>
            <a:ext cx="351176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 smtClean="0"/>
              <a:t>&lt;html&gt;</a:t>
            </a:r>
            <a:endParaRPr lang="en-US" altLang="ko-KR" sz="1200" dirty="0"/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&lt;h1&gt;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&lt;/h1&gt;</a:t>
            </a:r>
            <a:endParaRPr lang="en-US" altLang="ko-KR" sz="1200" dirty="0"/>
          </a:p>
          <a:p>
            <a:r>
              <a:rPr lang="en-US" altLang="ko-KR" sz="1200" dirty="0" smtClean="0"/>
              <a:t>   &lt;p&gt;</a:t>
            </a:r>
            <a:r>
              <a:rPr lang="ko-KR" altLang="en-US" sz="1200" dirty="0" smtClean="0"/>
              <a:t>페이지에 </a:t>
            </a:r>
            <a:r>
              <a:rPr lang="en-US" altLang="ko-KR" sz="1200" dirty="0" smtClean="0"/>
              <a:t>&lt;b&gt;</a:t>
            </a:r>
            <a:r>
              <a:rPr lang="ko-KR" altLang="en-US" sz="1200" dirty="0" smtClean="0"/>
              <a:t>타이틀</a:t>
            </a:r>
            <a:r>
              <a:rPr lang="en-US" altLang="ko-KR" sz="1200" dirty="0" smtClean="0"/>
              <a:t>&lt;/b&gt;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타이틀바에 보여집니다</a:t>
            </a:r>
            <a:r>
              <a:rPr lang="en-US" altLang="ko-KR" sz="1200" dirty="0" smtClean="0"/>
              <a:t>.&lt;/p&gt;</a:t>
            </a:r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06284" y="2283718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블록엘리먼트</a:t>
            </a:r>
            <a:endParaRPr lang="en-US" altLang="ko-KR" sz="14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&lt;h1&gt;, &lt;p&gt;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6284" y="2984634"/>
            <a:ext cx="136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인라인엘리먼트</a:t>
            </a:r>
            <a:endParaRPr lang="en-US" altLang="ko-KR" sz="14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&lt;b&gt;</a:t>
            </a:r>
          </a:p>
        </p:txBody>
      </p:sp>
    </p:spTree>
    <p:extLst>
      <p:ext uri="{BB962C8B-B14F-4D97-AF65-F5344CB8AC3E}">
        <p14:creationId xmlns:p14="http://schemas.microsoft.com/office/powerpoint/2010/main" val="138900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계층구조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엘리먼트들의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내포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관계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3" name="직사각형 4"/>
          <p:cNvSpPr/>
          <p:nvPr/>
        </p:nvSpPr>
        <p:spPr>
          <a:xfrm>
            <a:off x="340151" y="1600220"/>
            <a:ext cx="351176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 smtClean="0"/>
              <a:t>&lt;html&gt;</a:t>
            </a:r>
            <a:endParaRPr lang="en-US" altLang="ko-KR" sz="1200" dirty="0"/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&lt;h1&gt;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&lt;/h1&gt;</a:t>
            </a:r>
            <a:endParaRPr lang="en-US" altLang="ko-KR" sz="1200" dirty="0"/>
          </a:p>
          <a:p>
            <a:r>
              <a:rPr lang="en-US" altLang="ko-KR" sz="1200" dirty="0" smtClean="0"/>
              <a:t>   &lt;p&gt;</a:t>
            </a:r>
            <a:r>
              <a:rPr lang="ko-KR" altLang="en-US" sz="1200" dirty="0" smtClean="0"/>
              <a:t>페이지에 </a:t>
            </a:r>
            <a:r>
              <a:rPr lang="en-US" altLang="ko-KR" sz="1200" dirty="0" smtClean="0"/>
              <a:t>&lt;b&gt;</a:t>
            </a:r>
            <a:r>
              <a:rPr lang="ko-KR" altLang="en-US" sz="1200" dirty="0" smtClean="0"/>
              <a:t>타이틀</a:t>
            </a:r>
            <a:r>
              <a:rPr lang="en-US" altLang="ko-KR" sz="1200" dirty="0" smtClean="0"/>
              <a:t>&lt;/b&gt;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타이틀바에 보여집니다</a:t>
            </a:r>
            <a:r>
              <a:rPr lang="en-US" altLang="ko-KR" sz="1200" dirty="0" smtClean="0"/>
              <a:t>.&lt;/p&gt;</a:t>
            </a:r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4788024" y="1563638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67944" y="2355726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08104" y="2355726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67944" y="3075806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76056" y="3075806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08104" y="3579862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08104" y="4227934"/>
            <a:ext cx="93610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</p:txBody>
      </p:sp>
      <p:cxnSp>
        <p:nvCxnSpPr>
          <p:cNvPr id="52" name="Straight Connector 51"/>
          <p:cNvCxnSpPr>
            <a:stCxn id="44" idx="2"/>
            <a:endCxn id="45" idx="0"/>
          </p:cNvCxnSpPr>
          <p:nvPr/>
        </p:nvCxnSpPr>
        <p:spPr>
          <a:xfrm flipH="1">
            <a:off x="4535996" y="1923678"/>
            <a:ext cx="720080" cy="432048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2"/>
            <a:endCxn id="46" idx="0"/>
          </p:cNvCxnSpPr>
          <p:nvPr/>
        </p:nvCxnSpPr>
        <p:spPr>
          <a:xfrm>
            <a:off x="5256076" y="1923678"/>
            <a:ext cx="720080" cy="432048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2"/>
            <a:endCxn id="47" idx="0"/>
          </p:cNvCxnSpPr>
          <p:nvPr/>
        </p:nvCxnSpPr>
        <p:spPr>
          <a:xfrm>
            <a:off x="4535996" y="2715766"/>
            <a:ext cx="0" cy="36004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 flipH="1">
            <a:off x="5544108" y="2715766"/>
            <a:ext cx="432048" cy="36004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>
            <a:off x="5976156" y="2715766"/>
            <a:ext cx="252028" cy="864096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2"/>
            <a:endCxn id="50" idx="0"/>
          </p:cNvCxnSpPr>
          <p:nvPr/>
        </p:nvCxnSpPr>
        <p:spPr>
          <a:xfrm>
            <a:off x="5976156" y="3939902"/>
            <a:ext cx="0" cy="288032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제목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: &lt;h1&gt; ~ &lt;h6&gt;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툴팁</a:t>
            </a:r>
            <a:r>
              <a:rPr lang="en-US" altLang="ko-KR" sz="1600" dirty="0" smtClean="0">
                <a:solidFill>
                  <a:srgbClr val="002060"/>
                </a:solidFill>
              </a:rPr>
              <a:t>(tooltip) </a:t>
            </a:r>
            <a:r>
              <a:rPr lang="ko-KR" altLang="en-US" sz="1600" dirty="0" smtClean="0">
                <a:solidFill>
                  <a:srgbClr val="002060"/>
                </a:solidFill>
              </a:rPr>
              <a:t>달기</a:t>
            </a:r>
            <a:r>
              <a:rPr lang="en-US" altLang="ko-KR" sz="1600" dirty="0" smtClean="0">
                <a:solidFill>
                  <a:srgbClr val="002060"/>
                </a:solidFill>
              </a:rPr>
              <a:t> : title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18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090911"/>
            <a:ext cx="2701403" cy="2353047"/>
          </a:xfrm>
          <a:prstGeom prst="rect">
            <a:avLst/>
          </a:prstGeom>
        </p:spPr>
      </p:pic>
      <p:sp>
        <p:nvSpPr>
          <p:cNvPr id="19" name="직사각형 4"/>
          <p:cNvSpPr/>
          <p:nvPr/>
        </p:nvSpPr>
        <p:spPr>
          <a:xfrm>
            <a:off x="251520" y="2450951"/>
            <a:ext cx="309634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</a:t>
            </a:r>
            <a:r>
              <a:rPr lang="ko-KR" altLang="en-US" sz="1200" dirty="0" err="1"/>
              <a:t>툴팁</a:t>
            </a:r>
            <a:r>
              <a:rPr lang="ko-KR" altLang="en-US" sz="1200" dirty="0"/>
              <a:t> 달기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&lt;h1 </a:t>
            </a:r>
            <a:r>
              <a:rPr lang="en-US" altLang="ko-KR" sz="1200" b="1" dirty="0"/>
              <a:t>title="h1</a:t>
            </a:r>
            <a:r>
              <a:rPr lang="ko-KR" altLang="en-US" sz="1200" b="1" dirty="0"/>
              <a:t>태그로 작성하였습니다</a:t>
            </a:r>
            <a:r>
              <a:rPr lang="en-US" altLang="ko-KR" sz="1200" b="1" dirty="0" smtClean="0"/>
              <a:t>."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1</a:t>
            </a:r>
            <a:r>
              <a:rPr lang="ko-KR" altLang="en-US" sz="1200" dirty="0"/>
              <a:t>장 홈페이지</a:t>
            </a:r>
            <a:r>
              <a:rPr lang="en-US" altLang="ko-KR" sz="1200" dirty="0"/>
              <a:t>&lt;/h1&gt;</a:t>
            </a:r>
          </a:p>
          <a:p>
            <a:pPr defTabSz="180000"/>
            <a:r>
              <a:rPr lang="en-US" altLang="ko-KR" sz="1200" dirty="0"/>
              <a:t>&lt;h2 title="h2</a:t>
            </a:r>
            <a:r>
              <a:rPr lang="ko-KR" altLang="en-US" sz="1200" dirty="0"/>
              <a:t>태그로 작성하였습니다</a:t>
            </a:r>
            <a:r>
              <a:rPr lang="en-US" altLang="ko-KR" sz="1200" dirty="0" smtClean="0"/>
              <a:t>."&gt;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80112" y="3734557"/>
            <a:ext cx="466745" cy="272415"/>
          </a:xfrm>
          <a:prstGeom prst="wedgeRoundRectCallout">
            <a:avLst>
              <a:gd name="adj1" fmla="val -20833"/>
              <a:gd name="adj2" fmla="val -9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툴</a:t>
            </a:r>
            <a:r>
              <a:rPr lang="ko-KR" altLang="en-US" sz="1000"/>
              <a:t>팁</a:t>
            </a:r>
            <a:endParaRPr lang="ko-KR" altLang="en-US" sz="1000" dirty="0"/>
          </a:p>
        </p:txBody>
      </p:sp>
      <p:sp>
        <p:nvSpPr>
          <p:cNvPr id="21" name="자유형 7"/>
          <p:cNvSpPr/>
          <p:nvPr/>
        </p:nvSpPr>
        <p:spPr>
          <a:xfrm>
            <a:off x="2377622" y="3111017"/>
            <a:ext cx="2472146" cy="588457"/>
          </a:xfrm>
          <a:custGeom>
            <a:avLst/>
            <a:gdLst>
              <a:gd name="connsiteX0" fmla="*/ 0 w 2472146"/>
              <a:gd name="connsiteY0" fmla="*/ 114339 h 588457"/>
              <a:gd name="connsiteX1" fmla="*/ 692332 w 2472146"/>
              <a:gd name="connsiteY1" fmla="*/ 16368 h 588457"/>
              <a:gd name="connsiteX2" fmla="*/ 1332412 w 2472146"/>
              <a:gd name="connsiteY2" fmla="*/ 414785 h 588457"/>
              <a:gd name="connsiteX3" fmla="*/ 2034540 w 2472146"/>
              <a:gd name="connsiteY3" fmla="*/ 587868 h 588457"/>
              <a:gd name="connsiteX4" fmla="*/ 2472146 w 2472146"/>
              <a:gd name="connsiteY4" fmla="*/ 460505 h 5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88457">
                <a:moveTo>
                  <a:pt x="0" y="114339"/>
                </a:moveTo>
                <a:cubicBezTo>
                  <a:pt x="235131" y="40316"/>
                  <a:pt x="470263" y="-33706"/>
                  <a:pt x="692332" y="16368"/>
                </a:cubicBezTo>
                <a:cubicBezTo>
                  <a:pt x="914401" y="66442"/>
                  <a:pt x="1108711" y="319535"/>
                  <a:pt x="1332412" y="414785"/>
                </a:cubicBezTo>
                <a:cubicBezTo>
                  <a:pt x="1556113" y="510035"/>
                  <a:pt x="1844584" y="580248"/>
                  <a:pt x="2034540" y="587868"/>
                </a:cubicBezTo>
                <a:cubicBezTo>
                  <a:pt x="2224496" y="595488"/>
                  <a:pt x="2348321" y="527996"/>
                  <a:pt x="2472146" y="4605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2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HTML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문단</a:t>
            </a:r>
            <a:r>
              <a:rPr lang="en-US" altLang="ko-KR" sz="1600" dirty="0" smtClean="0">
                <a:solidFill>
                  <a:srgbClr val="002060"/>
                </a:solidFill>
              </a:rPr>
              <a:t>(paragraph) : &lt;p&gt;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넘기기</a:t>
            </a:r>
            <a:r>
              <a:rPr lang="en-US" altLang="ko-KR" sz="1600" dirty="0" smtClean="0">
                <a:solidFill>
                  <a:srgbClr val="002060"/>
                </a:solidFill>
              </a:rPr>
              <a:t> :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br</a:t>
            </a:r>
            <a:r>
              <a:rPr lang="en-US" altLang="ko-KR" sz="1600" dirty="0" smtClean="0">
                <a:solidFill>
                  <a:srgbClr val="002060"/>
                </a:solidFill>
              </a:rPr>
              <a:t>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수평선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긋기</a:t>
            </a:r>
            <a:r>
              <a:rPr lang="en-US" altLang="ko-KR" sz="1600" dirty="0" smtClean="0">
                <a:solidFill>
                  <a:srgbClr val="002060"/>
                </a:solidFill>
              </a:rPr>
              <a:t> :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hr</a:t>
            </a:r>
            <a:r>
              <a:rPr lang="en-US" altLang="ko-KR" sz="1600" dirty="0" smtClean="0">
                <a:solidFill>
                  <a:srgbClr val="002060"/>
                </a:solidFill>
              </a:rPr>
              <a:t>&gt;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827584" y="2195981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단락 나누기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단락 나누기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en-US" altLang="ko-KR" sz="1200" dirty="0"/>
              <a:t>HTML </a:t>
            </a:r>
            <a:r>
              <a:rPr lang="ko-KR" altLang="en-US" sz="1200" dirty="0"/>
              <a:t>문서도  본문을 여러 단락으로 </a:t>
            </a:r>
          </a:p>
          <a:p>
            <a:r>
              <a:rPr lang="ko-KR" altLang="en-US" sz="1200" dirty="0"/>
              <a:t>나눌 수 있다</a:t>
            </a:r>
            <a:r>
              <a:rPr lang="en-US" altLang="ko-KR" sz="1200" dirty="0"/>
              <a:t>. CSS </a:t>
            </a:r>
            <a:r>
              <a:rPr lang="ko-KR" altLang="en-US" sz="1200" dirty="0"/>
              <a:t>스타일을 사용하면 </a:t>
            </a:r>
          </a:p>
          <a:p>
            <a:r>
              <a:rPr lang="ko-KR" altLang="en-US" sz="1200" dirty="0"/>
              <a:t>단락 단위로 내어 쓰기와 들여 쓰기가 가능하다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hr</a:t>
            </a:r>
            <a:r>
              <a:rPr lang="en-US" altLang="ko-KR" sz="1200" b="1" dirty="0" smtClean="0"/>
              <a:t>&gt;</a:t>
            </a:r>
            <a:endParaRPr lang="en-US" altLang="ko-KR" sz="1200" b="1" dirty="0"/>
          </a:p>
          <a:p>
            <a:r>
              <a:rPr lang="en-US" altLang="ko-KR" sz="1200" b="1" dirty="0"/>
              <a:t>&lt;p&gt;</a:t>
            </a:r>
          </a:p>
          <a:p>
            <a:r>
              <a:rPr lang="ko-KR" altLang="en-US" sz="1200" dirty="0"/>
              <a:t>여러 개의 빈 칸은 하나로 취급되며</a:t>
            </a:r>
            <a:r>
              <a:rPr lang="en-US" altLang="ko-KR" sz="1200" dirty="0" smtClean="0"/>
              <a:t>, 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ko-KR" altLang="en-US" sz="1200" dirty="0" err="1"/>
              <a:t>엔터</a:t>
            </a:r>
            <a:r>
              <a:rPr lang="ko-KR" altLang="en-US" sz="1200" dirty="0"/>
              <a:t> 키 역시 하나의 빈 칸으로 </a:t>
            </a:r>
            <a:r>
              <a:rPr lang="ko-KR" altLang="en-US" sz="1200" dirty="0" smtClean="0"/>
              <a:t>처리된다</a:t>
            </a:r>
            <a:r>
              <a:rPr lang="en-US" altLang="ko-KR" sz="1200" dirty="0" smtClean="0"/>
              <a:t>.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369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작성하기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0918"/>
            <a:ext cx="5400600" cy="46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계층구조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내포관계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블록엘리먼트와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인라인엘리먼트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제목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문단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등의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기본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연습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태그들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하이퍼링크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테이블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등</a:t>
            </a:r>
            <a:r>
              <a:rPr lang="en-US" altLang="ko-KR" sz="1600" dirty="0" smtClean="0">
                <a:solidFill>
                  <a:srgbClr val="002060"/>
                </a:solidFill>
              </a:rPr>
              <a:t>)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활용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연습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527</Words>
  <Application>Microsoft Macintosh PowerPoint</Application>
  <PresentationFormat>On-screen Show (16:9)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1145</cp:revision>
  <dcterms:created xsi:type="dcterms:W3CDTF">2012-05-25T08:26:49Z</dcterms:created>
  <dcterms:modified xsi:type="dcterms:W3CDTF">2019-10-04T05:15:12Z</dcterms:modified>
</cp:coreProperties>
</file>