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73" r:id="rId2"/>
    <p:sldId id="352" r:id="rId3"/>
    <p:sldId id="377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85" r:id="rId13"/>
    <p:sldId id="366" r:id="rId14"/>
  </p:sldIdLst>
  <p:sldSz cx="9144000" cy="5143500" type="screen16x9"/>
  <p:notesSz cx="6858000" cy="9144000"/>
  <p:defaultTextStyle>
    <a:defPPr>
      <a:defRPr lang="ko-KR"/>
    </a:defPPr>
    <a:lvl1pPr marL="0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408134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816269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224403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63253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204067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44880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85694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265076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49" userDrawn="1">
          <p15:clr>
            <a:srgbClr val="A4A3A4"/>
          </p15:clr>
        </p15:guide>
        <p15:guide id="2" pos="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FF3300"/>
    <a:srgbClr val="D5F4FF"/>
    <a:srgbClr val="4A7EBB"/>
    <a:srgbClr val="FF6600"/>
    <a:srgbClr val="4FD1FF"/>
    <a:srgbClr val="B6D5E4"/>
    <a:srgbClr val="519CC0"/>
    <a:srgbClr val="2A5B74"/>
    <a:srgbClr val="23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8065" autoAdjust="0"/>
  </p:normalViewPr>
  <p:slideViewPr>
    <p:cSldViewPr>
      <p:cViewPr>
        <p:scale>
          <a:sx n="125" d="100"/>
          <a:sy n="125" d="100"/>
        </p:scale>
        <p:origin x="-656" y="-344"/>
      </p:cViewPr>
      <p:guideLst>
        <p:guide orient="horz" pos="849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13F56-B82E-4847-BC91-97041EEDEF58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F707-3831-4A4E-9A74-E3864DCBD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1pPr>
    <a:lvl2pPr marL="37755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2pPr>
    <a:lvl3pPr marL="755112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3pPr>
    <a:lvl4pPr marL="1132667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4pPr>
    <a:lvl5pPr marL="1510223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5pPr>
    <a:lvl6pPr marL="1887779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6pPr>
    <a:lvl7pPr marL="2265335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7pPr>
    <a:lvl8pPr marL="264289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8pPr>
    <a:lvl9pPr marL="302044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6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3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5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894388" y="183357"/>
            <a:ext cx="1828801" cy="39004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2" y="183357"/>
            <a:ext cx="5335587" cy="39004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508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1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393999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787999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181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4pPr>
            <a:lvl5pPr marL="1575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5pPr>
            <a:lvl6pPr marL="1969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6pPr>
            <a:lvl7pPr marL="2363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7pPr>
            <a:lvl8pPr marL="2757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8pPr>
            <a:lvl9pPr marL="3151996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2" y="1066800"/>
            <a:ext cx="3581400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40202" y="1066800"/>
            <a:ext cx="3582987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2" cy="871537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2710"/>
            </a:lvl1pPr>
            <a:lvl2pPr>
              <a:defRPr sz="2392"/>
            </a:lvl2pPr>
            <a:lvl3pPr>
              <a:defRPr sz="2073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2" cy="351829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3600453"/>
            <a:ext cx="5486400" cy="425053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459582"/>
            <a:ext cx="5486400" cy="3086100"/>
          </a:xfrm>
        </p:spPr>
        <p:txBody>
          <a:bodyPr/>
          <a:lstStyle>
            <a:lvl1pPr marL="0" indent="0">
              <a:buNone/>
              <a:defRPr sz="2710"/>
            </a:lvl1pPr>
            <a:lvl2pPr marL="393999" indent="0">
              <a:buNone/>
              <a:defRPr sz="2392"/>
            </a:lvl2pPr>
            <a:lvl3pPr marL="787999" indent="0">
              <a:buNone/>
              <a:defRPr sz="2073"/>
            </a:lvl3pPr>
            <a:lvl4pPr marL="1181998" indent="0">
              <a:buNone/>
              <a:defRPr sz="1754"/>
            </a:lvl4pPr>
            <a:lvl5pPr marL="1575997" indent="0">
              <a:buNone/>
              <a:defRPr sz="1754"/>
            </a:lvl5pPr>
            <a:lvl6pPr marL="1969998" indent="0">
              <a:buNone/>
              <a:defRPr sz="1754"/>
            </a:lvl6pPr>
            <a:lvl7pPr marL="2363997" indent="0">
              <a:buNone/>
              <a:defRPr sz="1754"/>
            </a:lvl7pPr>
            <a:lvl8pPr marL="2757997" indent="0">
              <a:buNone/>
              <a:defRPr sz="1754"/>
            </a:lvl8pPr>
            <a:lvl9pPr marL="3151996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4025506"/>
            <a:ext cx="5486400" cy="60364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  <a:prstGeom prst="rect">
            <a:avLst/>
          </a:prstGeom>
        </p:spPr>
        <p:txBody>
          <a:bodyPr vert="horz" lIns="98846" tIns="49424" rIns="98846" bIns="49424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3" y="1200151"/>
            <a:ext cx="8229600" cy="3394472"/>
          </a:xfrm>
          <a:prstGeom prst="rect">
            <a:avLst/>
          </a:prstGeom>
        </p:spPr>
        <p:txBody>
          <a:bodyPr vert="horz" lIns="98846" tIns="49424" rIns="98846" bIns="494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l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197C-F08A-4F0D-901D-82973DCAADC5}" type="datetimeFigureOut">
              <a:rPr lang="ko-KR" altLang="en-US" smtClean="0"/>
              <a:pPr/>
              <a:t>10/3/19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ct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787999" rtl="0" eaLnBrk="1" latinLnBrk="1" hangingPunct="1"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500" indent="-295500" algn="l" defTabSz="787999" rtl="0" eaLnBrk="1" latinLnBrk="1" hangingPunct="1">
        <a:spcBef>
          <a:spcPct val="20000"/>
        </a:spcBef>
        <a:buFont typeface="Arial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9" indent="-246249" algn="l" defTabSz="787999" rtl="0" eaLnBrk="1" latinLnBrk="1" hangingPunct="1">
        <a:spcBef>
          <a:spcPct val="20000"/>
        </a:spcBef>
        <a:buFont typeface="Arial" pitchFamily="34" charset="0"/>
        <a:buChar char="–"/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984999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378999" indent="-197000" algn="l" defTabSz="787999" rtl="0" eaLnBrk="1" latinLnBrk="1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72998" indent="-197000" algn="l" defTabSz="787999" rtl="0" eaLnBrk="1" latinLnBrk="1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166998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560997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2954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348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93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87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81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75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69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63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757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151996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30040" y="1119554"/>
            <a:ext cx="2994094" cy="73211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주차 </a:t>
            </a:r>
            <a:r>
              <a:rPr lang="en-US" altLang="ko-KR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3508" b="1" dirty="0" err="1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508" b="1" dirty="0">
              <a:ln w="19050">
                <a:noFill/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25400" dist="38100" dir="7500000" algn="tl">
                  <a:srgbClr val="000000">
                    <a:shade val="5000"/>
                    <a:alpha val="20000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51670"/>
            <a:ext cx="5700430" cy="812478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 lIns="111200" tIns="55600" rIns="111200" bIns="556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HTML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텍스트</a:t>
            </a: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구문</a:t>
            </a: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태그</a:t>
            </a:r>
            <a:endParaRPr lang="ko-KR" altLang="en-US" sz="4200" b="1" dirty="0">
              <a:ln w="19050">
                <a:noFill/>
                <a:prstDash val="solid"/>
              </a:ln>
              <a:solidFill>
                <a:srgbClr val="004A82"/>
              </a:solidFill>
              <a:effectLst>
                <a:outerShdw blurRad="25400" dist="38100" dir="2700000" algn="tl" rotWithShape="0">
                  <a:prstClr val="black">
                    <a:alpha val="2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7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리스트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태그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843558"/>
            <a:ext cx="6106294" cy="113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2060"/>
                </a:solidFill>
              </a:rPr>
              <a:t>순서 </a:t>
            </a:r>
            <a:r>
              <a:rPr lang="ko-KR" altLang="en-US" sz="1400" dirty="0" smtClean="0">
                <a:solidFill>
                  <a:srgbClr val="002060"/>
                </a:solidFill>
              </a:rPr>
              <a:t>없</a:t>
            </a:r>
            <a:r>
              <a:rPr lang="ko-KR" altLang="en-US" sz="1400" dirty="0" smtClean="0">
                <a:solidFill>
                  <a:srgbClr val="002060"/>
                </a:solidFill>
              </a:rPr>
              <a:t>는 </a:t>
            </a:r>
            <a:r>
              <a:rPr lang="ko-KR" altLang="en-US" sz="1400" dirty="0">
                <a:solidFill>
                  <a:srgbClr val="002060"/>
                </a:solidFill>
              </a:rPr>
              <a:t>리스트</a:t>
            </a:r>
            <a:r>
              <a:rPr lang="en-US" altLang="ko-KR" sz="1400" dirty="0" smtClean="0">
                <a:solidFill>
                  <a:srgbClr val="002060"/>
                </a:solidFill>
              </a:rPr>
              <a:t>(unordered </a:t>
            </a:r>
            <a:r>
              <a:rPr lang="en-US" altLang="ko-KR" sz="1400" dirty="0">
                <a:solidFill>
                  <a:srgbClr val="002060"/>
                </a:solidFill>
              </a:rPr>
              <a:t>list) - </a:t>
            </a:r>
            <a:r>
              <a:rPr lang="en-US" altLang="ko-KR" sz="1400" dirty="0" smtClean="0">
                <a:solidFill>
                  <a:srgbClr val="00206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ul</a:t>
            </a:r>
            <a:r>
              <a:rPr lang="en-US" altLang="ko-KR" sz="1400" dirty="0">
                <a:solidFill>
                  <a:srgbClr val="002060"/>
                </a:solidFill>
              </a:rPr>
              <a:t>&gt;&lt;</a:t>
            </a:r>
            <a:r>
              <a:rPr lang="en-US" altLang="ko-KR" sz="1400" dirty="0" smtClean="0">
                <a:solidFill>
                  <a:srgbClr val="002060"/>
                </a:solidFill>
              </a:rPr>
              <a:t>/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ul</a:t>
            </a:r>
            <a:r>
              <a:rPr lang="en-US" altLang="ko-KR" sz="1400" dirty="0">
                <a:solidFill>
                  <a:srgbClr val="002060"/>
                </a:solidFill>
              </a:rPr>
              <a:t>&gt;</a:t>
            </a:r>
          </a:p>
          <a:p>
            <a:pPr latinLnBrk="0">
              <a:lnSpc>
                <a:spcPct val="150000"/>
              </a:lnSpc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12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779662"/>
            <a:ext cx="2072094" cy="1913880"/>
          </a:xfrm>
          <a:prstGeom prst="rect">
            <a:avLst/>
          </a:prstGeom>
        </p:spPr>
      </p:pic>
      <p:sp>
        <p:nvSpPr>
          <p:cNvPr id="13" name="직사각형 4"/>
          <p:cNvSpPr/>
          <p:nvPr/>
        </p:nvSpPr>
        <p:spPr>
          <a:xfrm>
            <a:off x="395536" y="1419622"/>
            <a:ext cx="36004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head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title&gt;</a:t>
            </a:r>
            <a:r>
              <a:rPr lang="ko-KR" altLang="en-US" sz="1400" dirty="0"/>
              <a:t>내가 좋아하는 음식</a:t>
            </a:r>
            <a:r>
              <a:rPr lang="en-US" altLang="ko-KR" sz="1400" dirty="0"/>
              <a:t>&lt;/title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head&gt;</a:t>
            </a:r>
          </a:p>
          <a:p>
            <a:r>
              <a:rPr lang="en-US" altLang="ko-KR" sz="1400" dirty="0"/>
              <a:t>&lt;body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h3&gt;</a:t>
            </a:r>
            <a:r>
              <a:rPr lang="ko-KR" altLang="en-US" sz="1400" dirty="0"/>
              <a:t>내가 좋아하는 음식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li&gt;</a:t>
            </a:r>
            <a:r>
              <a:rPr lang="ko-KR" altLang="en-US" sz="1400" dirty="0" err="1" smtClean="0"/>
              <a:t>감자탕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li&gt;</a:t>
            </a:r>
            <a:r>
              <a:rPr lang="ko-KR" altLang="en-US" sz="1400" dirty="0" smtClean="0"/>
              <a:t>스파게티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li&gt;</a:t>
            </a:r>
            <a:r>
              <a:rPr lang="ko-KR" altLang="en-US" sz="1400" dirty="0" err="1" smtClean="0"/>
              <a:t>올레국수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&lt;/</a:t>
            </a:r>
            <a:r>
              <a:rPr lang="en-US" altLang="ko-KR" sz="1400" b="1" dirty="0" err="1"/>
              <a:t>ul</a:t>
            </a:r>
            <a:r>
              <a:rPr lang="en-US" altLang="ko-KR" sz="1400" b="1" dirty="0" smtClean="0"/>
              <a:t>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</a:t>
            </a:r>
            <a:r>
              <a:rPr lang="en-US" altLang="ko-KR" sz="1400" dirty="0" smtClean="0"/>
              <a:t>&gt;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95736" y="3411406"/>
            <a:ext cx="1152128" cy="272415"/>
          </a:xfrm>
          <a:prstGeom prst="wedgeRoundRectCallout">
            <a:avLst>
              <a:gd name="adj1" fmla="val -98013"/>
              <a:gd name="adj2" fmla="val -99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&lt;/li&gt;</a:t>
            </a:r>
            <a:r>
              <a:rPr lang="ko-KR" altLang="en-US" sz="1000" dirty="0" smtClean="0"/>
              <a:t> 생략 가능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110476" y="3623728"/>
            <a:ext cx="504056" cy="272415"/>
          </a:xfrm>
          <a:prstGeom prst="wedgeRoundRectCallout">
            <a:avLst>
              <a:gd name="adj1" fmla="val 34191"/>
              <a:gd name="adj2" fmla="val -964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마커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78657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리스트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태그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843558"/>
            <a:ext cx="6106294" cy="113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2060"/>
                </a:solidFill>
              </a:rPr>
              <a:t>중첩리스트</a:t>
            </a:r>
            <a:r>
              <a:rPr lang="en-US" altLang="ko-KR" sz="1400" dirty="0" smtClean="0">
                <a:solidFill>
                  <a:srgbClr val="002060"/>
                </a:solidFill>
              </a:rPr>
              <a:t> : </a:t>
            </a:r>
            <a:r>
              <a:rPr lang="ko-KR" altLang="en-US" sz="1400" dirty="0" smtClean="0">
                <a:solidFill>
                  <a:srgbClr val="002060"/>
                </a:solidFill>
              </a:rPr>
              <a:t>리스트</a:t>
            </a:r>
            <a:r>
              <a:rPr lang="en-US" altLang="ko-KR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</a:rPr>
              <a:t>안에</a:t>
            </a:r>
            <a:r>
              <a:rPr lang="en-US" altLang="ko-KR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</a:rPr>
              <a:t>리스트를</a:t>
            </a:r>
            <a:r>
              <a:rPr lang="en-US" altLang="ko-KR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</a:rPr>
              <a:t>포함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latinLnBrk="0">
              <a:lnSpc>
                <a:spcPct val="150000"/>
              </a:lnSpc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9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059582"/>
            <a:ext cx="2592748" cy="3962849"/>
          </a:xfrm>
          <a:prstGeom prst="rect">
            <a:avLst/>
          </a:prstGeom>
        </p:spPr>
      </p:pic>
      <p:sp>
        <p:nvSpPr>
          <p:cNvPr id="10" name="직사각형 4"/>
          <p:cNvSpPr/>
          <p:nvPr/>
        </p:nvSpPr>
        <p:spPr>
          <a:xfrm>
            <a:off x="179512" y="1347614"/>
            <a:ext cx="3737664" cy="3600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&lt;</a:t>
            </a:r>
            <a:r>
              <a:rPr lang="en-US" altLang="ko-KR" sz="1200" b="1" dirty="0" err="1"/>
              <a:t>ul</a:t>
            </a:r>
            <a:r>
              <a:rPr lang="en-US" altLang="ko-KR" sz="1200" b="1" dirty="0"/>
              <a:t>&gt;</a:t>
            </a:r>
          </a:p>
          <a:p>
            <a:pPr lvl="1" defTabSz="180000"/>
            <a:r>
              <a:rPr lang="en-US" altLang="ko-KR" sz="1200" dirty="0"/>
              <a:t>&lt;li&gt;</a:t>
            </a:r>
            <a:r>
              <a:rPr lang="ko-KR" altLang="en-US" sz="1200" dirty="0"/>
              <a:t>내가 좋아하는 음식 많아요</a:t>
            </a:r>
          </a:p>
          <a:p>
            <a:pPr lvl="2"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ul</a:t>
            </a:r>
            <a:r>
              <a:rPr lang="en-US" altLang="ko-KR" sz="1200" b="1" dirty="0"/>
              <a:t>&gt;</a:t>
            </a:r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 err="1" smtClean="0"/>
              <a:t>감자탕</a:t>
            </a:r>
            <a:endParaRPr lang="en-US" altLang="ko-KR" sz="1200" dirty="0"/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 smtClean="0"/>
              <a:t>스파게티</a:t>
            </a:r>
            <a:endParaRPr lang="en-US" altLang="ko-KR" sz="1200" dirty="0"/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 err="1" smtClean="0"/>
              <a:t>올레국수</a:t>
            </a:r>
            <a:endParaRPr lang="en-US" altLang="ko-KR" sz="1200" dirty="0"/>
          </a:p>
          <a:p>
            <a:pPr lvl="2" defTabSz="180000"/>
            <a:r>
              <a:rPr lang="en-US" altLang="ko-KR" sz="1200" b="1" dirty="0"/>
              <a:t>&lt;/</a:t>
            </a:r>
            <a:r>
              <a:rPr lang="en-US" altLang="ko-KR" sz="1200" b="1" dirty="0" err="1"/>
              <a:t>ul</a:t>
            </a:r>
            <a:r>
              <a:rPr lang="en-US" altLang="ko-KR" sz="1200" b="1" dirty="0"/>
              <a:t>&gt;</a:t>
            </a:r>
          </a:p>
          <a:p>
            <a:pPr lvl="1"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li&gt;</a:t>
            </a:r>
            <a:r>
              <a:rPr lang="ko-KR" altLang="en-US" sz="1200" dirty="0"/>
              <a:t>라면 먹기 좋아해요</a:t>
            </a:r>
          </a:p>
          <a:p>
            <a:pPr lvl="2"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ol</a:t>
            </a:r>
            <a:r>
              <a:rPr lang="en-US" altLang="ko-KR" sz="1200" b="1" dirty="0"/>
              <a:t> type="1" &gt;</a:t>
            </a:r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/>
              <a:t>물을 </a:t>
            </a:r>
            <a:r>
              <a:rPr lang="ko-KR" altLang="en-US" sz="1200" dirty="0" smtClean="0"/>
              <a:t>끓인다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/>
              <a:t>라면과 </a:t>
            </a:r>
            <a:r>
              <a:rPr lang="ko-KR" altLang="en-US" sz="1200" dirty="0" err="1"/>
              <a:t>스프를</a:t>
            </a:r>
            <a:r>
              <a:rPr lang="ko-KR" altLang="en-US" sz="1200" dirty="0"/>
              <a:t> 넣는다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/>
              <a:t>파를 썰어 넣는다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/>
              <a:t>한 입에 다 먹는다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lvl="2" defTabSz="180000"/>
            <a:r>
              <a:rPr lang="en-US" altLang="ko-KR" sz="1200" b="1" dirty="0"/>
              <a:t>&lt;/</a:t>
            </a:r>
            <a:r>
              <a:rPr lang="en-US" altLang="ko-KR" sz="1200" b="1" dirty="0" err="1"/>
              <a:t>ol</a:t>
            </a:r>
            <a:r>
              <a:rPr lang="en-US" altLang="ko-KR" sz="1200" b="1" dirty="0"/>
              <a:t>&gt;</a:t>
            </a:r>
          </a:p>
          <a:p>
            <a:pPr lvl="1" defTabSz="180000"/>
            <a:r>
              <a:rPr lang="en-US" altLang="ko-KR" sz="1200" dirty="0" smtClean="0"/>
              <a:t>&lt;li</a:t>
            </a:r>
            <a:r>
              <a:rPr lang="en-US" altLang="ko-KR" sz="1200" dirty="0"/>
              <a:t>&gt;</a:t>
            </a:r>
            <a:r>
              <a:rPr lang="ko-KR" altLang="en-US" sz="1200" dirty="0"/>
              <a:t>여름에는 </a:t>
            </a:r>
            <a:r>
              <a:rPr lang="ko-KR" altLang="en-US" sz="1200" dirty="0" smtClean="0"/>
              <a:t>바다로</a:t>
            </a:r>
            <a:endParaRPr lang="en-US" altLang="ko-KR" sz="1200" dirty="0"/>
          </a:p>
          <a:p>
            <a:pPr lvl="1" defTabSz="180000"/>
            <a:r>
              <a:rPr lang="en-US" altLang="ko-KR" sz="1200" dirty="0"/>
              <a:t>&lt;li&gt;</a:t>
            </a:r>
            <a:r>
              <a:rPr lang="ko-KR" altLang="en-US" sz="1200" dirty="0"/>
              <a:t>가을에는 </a:t>
            </a:r>
            <a:r>
              <a:rPr lang="ko-KR" altLang="en-US" sz="1200" dirty="0" smtClean="0"/>
              <a:t>산으로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&lt;/</a:t>
            </a:r>
            <a:r>
              <a:rPr lang="en-US" altLang="ko-KR" sz="1200" b="1" dirty="0" err="1"/>
              <a:t>ul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1" name="왼쪽 대괄호 8"/>
          <p:cNvSpPr/>
          <p:nvPr/>
        </p:nvSpPr>
        <p:spPr>
          <a:xfrm>
            <a:off x="4139953" y="2639697"/>
            <a:ext cx="144015" cy="680706"/>
          </a:xfrm>
          <a:prstGeom prst="leftBracket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1"/>
          <p:cNvSpPr/>
          <p:nvPr/>
        </p:nvSpPr>
        <p:spPr>
          <a:xfrm flipV="1">
            <a:off x="3275856" y="2355726"/>
            <a:ext cx="864096" cy="576064"/>
          </a:xfrm>
          <a:custGeom>
            <a:avLst/>
            <a:gdLst>
              <a:gd name="connsiteX0" fmla="*/ 0 w 1790299"/>
              <a:gd name="connsiteY0" fmla="*/ 48127 h 48127"/>
              <a:gd name="connsiteX1" fmla="*/ 1790299 w 1790299"/>
              <a:gd name="connsiteY1" fmla="*/ 0 h 4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0299" h="48127">
                <a:moveTo>
                  <a:pt x="0" y="48127"/>
                </a:moveTo>
                <a:lnTo>
                  <a:pt x="1790299" y="0"/>
                </a:ln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대괄호 13"/>
          <p:cNvSpPr/>
          <p:nvPr/>
        </p:nvSpPr>
        <p:spPr>
          <a:xfrm>
            <a:off x="3059832" y="2787774"/>
            <a:ext cx="198330" cy="1152128"/>
          </a:xfrm>
          <a:prstGeom prst="rightBracket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4"/>
          <p:cNvSpPr/>
          <p:nvPr/>
        </p:nvSpPr>
        <p:spPr>
          <a:xfrm>
            <a:off x="4139951" y="3415273"/>
            <a:ext cx="144017" cy="916465"/>
          </a:xfrm>
          <a:prstGeom prst="leftBracket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5"/>
          <p:cNvSpPr/>
          <p:nvPr/>
        </p:nvSpPr>
        <p:spPr>
          <a:xfrm flipV="1">
            <a:off x="3275856" y="3435847"/>
            <a:ext cx="864096" cy="432047"/>
          </a:xfrm>
          <a:custGeom>
            <a:avLst/>
            <a:gdLst>
              <a:gd name="connsiteX0" fmla="*/ 0 w 1790299"/>
              <a:gd name="connsiteY0" fmla="*/ 48127 h 48127"/>
              <a:gd name="connsiteX1" fmla="*/ 1790299 w 1790299"/>
              <a:gd name="connsiteY1" fmla="*/ 0 h 4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0299" h="48127">
                <a:moveTo>
                  <a:pt x="0" y="48127"/>
                </a:moveTo>
                <a:lnTo>
                  <a:pt x="1790299" y="0"/>
                </a:ln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17"/>
          <p:cNvSpPr/>
          <p:nvPr/>
        </p:nvSpPr>
        <p:spPr>
          <a:xfrm>
            <a:off x="3059832" y="1635646"/>
            <a:ext cx="198330" cy="1030975"/>
          </a:xfrm>
          <a:prstGeom prst="rightBracket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71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및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웹페이지의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텍스트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내용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작성하기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위한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태그들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&lt;head&gt; </a:t>
            </a:r>
            <a:r>
              <a:rPr lang="ko-KR" altLang="en-US" sz="1600" dirty="0" smtClean="0">
                <a:solidFill>
                  <a:srgbClr val="002060"/>
                </a:solidFill>
              </a:rPr>
              <a:t>엘리먼트의</a:t>
            </a:r>
            <a:r>
              <a:rPr lang="en-US" altLang="ko-KR" sz="1600" dirty="0" smtClean="0">
                <a:solidFill>
                  <a:srgbClr val="002060"/>
                </a:solidFill>
              </a:rPr>
              <a:t> &lt;meta&gt; </a:t>
            </a:r>
            <a:r>
              <a:rPr lang="ko-KR" altLang="en-US" sz="1600" dirty="0" smtClean="0">
                <a:solidFill>
                  <a:srgbClr val="002060"/>
                </a:solidFill>
              </a:rPr>
              <a:t>태그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리스트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작성을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위한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태그</a:t>
            </a:r>
            <a:r>
              <a:rPr lang="en-US" altLang="ko-KR" sz="1600" dirty="0" smtClean="0">
                <a:solidFill>
                  <a:srgbClr val="002060"/>
                </a:solidFill>
              </a:rPr>
              <a:t> : &lt;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ol</a:t>
            </a:r>
            <a:r>
              <a:rPr lang="en-US" altLang="ko-KR" sz="1600" dirty="0" smtClean="0">
                <a:solidFill>
                  <a:srgbClr val="002060"/>
                </a:solidFill>
              </a:rPr>
              <a:t>&gt;, &lt;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ul</a:t>
            </a:r>
            <a:r>
              <a:rPr lang="en-US" altLang="ko-KR" sz="1600" dirty="0" smtClean="0">
                <a:solidFill>
                  <a:srgbClr val="002060"/>
                </a:solidFill>
              </a:rPr>
              <a:t>&gt;, &lt;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dd</a:t>
            </a:r>
            <a:r>
              <a:rPr lang="en-US" altLang="ko-KR" sz="1600" dirty="0" smtClean="0">
                <a:solidFill>
                  <a:srgbClr val="002060"/>
                </a:solidFill>
              </a:rPr>
              <a:t>&gt;, &lt;li&gt;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98" y="3156085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다음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차시에서는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mr-IN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…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25"/>
          <p:cNvSpPr/>
          <p:nvPr/>
        </p:nvSpPr>
        <p:spPr>
          <a:xfrm>
            <a:off x="395536" y="3633480"/>
            <a:ext cx="6106294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제주도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올레길을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소개하는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웹페이지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작성하기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3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참고문헌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4650" y="880081"/>
            <a:ext cx="5981700" cy="3851909"/>
          </a:xfrm>
          <a:prstGeom prst="roundRect">
            <a:avLst>
              <a:gd name="adj" fmla="val 5802"/>
            </a:avLst>
          </a:prstGeom>
          <a:solidFill>
            <a:schemeClr val="accent5">
              <a:lumMod val="40000"/>
              <a:lumOff val="60000"/>
              <a:alpha val="50196"/>
            </a:schemeClr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529" y="1199867"/>
            <a:ext cx="5797647" cy="105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2060"/>
                </a:solidFill>
              </a:rPr>
              <a:t>황기태 </a:t>
            </a:r>
            <a:r>
              <a:rPr lang="ko-KR" altLang="en-US" sz="1400" dirty="0">
                <a:solidFill>
                  <a:srgbClr val="002060"/>
                </a:solidFill>
              </a:rPr>
              <a:t>저 </a:t>
            </a:r>
            <a:r>
              <a:rPr lang="en-US" altLang="ko-KR" sz="1400" dirty="0" smtClean="0">
                <a:solidFill>
                  <a:srgbClr val="002060"/>
                </a:solidFill>
              </a:rPr>
              <a:t>[</a:t>
            </a:r>
            <a:r>
              <a:rPr lang="ko-KR" altLang="en-US" sz="1400" dirty="0" smtClean="0">
                <a:solidFill>
                  <a:srgbClr val="002060"/>
                </a:solidFill>
              </a:rPr>
              <a:t>명품</a:t>
            </a:r>
            <a:r>
              <a:rPr lang="en-US" altLang="ko-KR" sz="1400" dirty="0" smtClean="0">
                <a:solidFill>
                  <a:srgbClr val="002060"/>
                </a:solidFill>
              </a:rPr>
              <a:t> HTML5+CSS3+JavaScript </a:t>
            </a:r>
            <a:r>
              <a:rPr lang="ko-KR" altLang="en-US" sz="1400" dirty="0" smtClean="0">
                <a:solidFill>
                  <a:srgbClr val="002060"/>
                </a:solidFill>
              </a:rPr>
              <a:t>웹프로그래밍</a:t>
            </a:r>
            <a:r>
              <a:rPr lang="en-US" altLang="ko-KR" sz="1400" dirty="0" smtClean="0">
                <a:solidFill>
                  <a:srgbClr val="002060"/>
                </a:solidFill>
              </a:rPr>
              <a:t>] </a:t>
            </a:r>
            <a:r>
              <a:rPr lang="en-US" altLang="ko-KR" sz="1400" dirty="0">
                <a:solidFill>
                  <a:srgbClr val="002060"/>
                </a:solidFill>
              </a:rPr>
              <a:t>; </a:t>
            </a:r>
            <a:r>
              <a:rPr lang="ko-KR" altLang="en-US" sz="1400" dirty="0">
                <a:solidFill>
                  <a:srgbClr val="002060"/>
                </a:solidFill>
              </a:rPr>
              <a:t>서울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생릉출판사 </a:t>
            </a: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en-US" altLang="ko-KR" sz="1400" dirty="0" smtClean="0">
                <a:solidFill>
                  <a:srgbClr val="002060"/>
                </a:solidFill>
              </a:rPr>
              <a:t>2017)</a:t>
            </a: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2060"/>
                </a:solidFill>
              </a:rPr>
              <a:t>Wikipedia, https://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www.wikipedia.org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학습개요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6898" y="1882408"/>
            <a:ext cx="5318145" cy="56463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표현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224755" y="2547928"/>
            <a:ext cx="5318145" cy="547186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메타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6898" y="117375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기호문자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심볼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8"/>
          <p:cNvSpPr/>
          <p:nvPr/>
        </p:nvSpPr>
        <p:spPr>
          <a:xfrm>
            <a:off x="270475" y="3189982"/>
            <a:ext cx="5318145" cy="547186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80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기호문자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심볼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입력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91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mr-IN" altLang="ko-KR" sz="1600" dirty="0" smtClean="0">
                <a:solidFill>
                  <a:srgbClr val="002060"/>
                </a:solidFill>
              </a:rPr>
              <a:t>&lt; </a:t>
            </a:r>
            <a:r>
              <a:rPr lang="mr-IN" altLang="ko-KR" sz="1600" dirty="0">
                <a:solidFill>
                  <a:srgbClr val="002060"/>
                </a:solidFill>
              </a:rPr>
              <a:t>	----&gt;	&amp;lt; 	</a:t>
            </a:r>
            <a:r>
              <a:rPr lang="ko-KR" altLang="mr-IN" sz="1600" dirty="0">
                <a:solidFill>
                  <a:srgbClr val="002060"/>
                </a:solidFill>
              </a:rPr>
              <a:t>혹은 </a:t>
            </a:r>
            <a:r>
              <a:rPr lang="mr-IN" altLang="ko-KR" sz="1600" dirty="0">
                <a:solidFill>
                  <a:srgbClr val="002060"/>
                </a:solidFill>
              </a:rPr>
              <a:t>&amp;#60;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mr-IN" altLang="ko-KR" sz="1600" dirty="0">
                <a:solidFill>
                  <a:srgbClr val="002060"/>
                </a:solidFill>
              </a:rPr>
              <a:t>©	----&gt;	&amp;copy; 	</a:t>
            </a:r>
            <a:r>
              <a:rPr lang="ko-KR" altLang="mr-IN" sz="1600" dirty="0">
                <a:solidFill>
                  <a:srgbClr val="002060"/>
                </a:solidFill>
              </a:rPr>
              <a:t>혹은 </a:t>
            </a:r>
            <a:r>
              <a:rPr lang="mr-IN" altLang="ko-KR" sz="1600" dirty="0">
                <a:solidFill>
                  <a:srgbClr val="002060"/>
                </a:solidFill>
              </a:rPr>
              <a:t>&amp;#169;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mr-IN" altLang="ko-KR" sz="1600" dirty="0">
                <a:solidFill>
                  <a:srgbClr val="002060"/>
                </a:solidFill>
              </a:rPr>
              <a:t>∑	----&gt;	&amp;sum; 	</a:t>
            </a:r>
            <a:r>
              <a:rPr lang="ko-KR" altLang="mr-IN" sz="1600" dirty="0">
                <a:solidFill>
                  <a:srgbClr val="002060"/>
                </a:solidFill>
              </a:rPr>
              <a:t>혹은 </a:t>
            </a:r>
            <a:r>
              <a:rPr lang="mr-IN" altLang="ko-KR" sz="1600" dirty="0">
                <a:solidFill>
                  <a:srgbClr val="002060"/>
                </a:solidFill>
              </a:rPr>
              <a:t>&amp;#8721;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10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483282"/>
            <a:ext cx="6480720" cy="20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9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4"/>
          <p:cNvSpPr/>
          <p:nvPr/>
        </p:nvSpPr>
        <p:spPr>
          <a:xfrm>
            <a:off x="140347" y="1131590"/>
            <a:ext cx="417646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</a:t>
            </a:r>
            <a:r>
              <a:rPr lang="ko-KR" altLang="en-US" sz="1200" dirty="0"/>
              <a:t>문자</a:t>
            </a:r>
            <a:r>
              <a:rPr lang="en-US" altLang="ko-KR" sz="1200" dirty="0"/>
              <a:t>, </a:t>
            </a:r>
            <a:r>
              <a:rPr lang="ko-KR" altLang="en-US" sz="1200" dirty="0"/>
              <a:t>기호</a:t>
            </a:r>
            <a:r>
              <a:rPr lang="en-US" altLang="ko-KR" sz="1200" dirty="0"/>
              <a:t>, </a:t>
            </a:r>
            <a:r>
              <a:rPr lang="ko-KR" altLang="en-US" sz="1200" dirty="0"/>
              <a:t>심볼 표현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</a:t>
            </a:r>
            <a:r>
              <a:rPr lang="ko-KR" altLang="en-US" sz="1200" dirty="0"/>
              <a:t>기호 넣기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10 </a:t>
            </a:r>
            <a:r>
              <a:rPr lang="en-US" altLang="ko-KR" sz="1200" b="1" dirty="0"/>
              <a:t>&amp;divide;</a:t>
            </a:r>
            <a:r>
              <a:rPr lang="en-US" altLang="ko-KR" sz="1200" dirty="0"/>
              <a:t> 2 = 5&lt;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&amp;radic;</a:t>
            </a:r>
            <a:r>
              <a:rPr lang="en-US" altLang="ko-KR" sz="1200" dirty="0"/>
              <a:t>2 = 1.414&lt;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2 </a:t>
            </a:r>
            <a:r>
              <a:rPr lang="en-US" altLang="ko-KR" sz="1200" b="1" dirty="0"/>
              <a:t>&amp;</a:t>
            </a:r>
            <a:r>
              <a:rPr lang="en-US" altLang="ko-KR" sz="1200" b="1" dirty="0" err="1"/>
              <a:t>nbsp</a:t>
            </a:r>
            <a:r>
              <a:rPr lang="en-US" altLang="ko-KR" sz="1200" b="1" dirty="0"/>
              <a:t>;&amp;</a:t>
            </a:r>
            <a:r>
              <a:rPr lang="en-US" altLang="ko-KR" sz="1200" b="1" dirty="0" err="1"/>
              <a:t>nbsp</a:t>
            </a:r>
            <a:r>
              <a:rPr lang="en-US" altLang="ko-KR" sz="1200" b="1" dirty="0"/>
              <a:t>; &amp;</a:t>
            </a:r>
            <a:r>
              <a:rPr lang="en-US" altLang="ko-KR" sz="1200" b="1" dirty="0" err="1"/>
              <a:t>lt</a:t>
            </a:r>
            <a:r>
              <a:rPr lang="en-US" altLang="ko-KR" sz="1200" b="1" dirty="0"/>
              <a:t>; &amp;</a:t>
            </a:r>
            <a:r>
              <a:rPr lang="en-US" altLang="ko-KR" sz="1200" b="1" dirty="0" err="1"/>
              <a:t>nbsp</a:t>
            </a:r>
            <a:r>
              <a:rPr lang="en-US" altLang="ko-KR" sz="1200" b="1" dirty="0"/>
              <a:t>;&amp;</a:t>
            </a:r>
            <a:r>
              <a:rPr lang="en-US" altLang="ko-KR" sz="1200" b="1" dirty="0" err="1"/>
              <a:t>nbsp</a:t>
            </a:r>
            <a:r>
              <a:rPr lang="en-US" altLang="ko-KR" sz="1200" b="1" dirty="0"/>
              <a:t>;&amp;</a:t>
            </a:r>
            <a:r>
              <a:rPr lang="en-US" altLang="ko-KR" sz="1200" b="1" dirty="0" err="1"/>
              <a:t>nbsp</a:t>
            </a:r>
            <a:r>
              <a:rPr lang="en-US" altLang="ko-KR" sz="1200" b="1" dirty="0"/>
              <a:t>;</a:t>
            </a:r>
            <a:r>
              <a:rPr lang="en-US" altLang="ko-KR" sz="1200" dirty="0"/>
              <a:t> 3&lt;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</a:t>
            </a:r>
          </a:p>
          <a:p>
            <a:r>
              <a:rPr lang="ko-KR" altLang="en-US" sz="1200" dirty="0" smtClean="0"/>
              <a:t>오늘 </a:t>
            </a:r>
            <a:r>
              <a:rPr lang="en-US" altLang="ko-KR" sz="1200" b="1" dirty="0" smtClean="0"/>
              <a:t>&amp;</a:t>
            </a:r>
            <a:r>
              <a:rPr lang="en-US" altLang="ko-KR" sz="1200" b="1" dirty="0" err="1" smtClean="0"/>
              <a:t>quot;</a:t>
            </a:r>
            <a:r>
              <a:rPr lang="en-US" altLang="ko-KR" sz="1200" dirty="0" err="1" smtClean="0"/>
              <a:t>Elvis</a:t>
            </a:r>
            <a:r>
              <a:rPr lang="en-US" altLang="ko-KR" sz="1200" b="1" dirty="0"/>
              <a:t>&amp;#34</a:t>
            </a:r>
            <a:r>
              <a:rPr lang="en-US" altLang="ko-KR" sz="1200" b="1" dirty="0" smtClean="0"/>
              <a:t>;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노래를 들었다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기호문자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심볼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입력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177" y="1135175"/>
            <a:ext cx="2288603" cy="2409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96731" y="2133892"/>
            <a:ext cx="692980" cy="272415"/>
          </a:xfrm>
          <a:prstGeom prst="wedgeRoundRectCallout">
            <a:avLst>
              <a:gd name="adj1" fmla="val 84133"/>
              <a:gd name="adj2" fmla="val 1137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&amp;divide;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140308" y="3422182"/>
            <a:ext cx="576429" cy="272415"/>
          </a:xfrm>
          <a:prstGeom prst="wedgeRoundRectCallout">
            <a:avLst>
              <a:gd name="adj1" fmla="val -59160"/>
              <a:gd name="adj2" fmla="val -1230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&amp;#34;</a:t>
            </a:r>
            <a:endParaRPr lang="ko-KR" altLang="en-US" sz="1000" dirty="0"/>
          </a:p>
        </p:txBody>
      </p:sp>
      <p:sp>
        <p:nvSpPr>
          <p:cNvPr id="11" name="모서리가 둥근 직사각형 9"/>
          <p:cNvSpPr/>
          <p:nvPr/>
        </p:nvSpPr>
        <p:spPr>
          <a:xfrm>
            <a:off x="4506434" y="2560951"/>
            <a:ext cx="162302" cy="176428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0"/>
          <p:cNvSpPr/>
          <p:nvPr/>
        </p:nvSpPr>
        <p:spPr>
          <a:xfrm>
            <a:off x="4957309" y="3101738"/>
            <a:ext cx="162302" cy="176428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64088" y="2466876"/>
            <a:ext cx="1440160" cy="272415"/>
          </a:xfrm>
          <a:prstGeom prst="wedgeRoundRectCallout">
            <a:avLst>
              <a:gd name="adj1" fmla="val -83010"/>
              <a:gd name="adj2" fmla="val 1419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빈칸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(&amp;</a:t>
            </a:r>
            <a:r>
              <a:rPr lang="en-US" altLang="ko-KR" sz="1000" dirty="0" err="1" smtClean="0"/>
              <a:t>nbsp</a:t>
            </a:r>
            <a:r>
              <a:rPr lang="en-US" altLang="ko-KR" sz="1000" dirty="0" smtClean="0"/>
              <a:t>; 3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5927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텍스트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표현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태그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0053" y="1049704"/>
            <a:ext cx="3989899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텍스트 꾸미기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 smtClean="0"/>
              <a:t>  &lt;</a:t>
            </a:r>
            <a:r>
              <a:rPr lang="en-US" altLang="ko-KR" sz="1200" dirty="0"/>
              <a:t>h3</a:t>
            </a:r>
            <a:r>
              <a:rPr lang="en-US" altLang="ko-KR" sz="1200" dirty="0" smtClean="0"/>
              <a:t>&gt;</a:t>
            </a:r>
            <a:r>
              <a:rPr lang="ko-KR" altLang="en-US" sz="1200" dirty="0"/>
              <a:t> 텍스트 </a:t>
            </a:r>
            <a:r>
              <a:rPr lang="ko-KR" altLang="en-US" sz="1200" dirty="0" smtClean="0"/>
              <a:t>꾸미기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h3&gt;</a:t>
            </a:r>
          </a:p>
          <a:p>
            <a:r>
              <a:rPr lang="en-US" altLang="ko-KR" sz="1200" dirty="0" smtClean="0"/>
              <a:t>  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  &lt;</a:t>
            </a:r>
            <a:r>
              <a:rPr lang="en-US" altLang="ko-KR" sz="1200" dirty="0"/>
              <a:t>p&gt; </a:t>
            </a:r>
          </a:p>
          <a:p>
            <a:r>
              <a:rPr lang="en-US" altLang="ko-KR" sz="1200" b="1" dirty="0" smtClean="0"/>
              <a:t>     &lt;</a:t>
            </a:r>
            <a:r>
              <a:rPr lang="en-US" altLang="ko-KR" sz="1200" b="1" dirty="0"/>
              <a:t>b&gt;</a:t>
            </a:r>
            <a:r>
              <a:rPr lang="ko-KR" altLang="en-US" sz="1200" dirty="0"/>
              <a:t>진하게</a:t>
            </a:r>
            <a:r>
              <a:rPr lang="en-US" altLang="ko-KR" sz="1200" b="1" dirty="0"/>
              <a:t>&lt;/b&gt;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 smtClean="0"/>
              <a:t>     &lt;</a:t>
            </a:r>
            <a:r>
              <a:rPr lang="en-US" altLang="ko-KR" sz="1200" b="1" dirty="0"/>
              <a:t>strong&gt;</a:t>
            </a:r>
            <a:r>
              <a:rPr lang="ko-KR" altLang="en-US" sz="1200" dirty="0"/>
              <a:t>중요한</a:t>
            </a:r>
            <a:r>
              <a:rPr lang="en-US" altLang="ko-KR" sz="1200" b="1" dirty="0"/>
              <a:t>&lt;/strong&gt;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 smtClean="0"/>
              <a:t>     &lt;</a:t>
            </a:r>
            <a:r>
              <a:rPr lang="en-US" altLang="ko-KR" sz="1200" b="1" dirty="0" err="1"/>
              <a:t>em</a:t>
            </a:r>
            <a:r>
              <a:rPr lang="en-US" altLang="ko-KR" sz="1200" b="1" dirty="0"/>
              <a:t>&gt;</a:t>
            </a:r>
            <a:r>
              <a:rPr lang="ko-KR" altLang="en-US" sz="1200" dirty="0"/>
              <a:t>강조</a:t>
            </a:r>
            <a:r>
              <a:rPr lang="en-US" altLang="ko-KR" sz="1200" b="1" dirty="0"/>
              <a:t>&lt;/</a:t>
            </a:r>
            <a:r>
              <a:rPr lang="en-US" altLang="ko-KR" sz="1200" b="1" dirty="0" err="1"/>
              <a:t>em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 smtClean="0"/>
              <a:t>    &lt;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&gt;</a:t>
            </a:r>
            <a:r>
              <a:rPr lang="ko-KR" altLang="en-US" sz="1200" dirty="0"/>
              <a:t>이탤릭으로 강조</a:t>
            </a:r>
            <a:r>
              <a:rPr lang="en-US" altLang="ko-KR" sz="1200" b="1" dirty="0"/>
              <a:t>&lt;/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 smtClean="0"/>
              <a:t>    &lt;</a:t>
            </a:r>
            <a:r>
              <a:rPr lang="en-US" altLang="ko-KR" sz="1200" b="1" dirty="0"/>
              <a:t>b&gt;&lt;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&gt;</a:t>
            </a:r>
            <a:r>
              <a:rPr lang="ko-KR" altLang="en-US" sz="1200" dirty="0"/>
              <a:t>진하게 이탤릭으로 강조</a:t>
            </a:r>
            <a:r>
              <a:rPr lang="en-US" altLang="ko-KR" sz="1200" b="1" dirty="0"/>
              <a:t>&lt;/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&gt;&lt;/b&gt;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보통 </a:t>
            </a:r>
            <a:r>
              <a:rPr lang="ko-KR" altLang="en-US" sz="1200" dirty="0"/>
              <a:t>문자 </a:t>
            </a:r>
            <a:r>
              <a:rPr lang="en-US" altLang="ko-KR" sz="1200" b="1" dirty="0"/>
              <a:t>&lt;small&gt;</a:t>
            </a:r>
            <a:r>
              <a:rPr lang="ko-KR" altLang="en-US" sz="1200" dirty="0"/>
              <a:t>한 단계 작은 문자</a:t>
            </a:r>
            <a:r>
              <a:rPr lang="en-US" altLang="ko-KR" sz="1200" b="1" dirty="0"/>
              <a:t>&lt;/small&gt;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 smtClean="0"/>
              <a:t>    &lt;</a:t>
            </a:r>
            <a:r>
              <a:rPr lang="en-US" altLang="ko-KR" sz="1200" b="1" dirty="0"/>
              <a:t>del&gt;</a:t>
            </a:r>
            <a:r>
              <a:rPr lang="ko-KR" altLang="en-US" sz="1200" dirty="0"/>
              <a:t>삭제</a:t>
            </a:r>
            <a:r>
              <a:rPr lang="en-US" altLang="ko-KR" sz="1200" b="1" dirty="0"/>
              <a:t>&lt;/del&gt;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 smtClean="0"/>
              <a:t>    &lt;</a:t>
            </a:r>
            <a:r>
              <a:rPr lang="en-US" altLang="ko-KR" sz="1200" b="1" dirty="0" smtClean="0"/>
              <a:t>ins&gt;</a:t>
            </a:r>
            <a:r>
              <a:rPr lang="ko-KR" altLang="en-US" sz="1200" dirty="0"/>
              <a:t>추가</a:t>
            </a:r>
            <a:r>
              <a:rPr lang="en-US" altLang="ko-KR" sz="1200" b="1" dirty="0"/>
              <a:t>&lt;/ins&gt;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보통문자의 </a:t>
            </a:r>
            <a:r>
              <a:rPr lang="en-US" altLang="ko-KR" sz="1200" b="1" dirty="0"/>
              <a:t>&lt;sup&gt;</a:t>
            </a:r>
            <a:r>
              <a:rPr lang="ko-KR" altLang="en-US" sz="1200" dirty="0" err="1"/>
              <a:t>윗첨자</a:t>
            </a:r>
            <a:r>
              <a:rPr lang="en-US" altLang="ko-KR" sz="1200" b="1" dirty="0"/>
              <a:t>&lt;/sup&gt;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보통문자의 </a:t>
            </a:r>
            <a:r>
              <a:rPr lang="en-US" altLang="ko-KR" sz="1200" b="1" dirty="0"/>
              <a:t>&lt;sub&gt;</a:t>
            </a:r>
            <a:r>
              <a:rPr lang="ko-KR" altLang="en-US" sz="1200" dirty="0"/>
              <a:t>아래첨자</a:t>
            </a:r>
            <a:r>
              <a:rPr lang="en-US" altLang="ko-KR" sz="1200" b="1" dirty="0"/>
              <a:t>&lt;/sub&gt;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 smtClean="0"/>
              <a:t>    &lt;</a:t>
            </a:r>
            <a:r>
              <a:rPr lang="en-US" altLang="ko-KR" sz="1200" b="1" dirty="0"/>
              <a:t>mark&gt;</a:t>
            </a:r>
            <a:r>
              <a:rPr lang="ko-KR" altLang="en-US" sz="1200" dirty="0" err="1"/>
              <a:t>하이라이팅</a:t>
            </a:r>
            <a:r>
              <a:rPr lang="en-US" altLang="ko-KR" sz="1200" b="1" dirty="0"/>
              <a:t>&lt;/mark&gt;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  &lt;</a:t>
            </a:r>
            <a:r>
              <a:rPr lang="en-US" altLang="ko-KR" sz="1200" dirty="0"/>
              <a:t>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059582"/>
            <a:ext cx="2088232" cy="36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0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메타태그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771550"/>
            <a:ext cx="6106294" cy="4088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&lt;meta&gt; </a:t>
            </a:r>
            <a:r>
              <a:rPr lang="ko-KR" altLang="en-US" sz="1600" dirty="0">
                <a:solidFill>
                  <a:srgbClr val="002060"/>
                </a:solidFill>
              </a:rPr>
              <a:t>태그는 다양한 메타 데이터 표현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</a:rPr>
              <a:t>웹 페이지의 저작자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문자 인코딩 방식</a:t>
            </a:r>
            <a:r>
              <a:rPr lang="en-US" altLang="ko-KR" sz="1600" dirty="0">
                <a:solidFill>
                  <a:srgbClr val="002060"/>
                </a:solidFill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</a:rPr>
              <a:t>내용 등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웹 페이지의 저작자가 “황기태”임을 표기하는 사례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2060"/>
                </a:solidFill>
              </a:rPr>
              <a:t>&lt;meta name="author" content="</a:t>
            </a:r>
            <a:r>
              <a:rPr lang="ko-KR" altLang="en-US" sz="1200" dirty="0">
                <a:solidFill>
                  <a:srgbClr val="002060"/>
                </a:solidFill>
              </a:rPr>
              <a:t>황기태</a:t>
            </a:r>
            <a:r>
              <a:rPr lang="en-US" altLang="ko-KR" sz="1200" dirty="0">
                <a:solidFill>
                  <a:srgbClr val="002060"/>
                </a:solidFill>
              </a:rPr>
              <a:t>"&gt;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웹 페이지의 내용 설명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2060"/>
                </a:solidFill>
              </a:rPr>
              <a:t>&lt;meta name="description" content="</a:t>
            </a:r>
            <a:r>
              <a:rPr lang="ko-KR" altLang="en-US" sz="1200" dirty="0">
                <a:solidFill>
                  <a:srgbClr val="002060"/>
                </a:solidFill>
              </a:rPr>
              <a:t>입학 요령에 대한 자세한 사항</a:t>
            </a:r>
            <a:r>
              <a:rPr lang="en-US" altLang="ko-KR" sz="1200" dirty="0">
                <a:solidFill>
                  <a:srgbClr val="002060"/>
                </a:solidFill>
              </a:rPr>
              <a:t>"&gt;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웹 페이지의 키워드</a:t>
            </a: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ko-KR" altLang="en-US" sz="1400" dirty="0">
                <a:solidFill>
                  <a:srgbClr val="002060"/>
                </a:solidFill>
              </a:rPr>
              <a:t>검색 엔진에 의해 검색되게 하기 위함</a:t>
            </a:r>
            <a:r>
              <a:rPr lang="en-US" altLang="ko-KR" sz="1400" dirty="0">
                <a:solidFill>
                  <a:srgbClr val="002060"/>
                </a:solidFill>
              </a:rPr>
              <a:t>)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2060"/>
                </a:solidFill>
              </a:rPr>
              <a:t>&lt;meta name="keywords" content="</a:t>
            </a:r>
            <a:r>
              <a:rPr lang="ko-KR" altLang="en-US" sz="1200" dirty="0">
                <a:solidFill>
                  <a:srgbClr val="002060"/>
                </a:solidFill>
              </a:rPr>
              <a:t>컴퓨터</a:t>
            </a:r>
            <a:r>
              <a:rPr lang="en-US" altLang="ko-KR" sz="1200" dirty="0">
                <a:solidFill>
                  <a:srgbClr val="002060"/>
                </a:solidFill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</a:rPr>
              <a:t>소프트웨어</a:t>
            </a:r>
            <a:r>
              <a:rPr lang="en-US" altLang="ko-KR" sz="1200" dirty="0">
                <a:solidFill>
                  <a:srgbClr val="002060"/>
                </a:solidFill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</a:rPr>
              <a:t>스마트폰</a:t>
            </a:r>
            <a:r>
              <a:rPr lang="en-US" altLang="ko-KR" sz="1200" dirty="0">
                <a:solidFill>
                  <a:srgbClr val="002060"/>
                </a:solidFill>
              </a:rPr>
              <a:t>"&gt;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charset </a:t>
            </a:r>
            <a:r>
              <a:rPr lang="ko-KR" altLang="en-US" sz="1400" dirty="0">
                <a:solidFill>
                  <a:srgbClr val="002060"/>
                </a:solidFill>
              </a:rPr>
              <a:t>속성으로 웹 페이지에 사용하는 문자 코드 지정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002060"/>
                </a:solidFill>
              </a:rPr>
              <a:t>&lt;meta charset=“UTF-8”&gt;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4059053"/>
            <a:ext cx="5472608" cy="9828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&lt;head&gt;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&lt;meta charset=“UTF-8”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&lt;/head&gt;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2534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리스트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태그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3257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3 </a:t>
            </a:r>
            <a:r>
              <a:rPr lang="ko-KR" altLang="en-US" sz="1600" dirty="0">
                <a:solidFill>
                  <a:srgbClr val="002060"/>
                </a:solidFill>
              </a:rPr>
              <a:t>가지 종류의 리스트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2060"/>
                </a:solidFill>
              </a:rPr>
              <a:t>순서 </a:t>
            </a:r>
            <a:r>
              <a:rPr lang="ko-KR" altLang="en-US" sz="1400" dirty="0">
                <a:solidFill>
                  <a:srgbClr val="002060"/>
                </a:solidFill>
              </a:rPr>
              <a:t>있는 리스트</a:t>
            </a:r>
            <a:r>
              <a:rPr lang="en-US" altLang="ko-KR" sz="1400" dirty="0">
                <a:solidFill>
                  <a:srgbClr val="002060"/>
                </a:solidFill>
              </a:rPr>
              <a:t>(ordered list) - &lt;</a:t>
            </a:r>
            <a:r>
              <a:rPr lang="en-US" altLang="ko-KR" sz="1400" dirty="0" err="1">
                <a:solidFill>
                  <a:srgbClr val="002060"/>
                </a:solidFill>
              </a:rPr>
              <a:t>ol</a:t>
            </a:r>
            <a:r>
              <a:rPr lang="en-US" altLang="ko-KR" sz="1400" dirty="0">
                <a:solidFill>
                  <a:srgbClr val="002060"/>
                </a:solidFill>
              </a:rPr>
              <a:t>&gt;&lt;/</a:t>
            </a:r>
            <a:r>
              <a:rPr lang="en-US" altLang="ko-KR" sz="1400" dirty="0" err="1">
                <a:solidFill>
                  <a:srgbClr val="002060"/>
                </a:solidFill>
              </a:rPr>
              <a:t>ol</a:t>
            </a:r>
            <a:r>
              <a:rPr lang="en-US" altLang="ko-KR" sz="1400" dirty="0">
                <a:solidFill>
                  <a:srgbClr val="002060"/>
                </a:solidFill>
              </a:rPr>
              <a:t>&gt;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순서 없는 리스트</a:t>
            </a:r>
            <a:r>
              <a:rPr lang="en-US" altLang="ko-KR" sz="1400" dirty="0">
                <a:solidFill>
                  <a:srgbClr val="002060"/>
                </a:solidFill>
              </a:rPr>
              <a:t>(unordered list) - &lt;</a:t>
            </a:r>
            <a:r>
              <a:rPr lang="en-US" altLang="ko-KR" sz="1400" dirty="0" err="1">
                <a:solidFill>
                  <a:srgbClr val="002060"/>
                </a:solidFill>
              </a:rPr>
              <a:t>ul</a:t>
            </a:r>
            <a:r>
              <a:rPr lang="en-US" altLang="ko-KR" sz="1400" dirty="0">
                <a:solidFill>
                  <a:srgbClr val="002060"/>
                </a:solidFill>
              </a:rPr>
              <a:t>&gt;&lt;/</a:t>
            </a:r>
            <a:r>
              <a:rPr lang="en-US" altLang="ko-KR" sz="1400" dirty="0" err="1">
                <a:solidFill>
                  <a:srgbClr val="002060"/>
                </a:solidFill>
              </a:rPr>
              <a:t>ul</a:t>
            </a:r>
            <a:r>
              <a:rPr lang="en-US" altLang="ko-KR" sz="1400" dirty="0">
                <a:solidFill>
                  <a:srgbClr val="002060"/>
                </a:solidFill>
              </a:rPr>
              <a:t>&gt;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정의 리스트</a:t>
            </a:r>
            <a:r>
              <a:rPr lang="en-US" altLang="ko-KR" sz="1400" dirty="0">
                <a:solidFill>
                  <a:srgbClr val="002060"/>
                </a:solidFill>
              </a:rPr>
              <a:t>(definition list) - &lt;dl&gt;&lt;/dl&gt;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mr-IN" sz="1600" dirty="0">
                <a:solidFill>
                  <a:srgbClr val="002060"/>
                </a:solidFill>
              </a:rPr>
              <a:t>리스트 아이템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mr-IN" altLang="ko-KR" sz="1400" dirty="0">
                <a:solidFill>
                  <a:srgbClr val="002060"/>
                </a:solidFill>
              </a:rPr>
              <a:t>&lt;li&gt;…&lt;/li&gt;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mr-IN" altLang="ko-KR" sz="1400" dirty="0">
                <a:solidFill>
                  <a:srgbClr val="002060"/>
                </a:solidFill>
              </a:rPr>
              <a:t>&lt;/li&gt; </a:t>
            </a:r>
            <a:r>
              <a:rPr lang="ko-KR" altLang="mr-IN" sz="1400" dirty="0">
                <a:solidFill>
                  <a:srgbClr val="002060"/>
                </a:solidFill>
              </a:rPr>
              <a:t>생략 가능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507854"/>
            <a:ext cx="5760640" cy="11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7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리스트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태그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843558"/>
            <a:ext cx="6106294" cy="113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2060"/>
                </a:solidFill>
              </a:rPr>
              <a:t>순서 </a:t>
            </a:r>
            <a:r>
              <a:rPr lang="ko-KR" altLang="en-US" sz="1400" dirty="0">
                <a:solidFill>
                  <a:srgbClr val="002060"/>
                </a:solidFill>
              </a:rPr>
              <a:t>있는 리스트</a:t>
            </a:r>
            <a:r>
              <a:rPr lang="en-US" altLang="ko-KR" sz="1400" dirty="0">
                <a:solidFill>
                  <a:srgbClr val="002060"/>
                </a:solidFill>
              </a:rPr>
              <a:t>(ordered list) - &lt;</a:t>
            </a:r>
            <a:r>
              <a:rPr lang="en-US" altLang="ko-KR" sz="1400" dirty="0" err="1">
                <a:solidFill>
                  <a:srgbClr val="002060"/>
                </a:solidFill>
              </a:rPr>
              <a:t>ol</a:t>
            </a:r>
            <a:r>
              <a:rPr lang="en-US" altLang="ko-KR" sz="1400" dirty="0">
                <a:solidFill>
                  <a:srgbClr val="002060"/>
                </a:solidFill>
              </a:rPr>
              <a:t>&gt;&lt;/</a:t>
            </a:r>
            <a:r>
              <a:rPr lang="en-US" altLang="ko-KR" sz="1400" dirty="0" err="1">
                <a:solidFill>
                  <a:srgbClr val="002060"/>
                </a:solidFill>
              </a:rPr>
              <a:t>ol</a:t>
            </a:r>
            <a:r>
              <a:rPr lang="en-US" altLang="ko-KR" sz="1400" dirty="0">
                <a:solidFill>
                  <a:srgbClr val="002060"/>
                </a:solidFill>
              </a:rPr>
              <a:t>&gt;</a:t>
            </a:r>
          </a:p>
          <a:p>
            <a:pPr latinLnBrk="0">
              <a:lnSpc>
                <a:spcPct val="150000"/>
              </a:lnSpc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6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2990"/>
            <a:ext cx="604867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4"/>
          <p:cNvSpPr/>
          <p:nvPr/>
        </p:nvSpPr>
        <p:spPr>
          <a:xfrm>
            <a:off x="179512" y="1347614"/>
            <a:ext cx="410445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head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title&gt;</a:t>
            </a:r>
            <a:r>
              <a:rPr lang="ko-KR" altLang="en-US" sz="1400" dirty="0"/>
              <a:t>라면을 끓이는 순서</a:t>
            </a:r>
            <a:r>
              <a:rPr lang="en-US" altLang="ko-KR" sz="1400" dirty="0"/>
              <a:t>&lt;/title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head&gt;</a:t>
            </a:r>
          </a:p>
          <a:p>
            <a:r>
              <a:rPr lang="en-US" altLang="ko-KR" sz="1400" dirty="0"/>
              <a:t>&lt;body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h3&gt;</a:t>
            </a:r>
            <a:r>
              <a:rPr lang="ko-KR" altLang="en-US" sz="1400" dirty="0"/>
              <a:t>라면을 </a:t>
            </a:r>
            <a:r>
              <a:rPr lang="ko-KR" altLang="en-US" sz="1400" dirty="0" smtClean="0"/>
              <a:t>끓이는 </a:t>
            </a:r>
            <a:r>
              <a:rPr lang="ko-KR" altLang="en-US" sz="1400" dirty="0"/>
              <a:t>순서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ol</a:t>
            </a:r>
            <a:r>
              <a:rPr lang="en-US" altLang="ko-KR" sz="1400" b="1" dirty="0"/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type="A" 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li&gt;</a:t>
            </a:r>
            <a:r>
              <a:rPr lang="ko-KR" altLang="en-US" sz="1400" dirty="0"/>
              <a:t>물을 </a:t>
            </a:r>
            <a:r>
              <a:rPr lang="ko-KR" altLang="en-US" sz="1400" dirty="0" smtClean="0"/>
              <a:t>끓인다</a:t>
            </a:r>
            <a:r>
              <a:rPr lang="en-US" altLang="ko-KR" sz="1400" dirty="0"/>
              <a:t>.&lt;/li&gt;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li&gt;</a:t>
            </a:r>
            <a:r>
              <a:rPr lang="ko-KR" altLang="en-US" sz="1400" dirty="0"/>
              <a:t>라면과 </a:t>
            </a:r>
            <a:r>
              <a:rPr lang="ko-KR" altLang="en-US" sz="1400" dirty="0" err="1"/>
              <a:t>스프를</a:t>
            </a:r>
            <a:r>
              <a:rPr lang="ko-KR" altLang="en-US" sz="1400" dirty="0"/>
              <a:t> 넣는다</a:t>
            </a:r>
            <a:r>
              <a:rPr lang="en-US" altLang="ko-KR" sz="1400" dirty="0"/>
              <a:t>.&lt;/li&gt;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li&gt;</a:t>
            </a:r>
            <a:r>
              <a:rPr lang="ko-KR" altLang="en-US" sz="1400" dirty="0"/>
              <a:t>파를 썰어 넣는다</a:t>
            </a:r>
            <a:r>
              <a:rPr lang="en-US" altLang="ko-KR" sz="1400" dirty="0"/>
              <a:t>.&lt;/li&gt;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li&gt;5</a:t>
            </a:r>
            <a:r>
              <a:rPr lang="ko-KR" altLang="en-US" sz="1400" dirty="0"/>
              <a:t>분 후 먹는다</a:t>
            </a:r>
            <a:r>
              <a:rPr lang="en-US" altLang="ko-KR" sz="1400" dirty="0"/>
              <a:t>.&lt;/li&gt;</a:t>
            </a:r>
          </a:p>
          <a:p>
            <a:pPr defTabSz="180000"/>
            <a:r>
              <a:rPr lang="en-US" altLang="ko-KR" sz="1400" b="1" dirty="0"/>
              <a:t>&lt;/</a:t>
            </a:r>
            <a:r>
              <a:rPr lang="en-US" altLang="ko-KR" sz="1400" b="1" dirty="0" err="1"/>
              <a:t>ol</a:t>
            </a:r>
            <a:r>
              <a:rPr lang="en-US" altLang="ko-KR" sz="1400" b="1" dirty="0" smtClean="0"/>
              <a:t>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리스트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태그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843558"/>
            <a:ext cx="6106294" cy="113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2060"/>
                </a:solidFill>
              </a:rPr>
              <a:t>순서 </a:t>
            </a:r>
            <a:r>
              <a:rPr lang="ko-KR" altLang="en-US" sz="1400" dirty="0">
                <a:solidFill>
                  <a:srgbClr val="002060"/>
                </a:solidFill>
              </a:rPr>
              <a:t>있는 리스트</a:t>
            </a:r>
            <a:r>
              <a:rPr lang="en-US" altLang="ko-KR" sz="1400" dirty="0">
                <a:solidFill>
                  <a:srgbClr val="002060"/>
                </a:solidFill>
              </a:rPr>
              <a:t>(ordered list) - &lt;</a:t>
            </a:r>
            <a:r>
              <a:rPr lang="en-US" altLang="ko-KR" sz="1400" dirty="0" err="1">
                <a:solidFill>
                  <a:srgbClr val="002060"/>
                </a:solidFill>
              </a:rPr>
              <a:t>ol</a:t>
            </a:r>
            <a:r>
              <a:rPr lang="en-US" altLang="ko-KR" sz="1400" dirty="0">
                <a:solidFill>
                  <a:srgbClr val="002060"/>
                </a:solidFill>
              </a:rPr>
              <a:t>&gt;&lt;/</a:t>
            </a:r>
            <a:r>
              <a:rPr lang="en-US" altLang="ko-KR" sz="1400" dirty="0" err="1">
                <a:solidFill>
                  <a:srgbClr val="002060"/>
                </a:solidFill>
              </a:rPr>
              <a:t>ol</a:t>
            </a:r>
            <a:r>
              <a:rPr lang="en-US" altLang="ko-KR" sz="1400" dirty="0">
                <a:solidFill>
                  <a:srgbClr val="002060"/>
                </a:solidFill>
              </a:rPr>
              <a:t>&gt;</a:t>
            </a:r>
          </a:p>
          <a:p>
            <a:pPr latinLnBrk="0">
              <a:lnSpc>
                <a:spcPct val="150000"/>
              </a:lnSpc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5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54" y="2024918"/>
            <a:ext cx="2324466" cy="2514807"/>
          </a:xfrm>
          <a:prstGeom prst="rect">
            <a:avLst/>
          </a:prstGeom>
        </p:spPr>
      </p:pic>
      <p:sp>
        <p:nvSpPr>
          <p:cNvPr id="9" name="모서리가 둥근 직사각형 9"/>
          <p:cNvSpPr/>
          <p:nvPr/>
        </p:nvSpPr>
        <p:spPr>
          <a:xfrm>
            <a:off x="4209101" y="3474317"/>
            <a:ext cx="288032" cy="721594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11"/>
          <p:cNvSpPr/>
          <p:nvPr/>
        </p:nvSpPr>
        <p:spPr>
          <a:xfrm>
            <a:off x="1459615" y="3157686"/>
            <a:ext cx="2680337" cy="529508"/>
          </a:xfrm>
          <a:custGeom>
            <a:avLst/>
            <a:gdLst>
              <a:gd name="connsiteX0" fmla="*/ 0 w 3522846"/>
              <a:gd name="connsiteY0" fmla="*/ 9677 h 577567"/>
              <a:gd name="connsiteX1" fmla="*/ 1925053 w 3522846"/>
              <a:gd name="connsiteY1" fmla="*/ 77054 h 577567"/>
              <a:gd name="connsiteX2" fmla="*/ 3522846 w 3522846"/>
              <a:gd name="connsiteY2" fmla="*/ 577567 h 57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2846" h="577567">
                <a:moveTo>
                  <a:pt x="0" y="9677"/>
                </a:moveTo>
                <a:cubicBezTo>
                  <a:pt x="668956" y="-3959"/>
                  <a:pt x="1337912" y="-17594"/>
                  <a:pt x="1925053" y="77054"/>
                </a:cubicBezTo>
                <a:cubicBezTo>
                  <a:pt x="2512194" y="171702"/>
                  <a:pt x="3017520" y="374634"/>
                  <a:pt x="3522846" y="577567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23928" y="4274214"/>
            <a:ext cx="504056" cy="272415"/>
          </a:xfrm>
          <a:prstGeom prst="wedgeRoundRectCallout">
            <a:avLst>
              <a:gd name="adj1" fmla="val 34191"/>
              <a:gd name="adj2" fmla="val -964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마커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6629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8734</TotalTime>
  <Words>892</Words>
  <Application>Microsoft Macintosh PowerPoint</Application>
  <PresentationFormat>On-screen Show (16:9)</PresentationFormat>
  <Paragraphs>143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권혜영</dc:creator>
  <cp:lastModifiedBy>Jeongmin Kim</cp:lastModifiedBy>
  <cp:revision>1120</cp:revision>
  <dcterms:created xsi:type="dcterms:W3CDTF">2012-05-25T08:26:49Z</dcterms:created>
  <dcterms:modified xsi:type="dcterms:W3CDTF">2019-10-04T06:00:28Z</dcterms:modified>
</cp:coreProperties>
</file>