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3" r:id="rId2"/>
    <p:sldId id="352" r:id="rId3"/>
    <p:sldId id="377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85" r:id="rId15"/>
    <p:sldId id="366" r:id="rId16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80" y="-80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err="1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170026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style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51520" y="987574"/>
            <a:ext cx="6120680" cy="324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17375E"/>
                </a:solidFill>
              </a:rPr>
              <a:t>HTML </a:t>
            </a:r>
            <a:r>
              <a:rPr lang="ko-KR" altLang="en-US" sz="1600" dirty="0">
                <a:solidFill>
                  <a:srgbClr val="17375E"/>
                </a:solidFill>
              </a:rPr>
              <a:t>태그의 </a:t>
            </a:r>
            <a:r>
              <a:rPr lang="en-US" altLang="ko-KR" sz="1600" dirty="0">
                <a:solidFill>
                  <a:srgbClr val="17375E"/>
                </a:solidFill>
              </a:rPr>
              <a:t>style </a:t>
            </a:r>
            <a:r>
              <a:rPr lang="ko-KR" altLang="en-US" sz="1600" dirty="0">
                <a:solidFill>
                  <a:srgbClr val="17375E"/>
                </a:solidFill>
              </a:rPr>
              <a:t>속성에 </a:t>
            </a:r>
            <a:r>
              <a:rPr lang="en-US" altLang="ko-KR" sz="1600" dirty="0">
                <a:solidFill>
                  <a:srgbClr val="17375E"/>
                </a:solidFill>
              </a:rPr>
              <a:t>CSS3 </a:t>
            </a:r>
            <a:r>
              <a:rPr lang="ko-KR" altLang="en-US" sz="1600" dirty="0">
                <a:solidFill>
                  <a:srgbClr val="17375E"/>
                </a:solidFill>
              </a:rPr>
              <a:t>스타일 시트 작성</a:t>
            </a:r>
            <a:endParaRPr lang="en-US" altLang="ko-KR" sz="1600" dirty="0">
              <a:solidFill>
                <a:srgbClr val="17375E"/>
              </a:solidFill>
            </a:endParaRPr>
          </a:p>
          <a:p>
            <a:pPr lvl="1"/>
            <a:r>
              <a:rPr lang="ko-KR" altLang="en-US" sz="1400" dirty="0">
                <a:solidFill>
                  <a:srgbClr val="17375E"/>
                </a:solidFill>
              </a:rPr>
              <a:t>해당 태그에만 스타일 적용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9702"/>
            <a:ext cx="532638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/>
          <p:cNvSpPr/>
          <p:nvPr/>
        </p:nvSpPr>
        <p:spPr>
          <a:xfrm>
            <a:off x="179512" y="1059582"/>
            <a:ext cx="5073215" cy="3231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&lt;head&gt;&lt;title&gt;&amp;</a:t>
            </a:r>
            <a:r>
              <a:rPr lang="en-US" altLang="ko-KR" sz="1200" dirty="0" err="1"/>
              <a:t>lt;style&amp;gt</a:t>
            </a:r>
            <a:r>
              <a:rPr lang="en-US" altLang="ko-KR" sz="1200" dirty="0"/>
              <a:t>; </a:t>
            </a:r>
            <a:r>
              <a:rPr lang="ko-KR" altLang="en-US" sz="1200" dirty="0" smtClean="0"/>
              <a:t>속성에 </a:t>
            </a:r>
            <a:r>
              <a:rPr lang="ko-KR" altLang="en-US" sz="1200" dirty="0"/>
              <a:t>스타일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&lt;style&gt;</a:t>
            </a:r>
          </a:p>
          <a:p>
            <a:r>
              <a:rPr lang="en-US" altLang="ko-KR" sz="1200" b="1" dirty="0"/>
              <a:t>p { </a:t>
            </a:r>
            <a:r>
              <a:rPr lang="en-US" altLang="ko-KR" sz="1200" b="1" dirty="0" smtClean="0"/>
              <a:t>color : red</a:t>
            </a:r>
            <a:r>
              <a:rPr lang="en-US" altLang="ko-KR" sz="1200" b="1" dirty="0"/>
              <a:t>; </a:t>
            </a:r>
            <a:r>
              <a:rPr lang="en-US" altLang="ko-KR" sz="1200" b="1" dirty="0" smtClean="0"/>
              <a:t>font-size : 15px; } </a:t>
            </a:r>
            <a:r>
              <a:rPr lang="en-US" altLang="ko-KR" sz="1200" dirty="0">
                <a:solidFill>
                  <a:srgbClr val="00B050"/>
                </a:solidFill>
              </a:rPr>
              <a:t>/* </a:t>
            </a:r>
            <a:r>
              <a:rPr lang="ko-KR" altLang="en-US" sz="1200" dirty="0">
                <a:solidFill>
                  <a:srgbClr val="00B050"/>
                </a:solidFill>
              </a:rPr>
              <a:t>모든 </a:t>
            </a:r>
            <a:r>
              <a:rPr lang="en-US" altLang="ko-KR" sz="1200" dirty="0">
                <a:solidFill>
                  <a:srgbClr val="00B050"/>
                </a:solidFill>
              </a:rPr>
              <a:t>p </a:t>
            </a:r>
            <a:r>
              <a:rPr lang="ko-KR" altLang="en-US" sz="1200" dirty="0">
                <a:solidFill>
                  <a:srgbClr val="00B050"/>
                </a:solidFill>
              </a:rPr>
              <a:t>태그에 적용 *</a:t>
            </a:r>
            <a:r>
              <a:rPr lang="en-US" altLang="ko-KR" sz="1200" dirty="0">
                <a:solidFill>
                  <a:srgbClr val="00B050"/>
                </a:solidFill>
              </a:rPr>
              <a:t>/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손 홍 민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&lt;p&gt;</a:t>
            </a:r>
            <a:r>
              <a:rPr lang="ko-KR" altLang="en-US" sz="1200" dirty="0"/>
              <a:t>오페라를 좋아하고</a:t>
            </a:r>
            <a:r>
              <a:rPr lang="en-US" altLang="ko-KR" sz="1200" b="1" dirty="0"/>
              <a:t>&lt;/p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b="1" dirty="0"/>
              <a:t>&lt;p</a:t>
            </a:r>
            <a:r>
              <a:rPr lang="en-US" altLang="ko-KR" sz="1200" b="1" dirty="0" smtClean="0"/>
              <a:t>&gt;</a:t>
            </a:r>
            <a:r>
              <a:rPr lang="ko-KR" altLang="en-US" sz="1200" dirty="0" err="1" smtClean="0"/>
              <a:t>엘</a:t>
            </a:r>
            <a:r>
              <a:rPr lang="ko-KR" altLang="en-US" sz="1200" dirty="0" err="1"/>
              <a:t>비</a:t>
            </a:r>
            <a:r>
              <a:rPr lang="ko-KR" altLang="en-US" sz="1200" dirty="0" err="1" smtClean="0"/>
              <a:t>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프레슬리를</a:t>
            </a:r>
            <a:r>
              <a:rPr lang="ko-KR" altLang="en-US" sz="1200" dirty="0" smtClean="0"/>
              <a:t> 좋아하고</a:t>
            </a:r>
            <a:r>
              <a:rPr lang="en-US" altLang="ko-KR" sz="1200" b="1" dirty="0"/>
              <a:t>&lt;/p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b="1" dirty="0"/>
              <a:t>&lt;p style="</a:t>
            </a:r>
            <a:r>
              <a:rPr lang="en-US" altLang="ko-KR" sz="1200" b="1" dirty="0" err="1" smtClean="0"/>
              <a:t>color:blue</a:t>
            </a:r>
            <a:r>
              <a:rPr lang="en-US" altLang="ko-KR" sz="1200" b="1" dirty="0" smtClean="0"/>
              <a:t>"&gt;</a:t>
            </a:r>
            <a:r>
              <a:rPr lang="ko-KR" altLang="en-US" sz="1200" dirty="0"/>
              <a:t>김치부침개를 좋아하고</a:t>
            </a:r>
            <a:r>
              <a:rPr lang="en-US" altLang="ko-KR" sz="1200" b="1" dirty="0"/>
              <a:t>&lt;/p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&lt;p style="</a:t>
            </a:r>
            <a:r>
              <a:rPr lang="en-US" altLang="ko-KR" sz="1200" b="1" dirty="0" err="1" smtClean="0"/>
              <a:t>color:magenta</a:t>
            </a:r>
            <a:r>
              <a:rPr lang="en-US" altLang="ko-KR" sz="1200" b="1" dirty="0"/>
              <a:t>; font-size:30px"&gt;</a:t>
            </a:r>
            <a:r>
              <a:rPr lang="ko-KR" altLang="en-US" sz="1200" dirty="0" smtClean="0"/>
              <a:t>축구를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ko-KR" altLang="en-US" sz="1200" dirty="0"/>
              <a:t>좋아합니다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style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39" y="1628620"/>
            <a:ext cx="2434842" cy="2959354"/>
          </a:xfrm>
          <a:prstGeom prst="rect">
            <a:avLst/>
          </a:prstGeom>
        </p:spPr>
      </p:pic>
      <p:sp>
        <p:nvSpPr>
          <p:cNvPr id="8" name="자유형 6"/>
          <p:cNvSpPr/>
          <p:nvPr/>
        </p:nvSpPr>
        <p:spPr>
          <a:xfrm flipH="1">
            <a:off x="5306101" y="2681082"/>
            <a:ext cx="853605" cy="373265"/>
          </a:xfrm>
          <a:custGeom>
            <a:avLst/>
            <a:gdLst>
              <a:gd name="connsiteX0" fmla="*/ 0 w 524786"/>
              <a:gd name="connsiteY0" fmla="*/ 0 h 1240404"/>
              <a:gd name="connsiteX1" fmla="*/ 87465 w 524786"/>
              <a:gd name="connsiteY1" fmla="*/ 1009816 h 1240404"/>
              <a:gd name="connsiteX2" fmla="*/ 524786 w 524786"/>
              <a:gd name="connsiteY2" fmla="*/ 1240404 h 1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1240404">
                <a:moveTo>
                  <a:pt x="0" y="0"/>
                </a:moveTo>
                <a:cubicBezTo>
                  <a:pt x="0" y="401541"/>
                  <a:pt x="1" y="803082"/>
                  <a:pt x="87465" y="1009816"/>
                </a:cubicBezTo>
                <a:cubicBezTo>
                  <a:pt x="174929" y="1216550"/>
                  <a:pt x="349857" y="1228477"/>
                  <a:pt x="524786" y="124040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7"/>
          <p:cNvSpPr/>
          <p:nvPr/>
        </p:nvSpPr>
        <p:spPr>
          <a:xfrm>
            <a:off x="5796466" y="2434861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red, 15px</a:t>
            </a:r>
            <a:endParaRPr lang="ko-KR" altLang="en-US" sz="1000" dirty="0"/>
          </a:p>
        </p:txBody>
      </p:sp>
      <p:sp>
        <p:nvSpPr>
          <p:cNvPr id="10" name="자유형 5"/>
          <p:cNvSpPr/>
          <p:nvPr/>
        </p:nvSpPr>
        <p:spPr>
          <a:xfrm>
            <a:off x="5540730" y="3484922"/>
            <a:ext cx="683812" cy="155184"/>
          </a:xfrm>
          <a:custGeom>
            <a:avLst/>
            <a:gdLst>
              <a:gd name="connsiteX0" fmla="*/ 0 w 683812"/>
              <a:gd name="connsiteY0" fmla="*/ 127221 h 127221"/>
              <a:gd name="connsiteX1" fmla="*/ 381663 w 683812"/>
              <a:gd name="connsiteY1" fmla="*/ 87465 h 127221"/>
              <a:gd name="connsiteX2" fmla="*/ 683812 w 683812"/>
              <a:gd name="connsiteY2" fmla="*/ 0 h 12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812" h="127221">
                <a:moveTo>
                  <a:pt x="0" y="127221"/>
                </a:moveTo>
                <a:cubicBezTo>
                  <a:pt x="133847" y="117944"/>
                  <a:pt x="267694" y="108668"/>
                  <a:pt x="381663" y="87465"/>
                </a:cubicBezTo>
                <a:cubicBezTo>
                  <a:pt x="495632" y="66262"/>
                  <a:pt x="633454" y="15903"/>
                  <a:pt x="683812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9"/>
          <p:cNvSpPr/>
          <p:nvPr/>
        </p:nvSpPr>
        <p:spPr>
          <a:xfrm>
            <a:off x="6124586" y="3274686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blue, 15px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117206" y="3640106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magenta, 30px</a:t>
            </a:r>
            <a:endParaRPr lang="ko-KR" altLang="en-US" sz="1000" dirty="0"/>
          </a:p>
        </p:txBody>
      </p:sp>
      <p:sp>
        <p:nvSpPr>
          <p:cNvPr id="13" name="자유형 8"/>
          <p:cNvSpPr/>
          <p:nvPr/>
        </p:nvSpPr>
        <p:spPr>
          <a:xfrm>
            <a:off x="5723610" y="3763218"/>
            <a:ext cx="400976" cy="294198"/>
          </a:xfrm>
          <a:custGeom>
            <a:avLst/>
            <a:gdLst>
              <a:gd name="connsiteX0" fmla="*/ 0 w 596348"/>
              <a:gd name="connsiteY0" fmla="*/ 294198 h 294198"/>
              <a:gd name="connsiteX1" fmla="*/ 254442 w 596348"/>
              <a:gd name="connsiteY1" fmla="*/ 103367 h 294198"/>
              <a:gd name="connsiteX2" fmla="*/ 596348 w 596348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94198">
                <a:moveTo>
                  <a:pt x="0" y="294198"/>
                </a:moveTo>
                <a:cubicBezTo>
                  <a:pt x="77525" y="223299"/>
                  <a:pt x="155051" y="152400"/>
                  <a:pt x="254442" y="103367"/>
                </a:cubicBezTo>
                <a:cubicBezTo>
                  <a:pt x="353833" y="54334"/>
                  <a:pt x="596348" y="0"/>
                  <a:pt x="5963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0"/>
          <p:cNvSpPr/>
          <p:nvPr/>
        </p:nvSpPr>
        <p:spPr>
          <a:xfrm>
            <a:off x="5792597" y="2702212"/>
            <a:ext cx="386829" cy="600075"/>
          </a:xfrm>
          <a:custGeom>
            <a:avLst/>
            <a:gdLst>
              <a:gd name="connsiteX0" fmla="*/ 371475 w 386829"/>
              <a:gd name="connsiteY0" fmla="*/ 0 h 600075"/>
              <a:gd name="connsiteX1" fmla="*/ 342900 w 386829"/>
              <a:gd name="connsiteY1" fmla="*/ 457200 h 600075"/>
              <a:gd name="connsiteX2" fmla="*/ 0 w 386829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829" h="600075">
                <a:moveTo>
                  <a:pt x="371475" y="0"/>
                </a:moveTo>
                <a:cubicBezTo>
                  <a:pt x="388144" y="178593"/>
                  <a:pt x="404813" y="357187"/>
                  <a:pt x="342900" y="457200"/>
                </a:cubicBezTo>
                <a:cubicBezTo>
                  <a:pt x="280987" y="557213"/>
                  <a:pt x="140493" y="578644"/>
                  <a:pt x="0" y="60007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5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외부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스타일시트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연결하기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51520" y="987574"/>
            <a:ext cx="6120680" cy="324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DD8047"/>
              </a:buClr>
            </a:pPr>
            <a:r>
              <a:rPr lang="en-US" altLang="ko-KR" sz="1600" dirty="0">
                <a:solidFill>
                  <a:srgbClr val="17375E"/>
                </a:solidFill>
              </a:rPr>
              <a:t>CSS3 </a:t>
            </a:r>
            <a:r>
              <a:rPr lang="ko-KR" altLang="en-US" sz="1600" dirty="0">
                <a:solidFill>
                  <a:srgbClr val="17375E"/>
                </a:solidFill>
              </a:rPr>
              <a:t>스타일 시트 파일을 불러오는 방법 </a:t>
            </a:r>
            <a:r>
              <a:rPr lang="en-US" altLang="ko-KR" sz="1600" dirty="0">
                <a:solidFill>
                  <a:srgbClr val="17375E"/>
                </a:solidFill>
              </a:rPr>
              <a:t>2 </a:t>
            </a:r>
            <a:r>
              <a:rPr lang="ko-KR" altLang="en-US" sz="1600" dirty="0" smtClean="0">
                <a:solidFill>
                  <a:srgbClr val="17375E"/>
                </a:solidFill>
              </a:rPr>
              <a:t>가지</a:t>
            </a:r>
            <a:endParaRPr lang="en-US" altLang="ko-KR" sz="1600" dirty="0" smtClean="0">
              <a:solidFill>
                <a:srgbClr val="17375E"/>
              </a:solidFill>
            </a:endParaRPr>
          </a:p>
          <a:p>
            <a:pPr lvl="0" defTabSz="914400">
              <a:buClr>
                <a:srgbClr val="DD8047"/>
              </a:buClr>
            </a:pPr>
            <a:r>
              <a:rPr lang="en-US" altLang="ko-KR" sz="1400" dirty="0">
                <a:solidFill>
                  <a:srgbClr val="17375E"/>
                </a:solidFill>
              </a:rPr>
              <a:t>&lt;link&gt; </a:t>
            </a:r>
            <a:r>
              <a:rPr lang="ko-KR" altLang="en-US" sz="1400" dirty="0">
                <a:solidFill>
                  <a:srgbClr val="17375E"/>
                </a:solidFill>
              </a:rPr>
              <a:t>태그 </a:t>
            </a:r>
            <a:r>
              <a:rPr lang="ko-KR" altLang="en-US" sz="1400" dirty="0" smtClean="0">
                <a:solidFill>
                  <a:srgbClr val="17375E"/>
                </a:solidFill>
              </a:rPr>
              <a:t>이용</a:t>
            </a:r>
            <a:endParaRPr lang="en-US" altLang="ko-KR" sz="1400" dirty="0" smtClean="0">
              <a:solidFill>
                <a:srgbClr val="17375E"/>
              </a:solidFill>
            </a:endParaRPr>
          </a:p>
          <a:p>
            <a:pPr lvl="0" defTabSz="914400">
              <a:buClr>
                <a:srgbClr val="DD8047"/>
              </a:buClr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 defTabSz="914400">
              <a:buClr>
                <a:srgbClr val="DD8047"/>
              </a:buClr>
            </a:pPr>
            <a:endParaRPr lang="en-US" altLang="ko-KR" sz="1400" dirty="0" smtClean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0" defTabSz="914400">
              <a:buClr>
                <a:srgbClr val="DD8047"/>
              </a:buClr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 defTabSz="914400">
              <a:buClr>
                <a:srgbClr val="DD8047"/>
              </a:buClr>
            </a:pPr>
            <a:r>
              <a:rPr lang="en-US" altLang="ko-KR" sz="1400" dirty="0">
                <a:solidFill>
                  <a:srgbClr val="17375E"/>
                </a:solidFill>
              </a:rPr>
              <a:t>@import </a:t>
            </a:r>
            <a:r>
              <a:rPr lang="ko-KR" altLang="en-US" sz="1400" dirty="0" smtClean="0">
                <a:solidFill>
                  <a:srgbClr val="17375E"/>
                </a:solidFill>
              </a:rPr>
              <a:t>이용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" name="직사각형 7"/>
          <p:cNvSpPr/>
          <p:nvPr/>
        </p:nvSpPr>
        <p:spPr>
          <a:xfrm>
            <a:off x="683568" y="1707654"/>
            <a:ext cx="5544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&lt;link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="mystyle.css" type="text/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="stylesheet"&gt;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683568" y="3075806"/>
            <a:ext cx="554461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&lt;style&gt;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@import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(mystyle.css);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marL="1104900" lvl="2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/* @import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(‘mystyle.css’);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해도 됨 *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104900" lvl="2" defTabSz="180000" fontAlgn="base" latinLnBrk="0"/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/* @import “mystyle.css”;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해도 됨 *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&lt;/style&gt;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119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외부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스타일시트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연결하기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5"/>
          <p:cNvSpPr/>
          <p:nvPr/>
        </p:nvSpPr>
        <p:spPr>
          <a:xfrm>
            <a:off x="191835" y="2342987"/>
            <a:ext cx="5460285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title&gt;&amp;</a:t>
            </a:r>
            <a:r>
              <a:rPr lang="en-US" altLang="ko-KR" sz="1200" dirty="0" err="1"/>
              <a:t>lt;link&amp;gt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스타일 파일 불러오기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link type="text/</a:t>
            </a:r>
            <a:r>
              <a:rPr lang="en-US" altLang="ko-KR" sz="1200" b="1" dirty="0" err="1"/>
              <a:t>css</a:t>
            </a:r>
            <a:r>
              <a:rPr lang="en-US" altLang="ko-KR" sz="1200" b="1" dirty="0"/>
              <a:t>" </a:t>
            </a:r>
            <a:r>
              <a:rPr lang="en-US" altLang="ko-KR" sz="1200" b="1" dirty="0" err="1"/>
              <a:t>rel</a:t>
            </a:r>
            <a:r>
              <a:rPr lang="en-US" altLang="ko-KR" sz="1200" b="1" dirty="0"/>
              <a:t>="stylesheet" 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="mystyle.css"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소연재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저는 체조 선수 </a:t>
            </a:r>
            <a:r>
              <a:rPr lang="ko-KR" altLang="en-US" sz="1200" dirty="0" err="1"/>
              <a:t>소연재입니다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음악을 들으면서 </a:t>
            </a:r>
            <a:r>
              <a:rPr lang="ko-KR" altLang="en-US" sz="1200" dirty="0" err="1"/>
              <a:t>책읽기를</a:t>
            </a:r>
            <a:r>
              <a:rPr lang="ko-KR" altLang="en-US" sz="1200" dirty="0"/>
              <a:t> 좋아합니다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김치 </a:t>
            </a:r>
            <a:r>
              <a:rPr lang="ko-KR" altLang="en-US" sz="1200" dirty="0"/>
              <a:t>찌개와 막국수 무척 좋아합니다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직사각형 6"/>
          <p:cNvSpPr/>
          <p:nvPr/>
        </p:nvSpPr>
        <p:spPr>
          <a:xfrm>
            <a:off x="179512" y="1080215"/>
            <a:ext cx="547260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/* mystyle.css */</a:t>
            </a:r>
          </a:p>
          <a:p>
            <a:pPr defTabSz="180000" fontAlgn="base" latinLnBrk="0"/>
            <a:r>
              <a:rPr lang="en-US" altLang="ko-KR" sz="1200" dirty="0"/>
              <a:t>body { </a:t>
            </a:r>
            <a:r>
              <a:rPr lang="en-US" altLang="ko-KR" sz="1200" dirty="0" smtClean="0"/>
              <a:t>background-color : </a:t>
            </a:r>
            <a:r>
              <a:rPr lang="en-US" altLang="ko-KR" sz="1200" dirty="0"/>
              <a:t>linen; </a:t>
            </a:r>
            <a:r>
              <a:rPr lang="en-US" altLang="ko-KR" sz="1200" dirty="0" smtClean="0"/>
              <a:t>color : </a:t>
            </a:r>
            <a:r>
              <a:rPr lang="en-US" altLang="ko-KR" sz="1200" dirty="0" err="1"/>
              <a:t>blueviolet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margin-left : </a:t>
            </a:r>
            <a:r>
              <a:rPr lang="en-US" altLang="ko-KR" sz="1200" dirty="0"/>
              <a:t>30px; </a:t>
            </a:r>
            <a:r>
              <a:rPr lang="en-US" altLang="ko-KR" sz="1200" dirty="0" smtClean="0"/>
              <a:t>margin-right : </a:t>
            </a:r>
            <a:r>
              <a:rPr lang="en-US" altLang="ko-KR" sz="1200" dirty="0"/>
              <a:t>30px; }</a:t>
            </a:r>
          </a:p>
          <a:p>
            <a:pPr defTabSz="180000" fontAlgn="base" latinLnBrk="0"/>
            <a:r>
              <a:rPr lang="en-US" altLang="ko-KR" sz="1200" dirty="0"/>
              <a:t>h3 { </a:t>
            </a:r>
            <a:r>
              <a:rPr lang="en-US" altLang="ko-KR" sz="1200" dirty="0" smtClean="0"/>
              <a:t>text-align : </a:t>
            </a:r>
            <a:r>
              <a:rPr lang="en-US" altLang="ko-KR" sz="1200" dirty="0"/>
              <a:t>center; </a:t>
            </a:r>
            <a:r>
              <a:rPr lang="en-US" altLang="ko-KR" sz="1200" dirty="0" smtClean="0"/>
              <a:t>color : </a:t>
            </a:r>
            <a:r>
              <a:rPr lang="en-US" altLang="ko-KR" sz="1200" dirty="0" err="1"/>
              <a:t>darkred</a:t>
            </a:r>
            <a:r>
              <a:rPr lang="en-US" altLang="ko-KR" sz="1200" dirty="0"/>
              <a:t>; }</a:t>
            </a:r>
          </a:p>
        </p:txBody>
      </p:sp>
      <p:sp>
        <p:nvSpPr>
          <p:cNvPr id="9" name="직사각형 7"/>
          <p:cNvSpPr/>
          <p:nvPr/>
        </p:nvSpPr>
        <p:spPr>
          <a:xfrm>
            <a:off x="2343382" y="771550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mystyle.css</a:t>
            </a:r>
            <a:endParaRPr lang="en-US" altLang="ko-KR" sz="1400" b="1" dirty="0"/>
          </a:p>
        </p:txBody>
      </p:sp>
      <p:sp>
        <p:nvSpPr>
          <p:cNvPr id="10" name="자유형 9"/>
          <p:cNvSpPr/>
          <p:nvPr/>
        </p:nvSpPr>
        <p:spPr>
          <a:xfrm>
            <a:off x="2267744" y="1923679"/>
            <a:ext cx="2232248" cy="1008112"/>
          </a:xfrm>
          <a:custGeom>
            <a:avLst/>
            <a:gdLst>
              <a:gd name="connsiteX0" fmla="*/ 0 w 2324900"/>
              <a:gd name="connsiteY0" fmla="*/ 0 h 1228725"/>
              <a:gd name="connsiteX1" fmla="*/ 257175 w 2324900"/>
              <a:gd name="connsiteY1" fmla="*/ 314325 h 1228725"/>
              <a:gd name="connsiteX2" fmla="*/ 1162050 w 2324900"/>
              <a:gd name="connsiteY2" fmla="*/ 523875 h 1228725"/>
              <a:gd name="connsiteX3" fmla="*/ 2238375 w 2324900"/>
              <a:gd name="connsiteY3" fmla="*/ 771525 h 1228725"/>
              <a:gd name="connsiteX4" fmla="*/ 2181225 w 2324900"/>
              <a:gd name="connsiteY4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900" h="1228725">
                <a:moveTo>
                  <a:pt x="0" y="0"/>
                </a:moveTo>
                <a:cubicBezTo>
                  <a:pt x="31750" y="113506"/>
                  <a:pt x="63500" y="227013"/>
                  <a:pt x="257175" y="314325"/>
                </a:cubicBezTo>
                <a:cubicBezTo>
                  <a:pt x="450850" y="401637"/>
                  <a:pt x="1162050" y="523875"/>
                  <a:pt x="1162050" y="523875"/>
                </a:cubicBezTo>
                <a:cubicBezTo>
                  <a:pt x="1492250" y="600075"/>
                  <a:pt x="2068513" y="654050"/>
                  <a:pt x="2238375" y="771525"/>
                </a:cubicBezTo>
                <a:cubicBezTo>
                  <a:pt x="2408237" y="889000"/>
                  <a:pt x="2294731" y="1058862"/>
                  <a:pt x="2181225" y="12287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55526"/>
            <a:ext cx="2304256" cy="24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5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</a:t>
            </a:r>
            <a:r>
              <a:rPr lang="ko-KR" altLang="en-US" sz="1600" dirty="0" smtClean="0">
                <a:solidFill>
                  <a:srgbClr val="002060"/>
                </a:solidFill>
              </a:rPr>
              <a:t>과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관계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및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디자인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웹페이지에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적용</a:t>
            </a:r>
            <a:r>
              <a:rPr lang="en-US" altLang="ko-KR" sz="1600" dirty="0" smtClean="0">
                <a:solidFill>
                  <a:srgbClr val="002060"/>
                </a:solidFill>
              </a:rPr>
              <a:t> 3</a:t>
            </a:r>
            <a:r>
              <a:rPr lang="ko-KR" altLang="en-US" sz="1600" dirty="0" smtClean="0">
                <a:solidFill>
                  <a:srgbClr val="002060"/>
                </a:solidFill>
              </a:rPr>
              <a:t>가지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방법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선택자</a:t>
            </a:r>
            <a:r>
              <a:rPr lang="ko-KR" altLang="en-US" sz="1600" dirty="0" smtClean="0">
                <a:solidFill>
                  <a:srgbClr val="002060"/>
                </a:solidFill>
              </a:rPr>
              <a:t>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대해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알아보기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CSS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&lt;style&gt;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CSS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무엇인가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" name="모서리가 둥근 직사각형 8"/>
          <p:cNvSpPr/>
          <p:nvPr/>
        </p:nvSpPr>
        <p:spPr>
          <a:xfrm>
            <a:off x="270475" y="3189982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style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속성에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251520" y="3824764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연결하기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CSS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무엇인가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CSS(Cascading Style Sheet)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문서의 색이나 모양 등 외관을 꾸미는 언어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작성된 코드를 스타일 시트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(style sheet)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라고 부름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현재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CSS3 : CSS level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CSS1 -&gt; CSS2 -&gt; CSS3 -&gt; CSS4(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표준화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진행중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CSS3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기능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색상과 배경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텍스트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폰트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박스 모델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(Box Model)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비주얼 포맷 및 효과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리스트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테이블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사용자 인터페이스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CSS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무엇인가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5"/>
          <p:cNvSpPr/>
          <p:nvPr/>
        </p:nvSpPr>
        <p:spPr>
          <a:xfrm>
            <a:off x="323528" y="987574"/>
            <a:ext cx="518046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스타일 없는 웹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페이지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&lt;h3&gt;CSS </a:t>
            </a:r>
            <a:r>
              <a:rPr lang="ko-KR" altLang="en-US" sz="1200" dirty="0"/>
              <a:t>스타일 맛보기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ko-KR" altLang="en-US" sz="1200" dirty="0"/>
              <a:t>나는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웹 프로그래밍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을 좋아합니다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859782"/>
            <a:ext cx="2313806" cy="20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9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CSS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무엇인가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46" y="1529922"/>
            <a:ext cx="2313806" cy="2234649"/>
          </a:xfrm>
          <a:prstGeom prst="rect">
            <a:avLst/>
          </a:prstGeom>
        </p:spPr>
      </p:pic>
      <p:sp>
        <p:nvSpPr>
          <p:cNvPr id="7" name="직사각형 3"/>
          <p:cNvSpPr/>
          <p:nvPr/>
        </p:nvSpPr>
        <p:spPr>
          <a:xfrm>
            <a:off x="103000" y="1059582"/>
            <a:ext cx="518046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스타일을 </a:t>
            </a:r>
            <a:r>
              <a:rPr lang="ko-KR" altLang="en-US" sz="1200" dirty="0"/>
              <a:t>가진 웹 </a:t>
            </a:r>
            <a:r>
              <a:rPr lang="ko-KR" altLang="en-US" sz="1200" dirty="0" smtClean="0"/>
              <a:t>페이지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b="1" dirty="0"/>
              <a:t>&lt;style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B050"/>
                </a:solidFill>
              </a:rPr>
              <a:t>/* </a:t>
            </a:r>
            <a:r>
              <a:rPr lang="en-US" altLang="ko-KR" sz="1200" dirty="0">
                <a:solidFill>
                  <a:srgbClr val="00B050"/>
                </a:solidFill>
              </a:rPr>
              <a:t>CSS </a:t>
            </a:r>
            <a:r>
              <a:rPr lang="ko-KR" altLang="en-US" sz="1200" dirty="0">
                <a:solidFill>
                  <a:srgbClr val="00B050"/>
                </a:solidFill>
              </a:rPr>
              <a:t>스타일 시트 </a:t>
            </a:r>
            <a:r>
              <a:rPr lang="ko-KR" altLang="en-US" sz="1200" dirty="0" smtClean="0">
                <a:solidFill>
                  <a:srgbClr val="00B050"/>
                </a:solidFill>
              </a:rPr>
              <a:t>작성 </a:t>
            </a:r>
            <a:r>
              <a:rPr lang="en-US" altLang="ko-KR" sz="1200" dirty="0" smtClean="0">
                <a:solidFill>
                  <a:srgbClr val="00B050"/>
                </a:solidFill>
              </a:rPr>
              <a:t>*/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background-color : 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mistyrose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; } </a:t>
            </a:r>
          </a:p>
          <a:p>
            <a:pPr defTabSz="180000"/>
            <a:r>
              <a:rPr lang="en-US" altLang="ko-KR" sz="1200" b="1" dirty="0" smtClean="0"/>
              <a:t>	h3 </a:t>
            </a:r>
            <a:r>
              <a:rPr lang="en-US" altLang="ko-KR" sz="1200" b="1" dirty="0"/>
              <a:t>{ </a:t>
            </a:r>
            <a:r>
              <a:rPr lang="en-US" altLang="ko-KR" sz="1200" b="1" dirty="0" smtClean="0"/>
              <a:t>color : purple;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hr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{ border : 5px solid </a:t>
            </a:r>
            <a:r>
              <a:rPr lang="en-US" altLang="ko-KR" sz="1200" b="1" dirty="0" err="1" smtClean="0"/>
              <a:t>yellowgreen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span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color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blue;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font-size :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20px;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b="1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맛보기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나는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웹 프로그래밍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을 좋아합니다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08016" y="1256658"/>
            <a:ext cx="2240553" cy="236125"/>
          </a:xfrm>
          <a:prstGeom prst="roundRect">
            <a:avLst>
              <a:gd name="adj" fmla="val 353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&lt;body&gt;</a:t>
            </a:r>
            <a:r>
              <a:rPr lang="ko-KR" altLang="en-US" sz="1000" dirty="0" smtClean="0"/>
              <a:t>요소의 배경색 </a:t>
            </a:r>
            <a:r>
              <a:rPr lang="en-US" altLang="ko-KR" sz="1000" b="1" dirty="0" err="1" smtClean="0"/>
              <a:t>mistyrose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9" name="자유형 7"/>
          <p:cNvSpPr/>
          <p:nvPr/>
        </p:nvSpPr>
        <p:spPr>
          <a:xfrm>
            <a:off x="2526443" y="1492783"/>
            <a:ext cx="1324992" cy="579683"/>
          </a:xfrm>
          <a:custGeom>
            <a:avLst/>
            <a:gdLst>
              <a:gd name="connsiteX0" fmla="*/ 1032933 w 1032933"/>
              <a:gd name="connsiteY0" fmla="*/ 0 h 364067"/>
              <a:gd name="connsiteX1" fmla="*/ 668867 w 1032933"/>
              <a:gd name="connsiteY1" fmla="*/ 203200 h 364067"/>
              <a:gd name="connsiteX2" fmla="*/ 237067 w 1032933"/>
              <a:gd name="connsiteY2" fmla="*/ 254000 h 364067"/>
              <a:gd name="connsiteX3" fmla="*/ 0 w 1032933"/>
              <a:gd name="connsiteY3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33" h="364067">
                <a:moveTo>
                  <a:pt x="1032933" y="0"/>
                </a:moveTo>
                <a:cubicBezTo>
                  <a:pt x="917222" y="80433"/>
                  <a:pt x="801511" y="160867"/>
                  <a:pt x="668867" y="203200"/>
                </a:cubicBezTo>
                <a:cubicBezTo>
                  <a:pt x="536223" y="245533"/>
                  <a:pt x="348545" y="227189"/>
                  <a:pt x="237067" y="254000"/>
                </a:cubicBezTo>
                <a:cubicBezTo>
                  <a:pt x="125589" y="280811"/>
                  <a:pt x="62794" y="322439"/>
                  <a:pt x="0" y="3640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8"/>
          <p:cNvSpPr/>
          <p:nvPr/>
        </p:nvSpPr>
        <p:spPr>
          <a:xfrm>
            <a:off x="4960609" y="1492783"/>
            <a:ext cx="601133" cy="988505"/>
          </a:xfrm>
          <a:custGeom>
            <a:avLst/>
            <a:gdLst>
              <a:gd name="connsiteX0" fmla="*/ 0 w 601133"/>
              <a:gd name="connsiteY0" fmla="*/ 0 h 770467"/>
              <a:gd name="connsiteX1" fmla="*/ 152400 w 601133"/>
              <a:gd name="connsiteY1" fmla="*/ 601134 h 770467"/>
              <a:gd name="connsiteX2" fmla="*/ 601133 w 601133"/>
              <a:gd name="connsiteY2" fmla="*/ 770467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3" h="770467">
                <a:moveTo>
                  <a:pt x="0" y="0"/>
                </a:moveTo>
                <a:cubicBezTo>
                  <a:pt x="26105" y="236361"/>
                  <a:pt x="52211" y="472723"/>
                  <a:pt x="152400" y="601134"/>
                </a:cubicBezTo>
                <a:cubicBezTo>
                  <a:pt x="252589" y="729545"/>
                  <a:pt x="426861" y="750006"/>
                  <a:pt x="601133" y="77046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31776" y="3060014"/>
            <a:ext cx="2123251" cy="236126"/>
          </a:xfrm>
          <a:prstGeom prst="roundRect">
            <a:avLst>
              <a:gd name="adj" fmla="val 353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&lt;span&gt;</a:t>
            </a:r>
            <a:r>
              <a:rPr lang="ko-KR" altLang="en-US" sz="1000" dirty="0" smtClean="0"/>
              <a:t>의 글자는 </a:t>
            </a:r>
            <a:r>
              <a:rPr lang="en-US" altLang="ko-KR" sz="1000" dirty="0" smtClean="0"/>
              <a:t>blue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픽셀</a:t>
            </a:r>
            <a:endParaRPr lang="ko-KR" altLang="en-US" sz="1000" dirty="0"/>
          </a:p>
        </p:txBody>
      </p:sp>
      <p:sp>
        <p:nvSpPr>
          <p:cNvPr id="12" name="자유형 10"/>
          <p:cNvSpPr/>
          <p:nvPr/>
        </p:nvSpPr>
        <p:spPr>
          <a:xfrm>
            <a:off x="1552776" y="2697109"/>
            <a:ext cx="979000" cy="439314"/>
          </a:xfrm>
          <a:custGeom>
            <a:avLst/>
            <a:gdLst>
              <a:gd name="connsiteX0" fmla="*/ 795867 w 796180"/>
              <a:gd name="connsiteY0" fmla="*/ 270933 h 270933"/>
              <a:gd name="connsiteX1" fmla="*/ 685800 w 796180"/>
              <a:gd name="connsiteY1" fmla="*/ 152400 h 270933"/>
              <a:gd name="connsiteX2" fmla="*/ 118534 w 796180"/>
              <a:gd name="connsiteY2" fmla="*/ 76200 h 270933"/>
              <a:gd name="connsiteX3" fmla="*/ 0 w 796180"/>
              <a:gd name="connsiteY3" fmla="*/ 0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180" h="270933">
                <a:moveTo>
                  <a:pt x="795867" y="270933"/>
                </a:moveTo>
                <a:cubicBezTo>
                  <a:pt x="797278" y="227894"/>
                  <a:pt x="798689" y="184856"/>
                  <a:pt x="685800" y="152400"/>
                </a:cubicBezTo>
                <a:cubicBezTo>
                  <a:pt x="572911" y="119944"/>
                  <a:pt x="232834" y="101600"/>
                  <a:pt x="118534" y="76200"/>
                </a:cubicBezTo>
                <a:cubicBezTo>
                  <a:pt x="4234" y="50800"/>
                  <a:pt x="2117" y="25400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5"/>
          <p:cNvSpPr/>
          <p:nvPr/>
        </p:nvSpPr>
        <p:spPr>
          <a:xfrm>
            <a:off x="4628293" y="3013200"/>
            <a:ext cx="1314450" cy="133473"/>
          </a:xfrm>
          <a:custGeom>
            <a:avLst/>
            <a:gdLst>
              <a:gd name="connsiteX0" fmla="*/ 0 w 1314450"/>
              <a:gd name="connsiteY0" fmla="*/ 133473 h 133473"/>
              <a:gd name="connsiteX1" fmla="*/ 676275 w 1314450"/>
              <a:gd name="connsiteY1" fmla="*/ 123 h 133473"/>
              <a:gd name="connsiteX2" fmla="*/ 1314450 w 1314450"/>
              <a:gd name="connsiteY2" fmla="*/ 114423 h 13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133473">
                <a:moveTo>
                  <a:pt x="0" y="133473"/>
                </a:moveTo>
                <a:cubicBezTo>
                  <a:pt x="228600" y="68385"/>
                  <a:pt x="457200" y="3298"/>
                  <a:pt x="676275" y="123"/>
                </a:cubicBezTo>
                <a:cubicBezTo>
                  <a:pt x="895350" y="-3052"/>
                  <a:pt x="1104900" y="55685"/>
                  <a:pt x="1314450" y="11442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6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CSS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5496" y="912320"/>
            <a:ext cx="8153400" cy="396368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예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&lt;span&gt; 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텍스트를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20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픽셀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blue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출력하는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CSS3 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스타일시트</a:t>
            </a:r>
            <a:endParaRPr kumimoji="0" lang="en-US" altLang="ko-KR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셀렉터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CSS3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스타일 시트를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HTML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페이지에 적용하도록 만든 이름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프로퍼티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스타일 속성 이름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.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약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200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개 정도의 프로퍼티 있음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값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프로퍼티의 값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주석문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스타일 시트 내에 붙이는 설명문으로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/* ... */.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여러 줄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 아무 위치에나 사용 가능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대소문자 구분 없음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22"/>
          <p:cNvSpPr/>
          <p:nvPr/>
        </p:nvSpPr>
        <p:spPr>
          <a:xfrm>
            <a:off x="2843808" y="4465283"/>
            <a:ext cx="3594570" cy="59708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/>
            </a:solidFill>
          </a:ln>
        </p:spPr>
        <p:txBody>
          <a:bodyPr wrap="square">
            <a:spAutoFit/>
          </a:bodyPr>
          <a:lstStyle/>
          <a:p>
            <a:pPr marL="190500" marR="0" lvl="0" indent="0" defTabSz="91440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body { background-color :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mistyrose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; }</a:t>
            </a:r>
          </a:p>
          <a:p>
            <a:pPr marL="190500" marR="0" lvl="0" indent="0" defTabSz="91440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BODY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{ Background-Color :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Mistyrose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; }</a:t>
            </a:r>
          </a:p>
        </p:txBody>
      </p:sp>
      <p:pic>
        <p:nvPicPr>
          <p:cNvPr id="10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240155"/>
            <a:ext cx="6696744" cy="13315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08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CSS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51520" y="987574"/>
            <a:ext cx="6120680" cy="324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문서에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CSS3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스타일 시트 만드는 방법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&lt;style&gt;&lt;/style&gt;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태그에 스타일 시트 작성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style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속성에 스타일 시트 작성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스타일 시트를 별도 파일로 작성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&lt;link&gt;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태그나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@import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로 불러 사용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23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&lt;style&gt;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4"/>
          <p:cNvSpPr/>
          <p:nvPr/>
        </p:nvSpPr>
        <p:spPr>
          <a:xfrm>
            <a:off x="432084" y="987574"/>
            <a:ext cx="572409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&lt;style&gt;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body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{ background-color :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mistyrose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h3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{ color : purple; }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&lt;/style&gt;	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&lt;style&gt;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hr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{ border : 5px solid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yellowgreen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span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{ color : blue; font-size : 20px; }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&lt;/style&gt;	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9512" y="2715766"/>
            <a:ext cx="6192688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1" indent="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&lt;style&gt;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&lt;head&gt;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 내에서만 사용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&lt;style&gt;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태그는 여러 번 작성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스타일 시트들이 합쳐 사용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&lt;style&gt;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태그에 작성된 스타일 시트는 웹 페이지 전체에 적용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8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179512" y="915566"/>
            <a:ext cx="4874820" cy="4154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title&gt;&amp;</a:t>
            </a:r>
            <a:r>
              <a:rPr lang="en-US" altLang="ko-KR" sz="1200" dirty="0" err="1"/>
              <a:t>lt;style&amp;gt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스타일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smtClean="0"/>
              <a:t>body </a:t>
            </a:r>
            <a:r>
              <a:rPr lang="en-US" altLang="ko-KR" sz="1200" b="1" dirty="0"/>
              <a:t>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background-color :  </a:t>
            </a:r>
            <a:r>
              <a:rPr lang="en-US" altLang="ko-KR" sz="1200" b="1" dirty="0"/>
              <a:t>linen;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color : </a:t>
            </a:r>
            <a:r>
              <a:rPr lang="en-US" altLang="ko-KR" sz="1200" b="1" dirty="0" err="1"/>
              <a:t>blueviolet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	margin-left : 30px; margin-right : 30px;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h3 </a:t>
            </a:r>
            <a:r>
              <a:rPr lang="en-US" altLang="ko-KR" sz="1200" b="1" dirty="0"/>
              <a:t>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text-align : center</a:t>
            </a:r>
            <a:r>
              <a:rPr lang="en-US" altLang="ko-KR" sz="1200" b="1" dirty="0"/>
              <a:t>;  </a:t>
            </a:r>
            <a:r>
              <a:rPr lang="en-US" altLang="ko-KR" sz="1200" b="1" dirty="0" smtClean="0"/>
              <a:t>color : </a:t>
            </a:r>
            <a:r>
              <a:rPr lang="en-US" altLang="ko-KR" sz="1200" b="1" dirty="0" err="1" smtClean="0"/>
              <a:t>darkred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 smtClean="0"/>
              <a:t> 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소연재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저는 체조 선수 </a:t>
            </a:r>
            <a:r>
              <a:rPr lang="ko-KR" altLang="en-US" sz="1200" dirty="0" err="1"/>
              <a:t>소연재입니다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음악을 들으면서 </a:t>
            </a:r>
            <a:endParaRPr lang="en-US" altLang="ko-KR" sz="1200" dirty="0" smtClean="0"/>
          </a:p>
          <a:p>
            <a:pPr defTabSz="180000"/>
            <a:r>
              <a:rPr lang="ko-KR" altLang="en-US" sz="1200" dirty="0" err="1" smtClean="0"/>
              <a:t>책읽기를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좋아합니다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김치 </a:t>
            </a:r>
            <a:r>
              <a:rPr lang="ko-KR" altLang="en-US" sz="1200" dirty="0"/>
              <a:t>찌개와 막국수 무척 </a:t>
            </a:r>
            <a:endParaRPr lang="en-US" altLang="ko-KR" sz="1200" dirty="0" smtClean="0"/>
          </a:p>
          <a:p>
            <a:pPr defTabSz="180000"/>
            <a:r>
              <a:rPr lang="ko-KR" altLang="en-US" sz="1200" dirty="0" smtClean="0"/>
              <a:t>좋아합니다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&lt;style&gt;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96" y="1313175"/>
            <a:ext cx="2578657" cy="2553981"/>
          </a:xfrm>
          <a:prstGeom prst="rect">
            <a:avLst/>
          </a:prstGeom>
        </p:spPr>
      </p:pic>
      <p:cxnSp>
        <p:nvCxnSpPr>
          <p:cNvPr id="8" name="직선 화살표 연결선 5"/>
          <p:cNvCxnSpPr/>
          <p:nvPr/>
        </p:nvCxnSpPr>
        <p:spPr>
          <a:xfrm>
            <a:off x="4147359" y="4597101"/>
            <a:ext cx="264179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7"/>
          <p:cNvCxnSpPr/>
          <p:nvPr/>
        </p:nvCxnSpPr>
        <p:spPr>
          <a:xfrm>
            <a:off x="4411538" y="3877021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147359" y="3877021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5"/>
          <p:cNvCxnSpPr/>
          <p:nvPr/>
        </p:nvCxnSpPr>
        <p:spPr>
          <a:xfrm>
            <a:off x="6431065" y="4597101"/>
            <a:ext cx="264179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/>
          <p:cNvCxnSpPr/>
          <p:nvPr/>
        </p:nvCxnSpPr>
        <p:spPr>
          <a:xfrm>
            <a:off x="6695244" y="3877021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7"/>
          <p:cNvCxnSpPr/>
          <p:nvPr/>
        </p:nvCxnSpPr>
        <p:spPr>
          <a:xfrm>
            <a:off x="6431065" y="3877021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014986" y="4701793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margin-left:30px</a:t>
            </a:r>
            <a:endParaRPr lang="ko-KR" altLang="en-US" sz="1000" dirty="0"/>
          </a:p>
        </p:txBody>
      </p:sp>
      <p:sp>
        <p:nvSpPr>
          <p:cNvPr id="16" name="직사각형 19"/>
          <p:cNvSpPr/>
          <p:nvPr/>
        </p:nvSpPr>
        <p:spPr>
          <a:xfrm>
            <a:off x="5687132" y="4701793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margin-right:30px</a:t>
            </a:r>
            <a:endParaRPr lang="ko-KR" altLang="en-US" sz="1000" dirty="0"/>
          </a:p>
        </p:txBody>
      </p:sp>
      <p:sp>
        <p:nvSpPr>
          <p:cNvPr id="17" name="자유형 20"/>
          <p:cNvSpPr/>
          <p:nvPr/>
        </p:nvSpPr>
        <p:spPr>
          <a:xfrm>
            <a:off x="3762224" y="1789561"/>
            <a:ext cx="506544" cy="571990"/>
          </a:xfrm>
          <a:custGeom>
            <a:avLst/>
            <a:gdLst>
              <a:gd name="connsiteX0" fmla="*/ 0 w 524786"/>
              <a:gd name="connsiteY0" fmla="*/ 0 h 1240404"/>
              <a:gd name="connsiteX1" fmla="*/ 87465 w 524786"/>
              <a:gd name="connsiteY1" fmla="*/ 1009816 h 1240404"/>
              <a:gd name="connsiteX2" fmla="*/ 524786 w 524786"/>
              <a:gd name="connsiteY2" fmla="*/ 1240404 h 1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1240404">
                <a:moveTo>
                  <a:pt x="0" y="0"/>
                </a:moveTo>
                <a:cubicBezTo>
                  <a:pt x="0" y="401541"/>
                  <a:pt x="1" y="803082"/>
                  <a:pt x="87465" y="1009816"/>
                </a:cubicBezTo>
                <a:cubicBezTo>
                  <a:pt x="174929" y="1216550"/>
                  <a:pt x="349857" y="1228477"/>
                  <a:pt x="524786" y="124040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/>
          <p:nvPr/>
        </p:nvSpPr>
        <p:spPr>
          <a:xfrm>
            <a:off x="3491880" y="1572765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linen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19" name="직사각형 22"/>
          <p:cNvSpPr/>
          <p:nvPr/>
        </p:nvSpPr>
        <p:spPr>
          <a:xfrm>
            <a:off x="4932040" y="4063495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blueviolet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20" name="자유형 23"/>
          <p:cNvSpPr/>
          <p:nvPr/>
        </p:nvSpPr>
        <p:spPr>
          <a:xfrm>
            <a:off x="5326846" y="3585687"/>
            <a:ext cx="15903" cy="477079"/>
          </a:xfrm>
          <a:custGeom>
            <a:avLst/>
            <a:gdLst>
              <a:gd name="connsiteX0" fmla="*/ 0 w 15903"/>
              <a:gd name="connsiteY0" fmla="*/ 477079 h 477079"/>
              <a:gd name="connsiteX1" fmla="*/ 15903 w 15903"/>
              <a:gd name="connsiteY1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3" h="477079">
                <a:moveTo>
                  <a:pt x="0" y="477079"/>
                </a:moveTo>
                <a:lnTo>
                  <a:pt x="15903" y="0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0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9749</TotalTime>
  <Words>779</Words>
  <Application>Microsoft Macintosh PowerPoint</Application>
  <PresentationFormat>On-screen Show (16:9)</PresentationFormat>
  <Paragraphs>184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1131</cp:revision>
  <dcterms:created xsi:type="dcterms:W3CDTF">2012-05-25T08:26:49Z</dcterms:created>
  <dcterms:modified xsi:type="dcterms:W3CDTF">2019-10-06T11:47:32Z</dcterms:modified>
</cp:coreProperties>
</file>