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7" r:id="rId2"/>
    <p:sldId id="265" r:id="rId3"/>
    <p:sldId id="258" r:id="rId4"/>
    <p:sldId id="267" r:id="rId5"/>
    <p:sldId id="269" r:id="rId6"/>
    <p:sldId id="271" r:id="rId7"/>
    <p:sldId id="272" r:id="rId8"/>
    <p:sldId id="278" r:id="rId9"/>
    <p:sldId id="273" r:id="rId10"/>
    <p:sldId id="274" r:id="rId11"/>
    <p:sldId id="275" r:id="rId12"/>
    <p:sldId id="276" r:id="rId13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F7F7F7"/>
    <a:srgbClr val="E6E6E6"/>
    <a:srgbClr val="BF9000"/>
    <a:srgbClr val="767171"/>
    <a:srgbClr val="EF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75000" autoAdjust="0"/>
  </p:normalViewPr>
  <p:slideViewPr>
    <p:cSldViewPr snapToGrid="0">
      <p:cViewPr varScale="1">
        <p:scale>
          <a:sx n="64" d="100"/>
          <a:sy n="64" d="100"/>
        </p:scale>
        <p:origin x="16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A163A-2E40-46BB-A5C1-C6878EE5F2FD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388C0-155A-42E8-A0BE-657579404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2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9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7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9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47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4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8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388C0-155A-42E8-A0BE-6575794049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8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8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2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arxiv.org/pdf/1608.03981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18319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Image-Denoising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 dirty="0">
                <a:solidFill>
                  <a:srgbClr val="E7E6E6">
                    <a:lumMod val="50000"/>
                  </a:srgbClr>
                </a:solidFill>
              </a:rPr>
              <a:t>Team 7</a:t>
            </a:r>
            <a:endParaRPr lang="en-US" altLang="ko-KR" sz="6600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69163" y="2361271"/>
            <a:ext cx="2253673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Multimedia &amp; Lab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B906E-838D-47CF-8378-A698501E600F}"/>
              </a:ext>
            </a:extLst>
          </p:cNvPr>
          <p:cNvSpPr txBox="1"/>
          <p:nvPr/>
        </p:nvSpPr>
        <p:spPr>
          <a:xfrm>
            <a:off x="5094763" y="5199529"/>
            <a:ext cx="200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김주현 </a:t>
            </a:r>
            <a:r>
              <a:rPr lang="ko-KR" altLang="en-US" sz="2400" b="1" dirty="0" err="1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윤호찬</a:t>
            </a:r>
            <a:endParaRPr lang="en-US" altLang="ko-KR" sz="2400" b="1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b="1" dirty="0" err="1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윤동균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서경호</a:t>
            </a:r>
            <a:endParaRPr lang="en-US" altLang="ko-KR" sz="2400" b="1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79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EXPERIMENTS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09EC43-606E-4E8A-956F-817815726614}"/>
              </a:ext>
            </a:extLst>
          </p:cNvPr>
          <p:cNvSpPr txBox="1"/>
          <p:nvPr/>
        </p:nvSpPr>
        <p:spPr>
          <a:xfrm>
            <a:off x="498554" y="1182621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samples</a:t>
            </a:r>
          </a:p>
        </p:txBody>
      </p:sp>
      <p:pic>
        <p:nvPicPr>
          <p:cNvPr id="3" name="그림 2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13C1EF8B-6E43-42D1-A2EA-65BB290F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81" y="2253524"/>
            <a:ext cx="1990846" cy="1990846"/>
          </a:xfrm>
          <a:prstGeom prst="rect">
            <a:avLst/>
          </a:prstGeom>
        </p:spPr>
      </p:pic>
      <p:pic>
        <p:nvPicPr>
          <p:cNvPr id="5" name="그림 4" descr="포유류이(가) 표시된 사진&#10;&#10;자동 생성된 설명">
            <a:extLst>
              <a:ext uri="{FF2B5EF4-FFF2-40B4-BE49-F238E27FC236}">
                <a16:creationId xmlns:a16="http://schemas.microsoft.com/office/drawing/2014/main" id="{1F38792F-DB2E-45AC-B183-BAD66BD21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1" y="2253524"/>
            <a:ext cx="1990846" cy="1990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C30DB5-7E2C-4D5F-9D77-1ED0DBEF440D}"/>
              </a:ext>
            </a:extLst>
          </p:cNvPr>
          <p:cNvSpPr txBox="1"/>
          <p:nvPr/>
        </p:nvSpPr>
        <p:spPr>
          <a:xfrm>
            <a:off x="1183679" y="428488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7522-1530-49DA-9E48-7D56D5413443}"/>
              </a:ext>
            </a:extLst>
          </p:cNvPr>
          <p:cNvSpPr txBox="1"/>
          <p:nvPr/>
        </p:nvSpPr>
        <p:spPr>
          <a:xfrm>
            <a:off x="3802349" y="428488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denoised</a:t>
            </a:r>
          </a:p>
        </p:txBody>
      </p:sp>
      <p:pic>
        <p:nvPicPr>
          <p:cNvPr id="11" name="그림 10" descr="잔디, 실외, 집, 트레일러이(가) 표시된 사진&#10;&#10;자동 생성된 설명">
            <a:extLst>
              <a:ext uri="{FF2B5EF4-FFF2-40B4-BE49-F238E27FC236}">
                <a16:creationId xmlns:a16="http://schemas.microsoft.com/office/drawing/2014/main" id="{3AE530D6-53FF-4F36-A6DB-00A7FC752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31" y="2253525"/>
            <a:ext cx="1990845" cy="1990845"/>
          </a:xfrm>
          <a:prstGeom prst="rect">
            <a:avLst/>
          </a:prstGeom>
        </p:spPr>
      </p:pic>
      <p:pic>
        <p:nvPicPr>
          <p:cNvPr id="13" name="그림 12" descr="잔디, 실외, 트레일러, 집이(가) 표시된 사진&#10;&#10;자동 생성된 설명">
            <a:extLst>
              <a:ext uri="{FF2B5EF4-FFF2-40B4-BE49-F238E27FC236}">
                <a16:creationId xmlns:a16="http://schemas.microsoft.com/office/drawing/2014/main" id="{AE302273-04F3-46C9-91C0-39C0C3E60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11" y="2253525"/>
            <a:ext cx="1990844" cy="19908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AEBD2-F7CB-4BFE-8793-7C1E3129834C}"/>
              </a:ext>
            </a:extLst>
          </p:cNvPr>
          <p:cNvSpPr txBox="1"/>
          <p:nvPr/>
        </p:nvSpPr>
        <p:spPr>
          <a:xfrm>
            <a:off x="7549755" y="42848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429670-9FBD-445C-97F1-102B25696E8E}"/>
              </a:ext>
            </a:extLst>
          </p:cNvPr>
          <p:cNvSpPr txBox="1"/>
          <p:nvPr/>
        </p:nvSpPr>
        <p:spPr>
          <a:xfrm>
            <a:off x="10226298" y="428488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denoised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91A920-7839-4DEF-B177-6032697C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1" y="5751414"/>
            <a:ext cx="11140440" cy="495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B922DE-B3A3-4DDF-BCB3-6227E9FF285D}"/>
              </a:ext>
            </a:extLst>
          </p:cNvPr>
          <p:cNvSpPr txBox="1"/>
          <p:nvPr/>
        </p:nvSpPr>
        <p:spPr>
          <a:xfrm>
            <a:off x="638861" y="5079958"/>
            <a:ext cx="97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79133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CONCLUSION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222AD-2BB3-41A0-AE88-1A53F78B6AA4}"/>
              </a:ext>
            </a:extLst>
          </p:cNvPr>
          <p:cNvSpPr txBox="1"/>
          <p:nvPr/>
        </p:nvSpPr>
        <p:spPr>
          <a:xfrm>
            <a:off x="629250" y="1191656"/>
            <a:ext cx="10933499" cy="531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What's good about this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a network for image denoising in a simple structure using Auto encoder.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 experience with various deep learning networks such as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DnCNN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AlexNet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Auto Encoder, etc.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What’s unfortunate about our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Colaboratory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was used as a development environment, and limited resources allowed it to run up to its current parameters.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have yet to find any distinct ways to improve the performance of our network.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potential for this network to evolve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Increase the number of epochs and add more layers.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Increase the train data further using more different augmentation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can be applied in other fields besides image Denoising by using another layer instead of convolution.</a:t>
            </a:r>
          </a:p>
        </p:txBody>
      </p:sp>
    </p:spTree>
    <p:extLst>
      <p:ext uri="{BB962C8B-B14F-4D97-AF65-F5344CB8AC3E}">
        <p14:creationId xmlns:p14="http://schemas.microsoft.com/office/powerpoint/2010/main" val="1564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48000" y="2656834"/>
            <a:ext cx="6096000" cy="9816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</a:rPr>
              <a:t>Thank you</a:t>
            </a:r>
            <a:r>
              <a:rPr lang="en-US" altLang="ko-KR" sz="44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7CA6AD"/>
                </a:solidFill>
                <a:sym typeface="Wingdings" panose="05000000000000000000" pitchFamily="2" charset="2"/>
              </a:rPr>
              <a:t></a:t>
            </a:r>
            <a:endParaRPr lang="en-US" altLang="ko-KR" sz="6600" kern="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" name="왼쪽 대괄호 1"/>
          <p:cNvSpPr/>
          <p:nvPr/>
        </p:nvSpPr>
        <p:spPr>
          <a:xfrm rot="5400000">
            <a:off x="5581761" y="-1391690"/>
            <a:ext cx="1028477" cy="8793020"/>
          </a:xfrm>
          <a:prstGeom prst="leftBracket">
            <a:avLst>
              <a:gd name="adj" fmla="val 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69163" y="2361271"/>
            <a:ext cx="2253673" cy="2586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Multimedia &amp; Lab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4491997" y="1303436"/>
            <a:ext cx="3208006" cy="69569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CONTENTS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30">
            <a:extLst>
              <a:ext uri="{FF2B5EF4-FFF2-40B4-BE49-F238E27FC236}">
                <a16:creationId xmlns:a16="http://schemas.microsoft.com/office/drawing/2014/main" id="{16FAA94F-FDEC-4FED-BD63-DC1C819A9F69}"/>
              </a:ext>
            </a:extLst>
          </p:cNvPr>
          <p:cNvSpPr/>
          <p:nvPr/>
        </p:nvSpPr>
        <p:spPr>
          <a:xfrm>
            <a:off x="4491997" y="2450919"/>
            <a:ext cx="3208006" cy="4984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Introduction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A2D3B311-2749-4AC1-B43F-AF3C2A569E17}"/>
              </a:ext>
            </a:extLst>
          </p:cNvPr>
          <p:cNvSpPr/>
          <p:nvPr/>
        </p:nvSpPr>
        <p:spPr>
          <a:xfrm>
            <a:off x="4491997" y="3112531"/>
            <a:ext cx="3208006" cy="4984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Related Work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모서리가 둥근 직사각형 30">
            <a:extLst>
              <a:ext uri="{FF2B5EF4-FFF2-40B4-BE49-F238E27FC236}">
                <a16:creationId xmlns:a16="http://schemas.microsoft.com/office/drawing/2014/main" id="{5B67E405-5954-4BC8-B6F8-59BD8A19146D}"/>
              </a:ext>
            </a:extLst>
          </p:cNvPr>
          <p:cNvSpPr/>
          <p:nvPr/>
        </p:nvSpPr>
        <p:spPr>
          <a:xfrm>
            <a:off x="4491997" y="3774143"/>
            <a:ext cx="3208006" cy="4984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Methods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E921C339-502B-426A-8BD1-ACAC8BF212F5}"/>
              </a:ext>
            </a:extLst>
          </p:cNvPr>
          <p:cNvSpPr/>
          <p:nvPr/>
        </p:nvSpPr>
        <p:spPr>
          <a:xfrm>
            <a:off x="4491997" y="4435755"/>
            <a:ext cx="3208006" cy="4984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Experiments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4EF7B9BB-BCCF-4068-9CA8-97E14A833C38}"/>
              </a:ext>
            </a:extLst>
          </p:cNvPr>
          <p:cNvSpPr/>
          <p:nvPr/>
        </p:nvSpPr>
        <p:spPr>
          <a:xfrm>
            <a:off x="4491997" y="5097367"/>
            <a:ext cx="3208006" cy="4984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Conclusion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1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INTRODUCTION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DCADE-9B17-4B80-B7E3-C47F1787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" y="2171858"/>
            <a:ext cx="4267200" cy="207137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B92CA-21B0-4D49-956A-E133DB557A37}"/>
              </a:ext>
            </a:extLst>
          </p:cNvPr>
          <p:cNvSpPr txBox="1"/>
          <p:nvPr/>
        </p:nvSpPr>
        <p:spPr>
          <a:xfrm>
            <a:off x="510988" y="1364981"/>
            <a:ext cx="75747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Digital images are normally prone to additive white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Gaussian noise 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During image acquisition due to electronic circuits.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79F66-3C1E-4065-805B-678E19C4C69E}"/>
              </a:ext>
            </a:extLst>
          </p:cNvPr>
          <p:cNvSpPr txBox="1"/>
          <p:nvPr/>
        </p:nvSpPr>
        <p:spPr>
          <a:xfrm>
            <a:off x="510988" y="4564319"/>
            <a:ext cx="838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have made various attempts to eliminate or minimize noise generated.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0546E-BE06-402A-A571-CF79F21B0915}"/>
              </a:ext>
            </a:extLst>
          </p:cNvPr>
          <p:cNvSpPr txBox="1"/>
          <p:nvPr/>
        </p:nvSpPr>
        <p:spPr>
          <a:xfrm>
            <a:off x="4907164" y="3596897"/>
            <a:ext cx="699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noise increases over time and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degrades image quality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algn="just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maintain quality, it is important to reduce or eliminate noise.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C372C-12A1-4000-B445-6C278A5A6663}"/>
              </a:ext>
            </a:extLst>
          </p:cNvPr>
          <p:cNvSpPr txBox="1"/>
          <p:nvPr/>
        </p:nvSpPr>
        <p:spPr>
          <a:xfrm>
            <a:off x="1310331" y="5768796"/>
            <a:ext cx="9571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tried to restore the image using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Autoencoding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It's a simple way, but We tried to improve the results through various changes.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5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RELATED WORK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43071-CE4F-41B5-920E-0F1DEAA5E87E}"/>
              </a:ext>
            </a:extLst>
          </p:cNvPr>
          <p:cNvSpPr txBox="1"/>
          <p:nvPr/>
        </p:nvSpPr>
        <p:spPr>
          <a:xfrm>
            <a:off x="802302" y="1245791"/>
            <a:ext cx="123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DnCNN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1755C6-6690-4112-9AEA-8811D842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2" y="2156258"/>
            <a:ext cx="7400167" cy="1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801EFF-CC2A-4DFA-BCBD-A4756D97F668}"/>
              </a:ext>
            </a:extLst>
          </p:cNvPr>
          <p:cNvSpPr txBox="1"/>
          <p:nvPr/>
        </p:nvSpPr>
        <p:spPr>
          <a:xfrm>
            <a:off x="1123347" y="4026718"/>
            <a:ext cx="41549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There are three types of layers in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DnCNN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 +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 + BN +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DB402-1877-42EB-9A2D-7126E5FEB9D5}"/>
              </a:ext>
            </a:extLst>
          </p:cNvPr>
          <p:cNvSpPr txBox="1"/>
          <p:nvPr/>
        </p:nvSpPr>
        <p:spPr>
          <a:xfrm>
            <a:off x="1123347" y="5186988"/>
            <a:ext cx="941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Predicting residential images instead of denied images. 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learning and BN are combined to achieve better performance.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0E4C5-AF1F-4C38-AD73-4166CDE3CD5E}"/>
              </a:ext>
            </a:extLst>
          </p:cNvPr>
          <p:cNvSpPr txBox="1"/>
          <p:nvPr/>
        </p:nvSpPr>
        <p:spPr>
          <a:xfrm>
            <a:off x="9623852" y="6596390"/>
            <a:ext cx="2489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https://arxiv.org/pdf/1608.03981.pdf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39BF8-C06D-431F-9BCC-FA3369664F46}"/>
              </a:ext>
            </a:extLst>
          </p:cNvPr>
          <p:cNvSpPr txBox="1"/>
          <p:nvPr/>
        </p:nvSpPr>
        <p:spPr>
          <a:xfrm>
            <a:off x="1123347" y="5868179"/>
            <a:ext cx="899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 to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DnCNN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we used Conv,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and BN to construct the layer.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041A8-AF03-4735-BBBA-A4A301A77B9D}"/>
              </a:ext>
            </a:extLst>
          </p:cNvPr>
          <p:cNvSpPr txBox="1"/>
          <p:nvPr/>
        </p:nvSpPr>
        <p:spPr>
          <a:xfrm>
            <a:off x="1123347" y="6206733"/>
            <a:ext cx="899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difference is that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DnCNN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repeats the same hidden layer, but we don't.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5E6451E-25C5-4BCA-964B-832E9305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88" y="2156257"/>
            <a:ext cx="2908710" cy="15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1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METHODS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DC69D-F5FC-4972-B0E3-E3379845F9B1}"/>
              </a:ext>
            </a:extLst>
          </p:cNvPr>
          <p:cNvSpPr txBox="1"/>
          <p:nvPr/>
        </p:nvSpPr>
        <p:spPr>
          <a:xfrm>
            <a:off x="322982" y="1438922"/>
            <a:ext cx="58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started with the simplest Autoencoder structure.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83A5B5-2E9B-4AF5-A251-714C5F6C1B56}"/>
              </a:ext>
            </a:extLst>
          </p:cNvPr>
          <p:cNvGrpSpPr/>
          <p:nvPr/>
        </p:nvGrpSpPr>
        <p:grpSpPr>
          <a:xfrm>
            <a:off x="163909" y="1984541"/>
            <a:ext cx="6952537" cy="1735479"/>
            <a:chOff x="1138518" y="1979421"/>
            <a:chExt cx="7836312" cy="195608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D426941-3761-4809-98A0-D9882903E733}"/>
                </a:ext>
              </a:extLst>
            </p:cNvPr>
            <p:cNvGrpSpPr/>
            <p:nvPr/>
          </p:nvGrpSpPr>
          <p:grpSpPr>
            <a:xfrm>
              <a:off x="5666854" y="1979421"/>
              <a:ext cx="3307976" cy="1956085"/>
              <a:chOff x="4625788" y="1979421"/>
              <a:chExt cx="3307976" cy="1956085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06FE3AB8-C8DE-45EA-AE57-28E414395183}"/>
                  </a:ext>
                </a:extLst>
              </p:cNvPr>
              <p:cNvSpPr/>
              <p:nvPr/>
            </p:nvSpPr>
            <p:spPr>
              <a:xfrm>
                <a:off x="6920759" y="2411506"/>
                <a:ext cx="833717" cy="1228165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D17415F8-3914-47B2-B681-49D6BBB40F7C}"/>
                  </a:ext>
                </a:extLst>
              </p:cNvPr>
              <p:cNvSpPr/>
              <p:nvPr/>
            </p:nvSpPr>
            <p:spPr>
              <a:xfrm>
                <a:off x="5741004" y="2510117"/>
                <a:ext cx="609599" cy="1030942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CB99B8B4-3B05-42F3-B87C-B90202C8D606}"/>
                  </a:ext>
                </a:extLst>
              </p:cNvPr>
              <p:cNvSpPr/>
              <p:nvPr/>
            </p:nvSpPr>
            <p:spPr>
              <a:xfrm>
                <a:off x="4821222" y="2636975"/>
                <a:ext cx="349626" cy="77722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069593C-5E32-4EA5-AE98-5F6E705A1CF1}"/>
                  </a:ext>
                </a:extLst>
              </p:cNvPr>
              <p:cNvSpPr/>
              <p:nvPr/>
            </p:nvSpPr>
            <p:spPr>
              <a:xfrm>
                <a:off x="4625788" y="2187388"/>
                <a:ext cx="3307976" cy="1748118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D496B-CB93-4200-8346-77B46870F4EC}"/>
                  </a:ext>
                </a:extLst>
              </p:cNvPr>
              <p:cNvSpPr txBox="1"/>
              <p:nvPr/>
            </p:nvSpPr>
            <p:spPr>
              <a:xfrm>
                <a:off x="5747418" y="1979421"/>
                <a:ext cx="1093457" cy="381589"/>
              </a:xfrm>
              <a:prstGeom prst="rect">
                <a:avLst/>
              </a:prstGeom>
              <a:solidFill>
                <a:srgbClr val="EFECE7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Decoder</a:t>
                </a:r>
                <a:endParaRPr lang="ko-KR" altLang="en-US" sz="16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7A8719C-4097-4298-8E1D-04C2F2668568}"/>
                </a:ext>
              </a:extLst>
            </p:cNvPr>
            <p:cNvGrpSpPr/>
            <p:nvPr/>
          </p:nvGrpSpPr>
          <p:grpSpPr>
            <a:xfrm>
              <a:off x="1138518" y="1979421"/>
              <a:ext cx="3307976" cy="1956085"/>
              <a:chOff x="1138518" y="1979421"/>
              <a:chExt cx="3307976" cy="1956085"/>
            </a:xfrm>
          </p:grpSpPr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56BFA763-CC4E-45D0-96B6-8BE38AA1B065}"/>
                  </a:ext>
                </a:extLst>
              </p:cNvPr>
              <p:cNvSpPr/>
              <p:nvPr/>
            </p:nvSpPr>
            <p:spPr>
              <a:xfrm>
                <a:off x="1317812" y="2411506"/>
                <a:ext cx="833717" cy="1228165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55521791-3F7E-4434-9B23-0AB0939C5CBA}"/>
                  </a:ext>
                </a:extLst>
              </p:cNvPr>
              <p:cNvSpPr/>
              <p:nvPr/>
            </p:nvSpPr>
            <p:spPr>
              <a:xfrm>
                <a:off x="2721685" y="2510117"/>
                <a:ext cx="609599" cy="1030942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2232F385-0EA1-422A-BC80-312F3B674E4A}"/>
                  </a:ext>
                </a:extLst>
              </p:cNvPr>
              <p:cNvSpPr/>
              <p:nvPr/>
            </p:nvSpPr>
            <p:spPr>
              <a:xfrm>
                <a:off x="3901440" y="2636975"/>
                <a:ext cx="349626" cy="77722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5E45DBC-2F4C-44DE-A128-0AFFA24AA00D}"/>
                  </a:ext>
                </a:extLst>
              </p:cNvPr>
              <p:cNvSpPr/>
              <p:nvPr/>
            </p:nvSpPr>
            <p:spPr>
              <a:xfrm>
                <a:off x="1138518" y="2187388"/>
                <a:ext cx="3307976" cy="1748118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94108C-CEE6-4F2E-BD73-9B89E1B125C7}"/>
                  </a:ext>
                </a:extLst>
              </p:cNvPr>
              <p:cNvSpPr txBox="1"/>
              <p:nvPr/>
            </p:nvSpPr>
            <p:spPr>
              <a:xfrm>
                <a:off x="2189327" y="1979421"/>
                <a:ext cx="1055516" cy="381589"/>
              </a:xfrm>
              <a:prstGeom prst="rect">
                <a:avLst/>
              </a:prstGeom>
              <a:solidFill>
                <a:srgbClr val="EFECE7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Encoder</a:t>
                </a:r>
                <a:endParaRPr lang="ko-KR" altLang="en-US" sz="1600" dirty="0"/>
              </a:p>
            </p:txBody>
          </p:sp>
        </p:grpSp>
        <p:sp>
          <p:nvSpPr>
            <p:cNvPr id="12" name="화살표: 왼쪽/오른쪽 11">
              <a:extLst>
                <a:ext uri="{FF2B5EF4-FFF2-40B4-BE49-F238E27FC236}">
                  <a16:creationId xmlns:a16="http://schemas.microsoft.com/office/drawing/2014/main" id="{928B4F94-9A52-4DF6-8A69-AB49D1734C4F}"/>
                </a:ext>
              </a:extLst>
            </p:cNvPr>
            <p:cNvSpPr/>
            <p:nvPr/>
          </p:nvSpPr>
          <p:spPr>
            <a:xfrm>
              <a:off x="4742329" y="2940424"/>
              <a:ext cx="623953" cy="233082"/>
            </a:xfrm>
            <a:prstGeom prst="left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AC5A7F5-2567-443D-8454-DA15C76AA357}"/>
              </a:ext>
            </a:extLst>
          </p:cNvPr>
          <p:cNvSpPr txBox="1"/>
          <p:nvPr/>
        </p:nvSpPr>
        <p:spPr>
          <a:xfrm>
            <a:off x="337778" y="4299056"/>
            <a:ext cx="5164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Instead of using the basic  method.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use Conv that return various out channels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F74226B-16DF-4E60-B497-AC9A5FD8D161}"/>
              </a:ext>
            </a:extLst>
          </p:cNvPr>
          <p:cNvGrpSpPr/>
          <p:nvPr/>
        </p:nvGrpSpPr>
        <p:grpSpPr>
          <a:xfrm>
            <a:off x="5067921" y="4909518"/>
            <a:ext cx="6952537" cy="1735479"/>
            <a:chOff x="1138518" y="4768802"/>
            <a:chExt cx="6952537" cy="1735479"/>
          </a:xfrm>
        </p:grpSpPr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0497873C-640E-44B8-9E33-190D5E9A0E94}"/>
                </a:ext>
              </a:extLst>
            </p:cNvPr>
            <p:cNvSpPr/>
            <p:nvPr/>
          </p:nvSpPr>
          <p:spPr>
            <a:xfrm>
              <a:off x="7192296" y="5152157"/>
              <a:ext cx="739691" cy="108965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2B5D47E-C6B8-4C16-9296-854A1BC58670}"/>
                </a:ext>
              </a:extLst>
            </p:cNvPr>
            <p:cNvSpPr/>
            <p:nvPr/>
          </p:nvSpPr>
          <p:spPr>
            <a:xfrm>
              <a:off x="5156151" y="4953315"/>
              <a:ext cx="2934904" cy="1550966"/>
            </a:xfrm>
            <a:prstGeom prst="roundRect">
              <a:avLst/>
            </a:prstGeom>
            <a:no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58AD224-DE23-4C22-BC3E-106935A85090}"/>
                </a:ext>
              </a:extLst>
            </p:cNvPr>
            <p:cNvSpPr txBox="1"/>
            <p:nvPr/>
          </p:nvSpPr>
          <p:spPr>
            <a:xfrm>
              <a:off x="6151284" y="4768802"/>
              <a:ext cx="970137" cy="338554"/>
            </a:xfrm>
            <a:prstGeom prst="rect">
              <a:avLst/>
            </a:prstGeom>
            <a:solidFill>
              <a:srgbClr val="EFECE7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Decoder</a:t>
              </a:r>
              <a:endParaRPr lang="ko-KR" altLang="en-US" sz="1600" dirty="0"/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A1716FCA-D561-4575-B74F-AC508EE12DC4}"/>
                </a:ext>
              </a:extLst>
            </p:cNvPr>
            <p:cNvSpPr/>
            <p:nvPr/>
          </p:nvSpPr>
          <p:spPr>
            <a:xfrm>
              <a:off x="1297591" y="5152157"/>
              <a:ext cx="739691" cy="1089653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892928F-A218-48AF-A0F1-F8FAF44B32FC}"/>
                </a:ext>
              </a:extLst>
            </p:cNvPr>
            <p:cNvSpPr/>
            <p:nvPr/>
          </p:nvSpPr>
          <p:spPr>
            <a:xfrm>
              <a:off x="1138518" y="4953315"/>
              <a:ext cx="2934904" cy="1550966"/>
            </a:xfrm>
            <a:prstGeom prst="roundRect">
              <a:avLst/>
            </a:prstGeom>
            <a:no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DBC29D-C80F-406A-B095-E228616D3EF7}"/>
                </a:ext>
              </a:extLst>
            </p:cNvPr>
            <p:cNvSpPr txBox="1"/>
            <p:nvPr/>
          </p:nvSpPr>
          <p:spPr>
            <a:xfrm>
              <a:off x="2070817" y="4768802"/>
              <a:ext cx="936475" cy="338554"/>
            </a:xfrm>
            <a:prstGeom prst="rect">
              <a:avLst/>
            </a:prstGeom>
            <a:solidFill>
              <a:srgbClr val="EFECE7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Encoder</a:t>
              </a:r>
              <a:endParaRPr lang="ko-KR" altLang="en-US" sz="1600" dirty="0"/>
            </a:p>
          </p:txBody>
        </p:sp>
        <p:sp>
          <p:nvSpPr>
            <p:cNvPr id="51" name="화살표: 왼쪽/오른쪽 50">
              <a:extLst>
                <a:ext uri="{FF2B5EF4-FFF2-40B4-BE49-F238E27FC236}">
                  <a16:creationId xmlns:a16="http://schemas.microsoft.com/office/drawing/2014/main" id="{3FD3302C-6F32-49B4-A2FA-797BF3831512}"/>
                </a:ext>
              </a:extLst>
            </p:cNvPr>
            <p:cNvSpPr/>
            <p:nvPr/>
          </p:nvSpPr>
          <p:spPr>
            <a:xfrm>
              <a:off x="4335893" y="5621424"/>
              <a:ext cx="553584" cy="206795"/>
            </a:xfrm>
            <a:prstGeom prst="left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A8FA7F5-8897-4F7C-B7C4-9ADA91E04873}"/>
                </a:ext>
              </a:extLst>
            </p:cNvPr>
            <p:cNvGrpSpPr/>
            <p:nvPr/>
          </p:nvGrpSpPr>
          <p:grpSpPr>
            <a:xfrm>
              <a:off x="2367455" y="5239646"/>
              <a:ext cx="669326" cy="875403"/>
              <a:chOff x="2246500" y="5234227"/>
              <a:chExt cx="669326" cy="875403"/>
            </a:xfrm>
          </p:grpSpPr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0D17D9D1-1F08-4367-9134-2CA9DFAFA1A3}"/>
                  </a:ext>
                </a:extLst>
              </p:cNvPr>
              <p:cNvSpPr/>
              <p:nvPr/>
            </p:nvSpPr>
            <p:spPr>
              <a:xfrm>
                <a:off x="2246500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BA7CA1CF-2ABE-44BE-BB96-FA635336F673}"/>
                  </a:ext>
                </a:extLst>
              </p:cNvPr>
              <p:cNvSpPr/>
              <p:nvPr/>
            </p:nvSpPr>
            <p:spPr>
              <a:xfrm>
                <a:off x="2380365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C02553FA-C3E9-426B-9F70-E4BD53CD34E4}"/>
                  </a:ext>
                </a:extLst>
              </p:cNvPr>
              <p:cNvSpPr/>
              <p:nvPr/>
            </p:nvSpPr>
            <p:spPr>
              <a:xfrm>
                <a:off x="2514230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D229F76E-57F7-46C4-882B-6AD7D54D0435}"/>
                  </a:ext>
                </a:extLst>
              </p:cNvPr>
              <p:cNvSpPr/>
              <p:nvPr/>
            </p:nvSpPr>
            <p:spPr>
              <a:xfrm>
                <a:off x="2648095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0AEE448-E7B2-4DBA-9F51-0BDDB86ACCE8}"/>
                </a:ext>
              </a:extLst>
            </p:cNvPr>
            <p:cNvGrpSpPr/>
            <p:nvPr/>
          </p:nvGrpSpPr>
          <p:grpSpPr>
            <a:xfrm>
              <a:off x="6203362" y="5239646"/>
              <a:ext cx="669326" cy="875403"/>
              <a:chOff x="2246500" y="5234227"/>
              <a:chExt cx="669326" cy="875403"/>
            </a:xfrm>
          </p:grpSpPr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6C0BB56-3F33-493D-BF8D-2B8126981EBD}"/>
                  </a:ext>
                </a:extLst>
              </p:cNvPr>
              <p:cNvSpPr/>
              <p:nvPr/>
            </p:nvSpPr>
            <p:spPr>
              <a:xfrm>
                <a:off x="2246500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F8406CE4-B1BE-4BFA-9453-DFEEECBDBFD6}"/>
                  </a:ext>
                </a:extLst>
              </p:cNvPr>
              <p:cNvSpPr/>
              <p:nvPr/>
            </p:nvSpPr>
            <p:spPr>
              <a:xfrm>
                <a:off x="2380365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9D5C19EF-A790-4012-97D2-041DFAABD123}"/>
                  </a:ext>
                </a:extLst>
              </p:cNvPr>
              <p:cNvSpPr/>
              <p:nvPr/>
            </p:nvSpPr>
            <p:spPr>
              <a:xfrm>
                <a:off x="2514230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F03F6CE6-F67A-4D25-B906-81FE97585E9C}"/>
                  </a:ext>
                </a:extLst>
              </p:cNvPr>
              <p:cNvSpPr/>
              <p:nvPr/>
            </p:nvSpPr>
            <p:spPr>
              <a:xfrm>
                <a:off x="2648095" y="5234227"/>
                <a:ext cx="267731" cy="875403"/>
              </a:xfrm>
              <a:prstGeom prst="cube">
                <a:avLst>
                  <a:gd name="adj" fmla="val 658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2242411-AC8A-4628-97D8-B4399F2BF53D}"/>
                </a:ext>
              </a:extLst>
            </p:cNvPr>
            <p:cNvGrpSpPr/>
            <p:nvPr/>
          </p:nvGrpSpPr>
          <p:grpSpPr>
            <a:xfrm>
              <a:off x="3366954" y="5275917"/>
              <a:ext cx="529064" cy="802858"/>
              <a:chOff x="3366954" y="5275917"/>
              <a:chExt cx="529064" cy="802858"/>
            </a:xfrm>
          </p:grpSpPr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6619296C-91DE-4D75-8277-BCFB53AED68E}"/>
                  </a:ext>
                </a:extLst>
              </p:cNvPr>
              <p:cNvSpPr/>
              <p:nvPr/>
            </p:nvSpPr>
            <p:spPr>
              <a:xfrm>
                <a:off x="336695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B8DB6D04-0202-48D1-AB1A-F76AB2B34A9D}"/>
                  </a:ext>
                </a:extLst>
              </p:cNvPr>
              <p:cNvSpPr/>
              <p:nvPr/>
            </p:nvSpPr>
            <p:spPr>
              <a:xfrm>
                <a:off x="341069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83CB1392-562D-4C4B-9500-902A0592C893}"/>
                  </a:ext>
                </a:extLst>
              </p:cNvPr>
              <p:cNvSpPr/>
              <p:nvPr/>
            </p:nvSpPr>
            <p:spPr>
              <a:xfrm>
                <a:off x="345443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3" name="정육면체 72">
                <a:extLst>
                  <a:ext uri="{FF2B5EF4-FFF2-40B4-BE49-F238E27FC236}">
                    <a16:creationId xmlns:a16="http://schemas.microsoft.com/office/drawing/2014/main" id="{DDE662B3-92E6-40C8-B938-C5A944D3FC03}"/>
                  </a:ext>
                </a:extLst>
              </p:cNvPr>
              <p:cNvSpPr/>
              <p:nvPr/>
            </p:nvSpPr>
            <p:spPr>
              <a:xfrm>
                <a:off x="349817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4" name="정육면체 73">
                <a:extLst>
                  <a:ext uri="{FF2B5EF4-FFF2-40B4-BE49-F238E27FC236}">
                    <a16:creationId xmlns:a16="http://schemas.microsoft.com/office/drawing/2014/main" id="{30ED3573-FBDD-4A5C-AE8B-54D62A90BAC1}"/>
                  </a:ext>
                </a:extLst>
              </p:cNvPr>
              <p:cNvSpPr/>
              <p:nvPr/>
            </p:nvSpPr>
            <p:spPr>
              <a:xfrm>
                <a:off x="354191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0A2DAD73-0EDA-4EFF-A427-BCB5822A70D7}"/>
                  </a:ext>
                </a:extLst>
              </p:cNvPr>
              <p:cNvSpPr/>
              <p:nvPr/>
            </p:nvSpPr>
            <p:spPr>
              <a:xfrm>
                <a:off x="358565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6" name="정육면체 75">
                <a:extLst>
                  <a:ext uri="{FF2B5EF4-FFF2-40B4-BE49-F238E27FC236}">
                    <a16:creationId xmlns:a16="http://schemas.microsoft.com/office/drawing/2014/main" id="{9EBE95F7-CAA9-490A-8298-3AD5740CE8F0}"/>
                  </a:ext>
                </a:extLst>
              </p:cNvPr>
              <p:cNvSpPr/>
              <p:nvPr/>
            </p:nvSpPr>
            <p:spPr>
              <a:xfrm>
                <a:off x="362939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F3063C91-879E-4C41-8CAC-D0667EA84E99}"/>
                  </a:ext>
                </a:extLst>
              </p:cNvPr>
              <p:cNvSpPr/>
              <p:nvPr/>
            </p:nvSpPr>
            <p:spPr>
              <a:xfrm>
                <a:off x="367313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36C2A93-1CB0-4F4F-9BEA-DF9CFB862F50}"/>
                </a:ext>
              </a:extLst>
            </p:cNvPr>
            <p:cNvGrpSpPr/>
            <p:nvPr/>
          </p:nvGrpSpPr>
          <p:grpSpPr>
            <a:xfrm>
              <a:off x="5354691" y="5275917"/>
              <a:ext cx="529064" cy="802858"/>
              <a:chOff x="3366954" y="5275917"/>
              <a:chExt cx="529064" cy="802858"/>
            </a:xfrm>
          </p:grpSpPr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7DB4A1EC-9417-41A3-BE29-5CFE89F97BAA}"/>
                  </a:ext>
                </a:extLst>
              </p:cNvPr>
              <p:cNvSpPr/>
              <p:nvPr/>
            </p:nvSpPr>
            <p:spPr>
              <a:xfrm>
                <a:off x="336695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333D27C2-8A63-40C0-9EF7-14D793A7FDDD}"/>
                  </a:ext>
                </a:extLst>
              </p:cNvPr>
              <p:cNvSpPr/>
              <p:nvPr/>
            </p:nvSpPr>
            <p:spPr>
              <a:xfrm>
                <a:off x="341069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4FB04A1A-C204-435C-8018-7A745B54A999}"/>
                  </a:ext>
                </a:extLst>
              </p:cNvPr>
              <p:cNvSpPr/>
              <p:nvPr/>
            </p:nvSpPr>
            <p:spPr>
              <a:xfrm>
                <a:off x="345443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93179A3D-5C55-481F-B2C4-4E8A80D7D169}"/>
                  </a:ext>
                </a:extLst>
              </p:cNvPr>
              <p:cNvSpPr/>
              <p:nvPr/>
            </p:nvSpPr>
            <p:spPr>
              <a:xfrm>
                <a:off x="349817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C044B5C7-7F36-43FA-9CD5-99F7CEB84536}"/>
                  </a:ext>
                </a:extLst>
              </p:cNvPr>
              <p:cNvSpPr/>
              <p:nvPr/>
            </p:nvSpPr>
            <p:spPr>
              <a:xfrm>
                <a:off x="354191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A149060C-7ACB-4454-8866-8EB5D0EA0DB7}"/>
                  </a:ext>
                </a:extLst>
              </p:cNvPr>
              <p:cNvSpPr/>
              <p:nvPr/>
            </p:nvSpPr>
            <p:spPr>
              <a:xfrm>
                <a:off x="358565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6" name="정육면체 85">
                <a:extLst>
                  <a:ext uri="{FF2B5EF4-FFF2-40B4-BE49-F238E27FC236}">
                    <a16:creationId xmlns:a16="http://schemas.microsoft.com/office/drawing/2014/main" id="{BDA04209-D983-44F0-B0CC-BE9AE7812864}"/>
                  </a:ext>
                </a:extLst>
              </p:cNvPr>
              <p:cNvSpPr/>
              <p:nvPr/>
            </p:nvSpPr>
            <p:spPr>
              <a:xfrm>
                <a:off x="362939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7" name="정육면체 86">
                <a:extLst>
                  <a:ext uri="{FF2B5EF4-FFF2-40B4-BE49-F238E27FC236}">
                    <a16:creationId xmlns:a16="http://schemas.microsoft.com/office/drawing/2014/main" id="{81A58FEA-E65E-410C-8840-3B56B8FA2A62}"/>
                  </a:ext>
                </a:extLst>
              </p:cNvPr>
              <p:cNvSpPr/>
              <p:nvPr/>
            </p:nvSpPr>
            <p:spPr>
              <a:xfrm>
                <a:off x="3673134" y="5275917"/>
                <a:ext cx="222884" cy="802858"/>
              </a:xfrm>
              <a:prstGeom prst="cube">
                <a:avLst>
                  <a:gd name="adj" fmla="val 9047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859B8A0-B9A8-46F3-AC42-1CCD82F1CA86}"/>
              </a:ext>
            </a:extLst>
          </p:cNvPr>
          <p:cNvSpPr txBox="1"/>
          <p:nvPr/>
        </p:nvSpPr>
        <p:spPr>
          <a:xfrm>
            <a:off x="7554471" y="2661242"/>
            <a:ext cx="439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the basic structure,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 and decoding are carried out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pooling and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upsampling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DDC7459-161F-438C-89D7-3CB724F7FD0D}"/>
              </a:ext>
            </a:extLst>
          </p:cNvPr>
          <p:cNvCxnSpPr/>
          <p:nvPr/>
        </p:nvCxnSpPr>
        <p:spPr>
          <a:xfrm>
            <a:off x="0" y="3993266"/>
            <a:ext cx="12192000" cy="0"/>
          </a:xfrm>
          <a:prstGeom prst="line">
            <a:avLst/>
          </a:prstGeom>
          <a:ln w="19050">
            <a:solidFill>
              <a:srgbClr val="7671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METHODS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5A7F5-2567-443D-8454-DA15C76AA357}"/>
              </a:ext>
            </a:extLst>
          </p:cNvPr>
          <p:cNvSpPr txBox="1"/>
          <p:nvPr/>
        </p:nvSpPr>
        <p:spPr>
          <a:xfrm>
            <a:off x="745608" y="1563704"/>
            <a:ext cx="961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course, Pooling can reduce unnecessary parameters and extract features well.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However, in order to return a denoised image,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Upsampling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is required during decoding.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3E892-1018-4C33-A57A-5034FEFBC354}"/>
              </a:ext>
            </a:extLst>
          </p:cNvPr>
          <p:cNvSpPr txBox="1"/>
          <p:nvPr/>
        </p:nvSpPr>
        <p:spPr>
          <a:xfrm>
            <a:off x="7136699" y="5777486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Upsampling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is not lossless. 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4F7C98-E5EA-45B4-A458-353A4E62412E}"/>
              </a:ext>
            </a:extLst>
          </p:cNvPr>
          <p:cNvGrpSpPr/>
          <p:nvPr/>
        </p:nvGrpSpPr>
        <p:grpSpPr>
          <a:xfrm>
            <a:off x="1390540" y="2536784"/>
            <a:ext cx="8971547" cy="2480858"/>
            <a:chOff x="1138518" y="1979421"/>
            <a:chExt cx="7836312" cy="1956085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449A15C-6368-4B4C-A0BF-0B74F902A295}"/>
                </a:ext>
              </a:extLst>
            </p:cNvPr>
            <p:cNvGrpSpPr/>
            <p:nvPr/>
          </p:nvGrpSpPr>
          <p:grpSpPr>
            <a:xfrm>
              <a:off x="5666854" y="1979421"/>
              <a:ext cx="3307976" cy="1956085"/>
              <a:chOff x="4625788" y="1979421"/>
              <a:chExt cx="3307976" cy="1956085"/>
            </a:xfrm>
          </p:grpSpPr>
          <p:sp>
            <p:nvSpPr>
              <p:cNvPr id="98" name="정육면체 97">
                <a:extLst>
                  <a:ext uri="{FF2B5EF4-FFF2-40B4-BE49-F238E27FC236}">
                    <a16:creationId xmlns:a16="http://schemas.microsoft.com/office/drawing/2014/main" id="{74B4F129-B282-433F-AE69-32E96691B77F}"/>
                  </a:ext>
                </a:extLst>
              </p:cNvPr>
              <p:cNvSpPr/>
              <p:nvPr/>
            </p:nvSpPr>
            <p:spPr>
              <a:xfrm>
                <a:off x="6920759" y="2411506"/>
                <a:ext cx="833717" cy="1228165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정육면체 98">
                <a:extLst>
                  <a:ext uri="{FF2B5EF4-FFF2-40B4-BE49-F238E27FC236}">
                    <a16:creationId xmlns:a16="http://schemas.microsoft.com/office/drawing/2014/main" id="{4BD248F0-8C39-4977-8AB3-0CA728E52269}"/>
                  </a:ext>
                </a:extLst>
              </p:cNvPr>
              <p:cNvSpPr/>
              <p:nvPr/>
            </p:nvSpPr>
            <p:spPr>
              <a:xfrm>
                <a:off x="5741004" y="2510117"/>
                <a:ext cx="609599" cy="1030942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A5BF514A-455D-4E70-964B-7328AB58293D}"/>
                  </a:ext>
                </a:extLst>
              </p:cNvPr>
              <p:cNvSpPr/>
              <p:nvPr/>
            </p:nvSpPr>
            <p:spPr>
              <a:xfrm>
                <a:off x="4821222" y="2636975"/>
                <a:ext cx="349626" cy="77722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11198D4B-6092-49FF-9B16-C12D07AA4FAB}"/>
                  </a:ext>
                </a:extLst>
              </p:cNvPr>
              <p:cNvSpPr/>
              <p:nvPr/>
            </p:nvSpPr>
            <p:spPr>
              <a:xfrm>
                <a:off x="4625788" y="2187388"/>
                <a:ext cx="3307976" cy="1748118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F0DF962-47BF-4C7B-BD0A-5ECB50C2E73C}"/>
                  </a:ext>
                </a:extLst>
              </p:cNvPr>
              <p:cNvSpPr txBox="1"/>
              <p:nvPr/>
            </p:nvSpPr>
            <p:spPr>
              <a:xfrm>
                <a:off x="5747418" y="1979421"/>
                <a:ext cx="929989" cy="291208"/>
              </a:xfrm>
              <a:prstGeom prst="rect">
                <a:avLst/>
              </a:prstGeom>
              <a:solidFill>
                <a:srgbClr val="EFECE7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6E9E2CE-68BC-424C-B6BC-5009BB11C55D}"/>
                </a:ext>
              </a:extLst>
            </p:cNvPr>
            <p:cNvGrpSpPr/>
            <p:nvPr/>
          </p:nvGrpSpPr>
          <p:grpSpPr>
            <a:xfrm>
              <a:off x="1138518" y="1979421"/>
              <a:ext cx="3307976" cy="1956085"/>
              <a:chOff x="1138518" y="1979421"/>
              <a:chExt cx="3307976" cy="1956085"/>
            </a:xfrm>
          </p:grpSpPr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5E79D018-ACB0-4B18-A8FC-460AB841C8AF}"/>
                  </a:ext>
                </a:extLst>
              </p:cNvPr>
              <p:cNvSpPr/>
              <p:nvPr/>
            </p:nvSpPr>
            <p:spPr>
              <a:xfrm>
                <a:off x="1317812" y="2411506"/>
                <a:ext cx="833717" cy="1228165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4BCA07FE-94FA-4F3C-857E-D0BEDA2CCCBC}"/>
                  </a:ext>
                </a:extLst>
              </p:cNvPr>
              <p:cNvSpPr/>
              <p:nvPr/>
            </p:nvSpPr>
            <p:spPr>
              <a:xfrm>
                <a:off x="2721685" y="2510117"/>
                <a:ext cx="609599" cy="1030942"/>
              </a:xfrm>
              <a:prstGeom prst="cub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7D39012A-CCFB-4E8A-9DDF-9DE86A7537C0}"/>
                  </a:ext>
                </a:extLst>
              </p:cNvPr>
              <p:cNvSpPr/>
              <p:nvPr/>
            </p:nvSpPr>
            <p:spPr>
              <a:xfrm>
                <a:off x="3901440" y="2636975"/>
                <a:ext cx="349626" cy="777226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16159DC4-83A8-47D5-8459-87559A10DA3E}"/>
                  </a:ext>
                </a:extLst>
              </p:cNvPr>
              <p:cNvSpPr/>
              <p:nvPr/>
            </p:nvSpPr>
            <p:spPr>
              <a:xfrm>
                <a:off x="1138518" y="2187388"/>
                <a:ext cx="3307976" cy="1748118"/>
              </a:xfrm>
              <a:prstGeom prst="roundRect">
                <a:avLst/>
              </a:prstGeom>
              <a:no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568A01-2058-4EC0-A858-6E3D60BABBF0}"/>
                  </a:ext>
                </a:extLst>
              </p:cNvPr>
              <p:cNvSpPr txBox="1"/>
              <p:nvPr/>
            </p:nvSpPr>
            <p:spPr>
              <a:xfrm>
                <a:off x="2189327" y="1979421"/>
                <a:ext cx="897784" cy="291208"/>
              </a:xfrm>
              <a:prstGeom prst="rect">
                <a:avLst/>
              </a:prstGeom>
              <a:solidFill>
                <a:srgbClr val="EFECE7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Encoder</a:t>
                </a:r>
                <a:endParaRPr lang="ko-KR" altLang="en-US" dirty="0"/>
              </a:p>
            </p:txBody>
          </p:sp>
        </p:grpSp>
        <p:sp>
          <p:nvSpPr>
            <p:cNvPr id="92" name="화살표: 왼쪽/오른쪽 91">
              <a:extLst>
                <a:ext uri="{FF2B5EF4-FFF2-40B4-BE49-F238E27FC236}">
                  <a16:creationId xmlns:a16="http://schemas.microsoft.com/office/drawing/2014/main" id="{CF946819-1F8A-4CEC-97B3-AB9828144BD6}"/>
                </a:ext>
              </a:extLst>
            </p:cNvPr>
            <p:cNvSpPr/>
            <p:nvPr/>
          </p:nvSpPr>
          <p:spPr>
            <a:xfrm>
              <a:off x="4742329" y="2940424"/>
              <a:ext cx="623953" cy="233082"/>
            </a:xfrm>
            <a:prstGeom prst="leftRightArrow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9B8D6D0-A8CB-4F95-8090-4BD84CBEFAD5}"/>
              </a:ext>
            </a:extLst>
          </p:cNvPr>
          <p:cNvSpPr/>
          <p:nvPr/>
        </p:nvSpPr>
        <p:spPr>
          <a:xfrm>
            <a:off x="2370182" y="4640868"/>
            <a:ext cx="1827913" cy="717630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pooling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0" name="화살표: 줄무늬가 있는 오른쪽 109">
            <a:extLst>
              <a:ext uri="{FF2B5EF4-FFF2-40B4-BE49-F238E27FC236}">
                <a16:creationId xmlns:a16="http://schemas.microsoft.com/office/drawing/2014/main" id="{1B8CCC4B-2926-429A-9847-9DCF39C5C5FC}"/>
              </a:ext>
            </a:extLst>
          </p:cNvPr>
          <p:cNvSpPr/>
          <p:nvPr/>
        </p:nvSpPr>
        <p:spPr>
          <a:xfrm>
            <a:off x="7635619" y="4627893"/>
            <a:ext cx="1827913" cy="717630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upsampling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METHODS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09EC43-606E-4E8A-956F-817815726614}"/>
              </a:ext>
            </a:extLst>
          </p:cNvPr>
          <p:cNvSpPr txBox="1"/>
          <p:nvPr/>
        </p:nvSpPr>
        <p:spPr>
          <a:xfrm>
            <a:off x="800250" y="1611713"/>
            <a:ext cx="492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So, we built a layer in the following way.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7D89F-2284-4206-87D0-4024A90F36A1}"/>
              </a:ext>
            </a:extLst>
          </p:cNvPr>
          <p:cNvSpPr/>
          <p:nvPr/>
        </p:nvSpPr>
        <p:spPr>
          <a:xfrm>
            <a:off x="672821" y="2728081"/>
            <a:ext cx="1035806" cy="42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EB308A4-928D-40AF-959C-3F56B501B4F7}"/>
              </a:ext>
            </a:extLst>
          </p:cNvPr>
          <p:cNvSpPr/>
          <p:nvPr/>
        </p:nvSpPr>
        <p:spPr>
          <a:xfrm>
            <a:off x="2166157" y="2728081"/>
            <a:ext cx="1035806" cy="4267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ADBB9BD-A64A-43CD-80B5-3560366833C4}"/>
              </a:ext>
            </a:extLst>
          </p:cNvPr>
          <p:cNvSpPr/>
          <p:nvPr/>
        </p:nvSpPr>
        <p:spPr>
          <a:xfrm>
            <a:off x="5152829" y="2728081"/>
            <a:ext cx="1035806" cy="4267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910AA-2FF8-4649-8CC9-037F307B253F}"/>
              </a:ext>
            </a:extLst>
          </p:cNvPr>
          <p:cNvSpPr/>
          <p:nvPr/>
        </p:nvSpPr>
        <p:spPr>
          <a:xfrm>
            <a:off x="6646165" y="2728081"/>
            <a:ext cx="1035806" cy="426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5D2C010-9245-4596-8BA4-83C4EBBEDE5D}"/>
              </a:ext>
            </a:extLst>
          </p:cNvPr>
          <p:cNvSpPr/>
          <p:nvPr/>
        </p:nvSpPr>
        <p:spPr>
          <a:xfrm>
            <a:off x="8139502" y="2728081"/>
            <a:ext cx="1035806" cy="42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7AE3F1-5FBD-4911-A4C6-D273D214376F}"/>
              </a:ext>
            </a:extLst>
          </p:cNvPr>
          <p:cNvSpPr/>
          <p:nvPr/>
        </p:nvSpPr>
        <p:spPr>
          <a:xfrm>
            <a:off x="360830" y="2506468"/>
            <a:ext cx="9502815" cy="922532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64102A-461A-4444-8018-7FB2B2B3F1BD}"/>
              </a:ext>
            </a:extLst>
          </p:cNvPr>
          <p:cNvSpPr txBox="1"/>
          <p:nvPr/>
        </p:nvSpPr>
        <p:spPr>
          <a:xfrm>
            <a:off x="4643999" y="2292919"/>
            <a:ext cx="936475" cy="338554"/>
          </a:xfrm>
          <a:prstGeom prst="rect">
            <a:avLst/>
          </a:prstGeom>
          <a:solidFill>
            <a:srgbClr val="EFECE7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Encoder</a:t>
            </a:r>
            <a:endParaRPr lang="ko-KR" altLang="en-US" sz="1600" dirty="0"/>
          </a:p>
        </p:txBody>
      </p:sp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C595B378-F4FB-4390-B2A9-3DD51DEDD21E}"/>
              </a:ext>
            </a:extLst>
          </p:cNvPr>
          <p:cNvSpPr/>
          <p:nvPr/>
        </p:nvSpPr>
        <p:spPr>
          <a:xfrm>
            <a:off x="10220739" y="2772866"/>
            <a:ext cx="1053296" cy="381964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59CAB-2AEC-4019-AC72-02317223A58A}"/>
              </a:ext>
            </a:extLst>
          </p:cNvPr>
          <p:cNvSpPr/>
          <p:nvPr/>
        </p:nvSpPr>
        <p:spPr>
          <a:xfrm>
            <a:off x="3659493" y="2728081"/>
            <a:ext cx="1035806" cy="4267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7CF3D6-207C-4442-B749-6AC29A48C300}"/>
              </a:ext>
            </a:extLst>
          </p:cNvPr>
          <p:cNvSpPr/>
          <p:nvPr/>
        </p:nvSpPr>
        <p:spPr>
          <a:xfrm>
            <a:off x="360830" y="3741048"/>
            <a:ext cx="1943058" cy="42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Conv+ReLU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9F6935-D10E-4AD4-810D-95DFAB002E07}"/>
              </a:ext>
            </a:extLst>
          </p:cNvPr>
          <p:cNvSpPr/>
          <p:nvPr/>
        </p:nvSpPr>
        <p:spPr>
          <a:xfrm>
            <a:off x="1106905" y="4375178"/>
            <a:ext cx="2164608" cy="420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Conv+ReLU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1155AC-F01B-4B2A-A658-B2323EAA0A58}"/>
              </a:ext>
            </a:extLst>
          </p:cNvPr>
          <p:cNvSpPr/>
          <p:nvPr/>
        </p:nvSpPr>
        <p:spPr>
          <a:xfrm>
            <a:off x="2299984" y="5004630"/>
            <a:ext cx="1943058" cy="4267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Conv+ReLU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DC7E46-C9F6-4EFD-861A-32BBB3B26FD6}"/>
              </a:ext>
            </a:extLst>
          </p:cNvPr>
          <p:cNvSpPr/>
          <p:nvPr/>
        </p:nvSpPr>
        <p:spPr>
          <a:xfrm>
            <a:off x="7180209" y="3741048"/>
            <a:ext cx="1943057" cy="426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Conv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B23BC4-06E8-48D2-94CB-42C97272BAEC}"/>
              </a:ext>
            </a:extLst>
          </p:cNvPr>
          <p:cNvSpPr/>
          <p:nvPr/>
        </p:nvSpPr>
        <p:spPr>
          <a:xfrm>
            <a:off x="3659493" y="5639916"/>
            <a:ext cx="2141420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Conv+(BN)+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32656-416B-42D7-AB41-0F46514884A8}"/>
              </a:ext>
            </a:extLst>
          </p:cNvPr>
          <p:cNvSpPr txBox="1"/>
          <p:nvPr/>
        </p:nvSpPr>
        <p:spPr>
          <a:xfrm>
            <a:off x="7707135" y="5866609"/>
            <a:ext cx="387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layer is similar to this.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C34815-48C5-42B2-8225-8F94D39575D1}"/>
              </a:ext>
            </a:extLst>
          </p:cNvPr>
          <p:cNvSpPr/>
          <p:nvPr/>
        </p:nvSpPr>
        <p:spPr>
          <a:xfrm>
            <a:off x="5112236" y="5004630"/>
            <a:ext cx="1943058" cy="4267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Conv+ReLU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CDA9F-E1A9-4BA3-B1EA-97EBE69C0D48}"/>
              </a:ext>
            </a:extLst>
          </p:cNvPr>
          <p:cNvSpPr/>
          <p:nvPr/>
        </p:nvSpPr>
        <p:spPr>
          <a:xfrm>
            <a:off x="6188635" y="4375178"/>
            <a:ext cx="2164608" cy="420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Conv+ReLU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1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METHODS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09EC43-606E-4E8A-956F-817815726614}"/>
              </a:ext>
            </a:extLst>
          </p:cNvPr>
          <p:cNvSpPr txBox="1"/>
          <p:nvPr/>
        </p:nvSpPr>
        <p:spPr>
          <a:xfrm>
            <a:off x="302945" y="1130450"/>
            <a:ext cx="187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 Code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2FFCC0-04E7-4D55-A3A2-24BB4D6D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 t="35208" r="73043" b="29854"/>
          <a:stretch/>
        </p:blipFill>
        <p:spPr>
          <a:xfrm>
            <a:off x="529910" y="2610758"/>
            <a:ext cx="3293489" cy="2644928"/>
          </a:xfrm>
          <a:prstGeom prst="rect">
            <a:avLst/>
          </a:prstGeom>
          <a:ln w="28575">
            <a:solidFill>
              <a:srgbClr val="7F6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7924DA-0E35-49B7-9619-52BD26E44D4D}"/>
              </a:ext>
            </a:extLst>
          </p:cNvPr>
          <p:cNvSpPr txBox="1"/>
          <p:nvPr/>
        </p:nvSpPr>
        <p:spPr>
          <a:xfrm>
            <a:off x="1367939" y="5881081"/>
            <a:ext cx="1617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Encoder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(Reference code)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CA6E7-6F6A-452D-9FD9-018EBF1FF1FE}"/>
              </a:ext>
            </a:extLst>
          </p:cNvPr>
          <p:cNvSpPr txBox="1"/>
          <p:nvPr/>
        </p:nvSpPr>
        <p:spPr>
          <a:xfrm>
            <a:off x="4593855" y="5988802"/>
            <a:ext cx="292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Encoder Network structure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 Image Denoising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44B6C-8C46-40F1-A773-FFD640747990}"/>
              </a:ext>
            </a:extLst>
          </p:cNvPr>
          <p:cNvSpPr txBox="1"/>
          <p:nvPr/>
        </p:nvSpPr>
        <p:spPr>
          <a:xfrm>
            <a:off x="8490759" y="5988802"/>
            <a:ext cx="2969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Encoder Network structure 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Image Denoising</a:t>
            </a:r>
          </a:p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batch normalization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0EE2D6-AA09-4771-B300-AA6416079872}"/>
              </a:ext>
            </a:extLst>
          </p:cNvPr>
          <p:cNvGrpSpPr/>
          <p:nvPr/>
        </p:nvGrpSpPr>
        <p:grpSpPr>
          <a:xfrm>
            <a:off x="4217814" y="1985363"/>
            <a:ext cx="3676859" cy="3895718"/>
            <a:chOff x="4217814" y="1985363"/>
            <a:chExt cx="3676859" cy="3895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AC9E05-EEAF-4AD8-ABCB-84F31619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" t="24148" r="61618" b="8235"/>
            <a:stretch/>
          </p:blipFill>
          <p:spPr>
            <a:xfrm>
              <a:off x="4217814" y="1985363"/>
              <a:ext cx="3676859" cy="3895718"/>
            </a:xfrm>
            <a:prstGeom prst="rect">
              <a:avLst/>
            </a:prstGeom>
            <a:ln w="28575">
              <a:solidFill>
                <a:srgbClr val="7F6000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BF2453-0953-4CEF-BDAD-F491E20D3937}"/>
                </a:ext>
              </a:extLst>
            </p:cNvPr>
            <p:cNvSpPr/>
            <p:nvPr/>
          </p:nvSpPr>
          <p:spPr>
            <a:xfrm>
              <a:off x="4653280" y="2661920"/>
              <a:ext cx="2987040" cy="13716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2EC67A-2A27-4C82-ADEB-8AA22D068E74}"/>
              </a:ext>
            </a:extLst>
          </p:cNvPr>
          <p:cNvGrpSpPr/>
          <p:nvPr/>
        </p:nvGrpSpPr>
        <p:grpSpPr>
          <a:xfrm>
            <a:off x="8289088" y="1985363"/>
            <a:ext cx="3373002" cy="3895718"/>
            <a:chOff x="8289088" y="1985363"/>
            <a:chExt cx="3373002" cy="38957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6EB47E-7338-4776-96EF-3944E4D3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5" t="22319" r="63043" b="6901"/>
            <a:stretch/>
          </p:blipFill>
          <p:spPr>
            <a:xfrm>
              <a:off x="8289088" y="1985363"/>
              <a:ext cx="3373002" cy="3895718"/>
            </a:xfrm>
            <a:prstGeom prst="rect">
              <a:avLst/>
            </a:prstGeom>
            <a:ln w="28575">
              <a:solidFill>
                <a:srgbClr val="7F6000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BC44894-CED8-4780-B91E-C22FCA819FEA}"/>
                </a:ext>
              </a:extLst>
            </p:cNvPr>
            <p:cNvSpPr/>
            <p:nvPr/>
          </p:nvSpPr>
          <p:spPr>
            <a:xfrm>
              <a:off x="8564818" y="2593340"/>
              <a:ext cx="2987040" cy="13716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5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METHODS</a:t>
            </a:r>
            <a:endParaRPr lang="en-US" altLang="ko-KR" sz="1200" kern="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09EC43-606E-4E8A-956F-817815726614}"/>
              </a:ext>
            </a:extLst>
          </p:cNvPr>
          <p:cNvSpPr txBox="1"/>
          <p:nvPr/>
        </p:nvSpPr>
        <p:spPr>
          <a:xfrm>
            <a:off x="521703" y="1411821"/>
            <a:ext cx="7442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doubled the size of the test set 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randomly flipping the test image horizontally or vertically.</a:t>
            </a:r>
          </a:p>
        </p:txBody>
      </p:sp>
      <p:pic>
        <p:nvPicPr>
          <p:cNvPr id="6" name="그래픽 5" descr="이미지 단색으로 채워진">
            <a:extLst>
              <a:ext uri="{FF2B5EF4-FFF2-40B4-BE49-F238E27FC236}">
                <a16:creationId xmlns:a16="http://schemas.microsoft.com/office/drawing/2014/main" id="{85622FD1-4FB9-4022-8C47-BF0ACA043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993" y="2356047"/>
            <a:ext cx="914400" cy="914400"/>
          </a:xfrm>
          <a:prstGeom prst="rect">
            <a:avLst/>
          </a:prstGeom>
        </p:spPr>
      </p:pic>
      <p:pic>
        <p:nvPicPr>
          <p:cNvPr id="22" name="그래픽 21" descr="이미지 단색으로 채워진">
            <a:extLst>
              <a:ext uri="{FF2B5EF4-FFF2-40B4-BE49-F238E27FC236}">
                <a16:creationId xmlns:a16="http://schemas.microsoft.com/office/drawing/2014/main" id="{9C067595-8760-441D-9576-EB396D7F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4869" y="2356047"/>
            <a:ext cx="914400" cy="914400"/>
          </a:xfrm>
          <a:prstGeom prst="rect">
            <a:avLst/>
          </a:prstGeom>
        </p:spPr>
      </p:pic>
      <p:pic>
        <p:nvPicPr>
          <p:cNvPr id="23" name="그래픽 22" descr="이미지 단색으로 채워진">
            <a:extLst>
              <a:ext uri="{FF2B5EF4-FFF2-40B4-BE49-F238E27FC236}">
                <a16:creationId xmlns:a16="http://schemas.microsoft.com/office/drawing/2014/main" id="{AAC0C956-E1BC-4541-B991-B34CD5E6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32090" y="2356047"/>
            <a:ext cx="914400" cy="914400"/>
          </a:xfrm>
          <a:prstGeom prst="rect">
            <a:avLst/>
          </a:prstGeom>
        </p:spPr>
      </p:pic>
      <p:pic>
        <p:nvPicPr>
          <p:cNvPr id="24" name="그래픽 23" descr="이미지 단색으로 채워진">
            <a:extLst>
              <a:ext uri="{FF2B5EF4-FFF2-40B4-BE49-F238E27FC236}">
                <a16:creationId xmlns:a16="http://schemas.microsoft.com/office/drawing/2014/main" id="{8FA68785-1C45-477E-8FCC-26841DD6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382111" y="2356047"/>
            <a:ext cx="914400" cy="9144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96FAE21-478A-4B97-8903-350D6C64A1D1}"/>
              </a:ext>
            </a:extLst>
          </p:cNvPr>
          <p:cNvSpPr/>
          <p:nvPr/>
        </p:nvSpPr>
        <p:spPr>
          <a:xfrm>
            <a:off x="2245206" y="2570931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DDA2644B-2D92-4696-8969-24B0901A5ECC}"/>
              </a:ext>
            </a:extLst>
          </p:cNvPr>
          <p:cNvSpPr/>
          <p:nvPr/>
        </p:nvSpPr>
        <p:spPr>
          <a:xfrm>
            <a:off x="5203557" y="2570931"/>
            <a:ext cx="536967" cy="53696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4AF85-E591-4261-B7EF-4AFD81F476DA}"/>
              </a:ext>
            </a:extLst>
          </p:cNvPr>
          <p:cNvSpPr txBox="1"/>
          <p:nvPr/>
        </p:nvSpPr>
        <p:spPr>
          <a:xfrm>
            <a:off x="6851196" y="2613192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E07420-7E55-402E-8D80-F35E2EFAB7D8}"/>
              </a:ext>
            </a:extLst>
          </p:cNvPr>
          <p:cNvSpPr txBox="1"/>
          <p:nvPr/>
        </p:nvSpPr>
        <p:spPr>
          <a:xfrm>
            <a:off x="401993" y="4003667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addition,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7CE9D6-5023-469D-90AE-AEF7F2DBE46A}"/>
              </a:ext>
            </a:extLst>
          </p:cNvPr>
          <p:cNvCxnSpPr/>
          <p:nvPr/>
        </p:nvCxnSpPr>
        <p:spPr>
          <a:xfrm>
            <a:off x="0" y="3851476"/>
            <a:ext cx="12192000" cy="0"/>
          </a:xfrm>
          <a:prstGeom prst="line">
            <a:avLst/>
          </a:prstGeom>
          <a:ln w="19050">
            <a:solidFill>
              <a:srgbClr val="76717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641FFB-4D79-4B93-ABE4-639A966D68D0}"/>
              </a:ext>
            </a:extLst>
          </p:cNvPr>
          <p:cNvSpPr txBox="1"/>
          <p:nvPr/>
        </p:nvSpPr>
        <p:spPr>
          <a:xfrm>
            <a:off x="1320356" y="4784567"/>
            <a:ext cx="861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tested using Adam as optimizer while changing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lr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and eps values.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67DF42-CBA1-4B05-B792-08677E606482}"/>
              </a:ext>
            </a:extLst>
          </p:cNvPr>
          <p:cNvSpPr txBox="1"/>
          <p:nvPr/>
        </p:nvSpPr>
        <p:spPr>
          <a:xfrm>
            <a:off x="1320355" y="5495793"/>
            <a:ext cx="1013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 tested within limited resources while changing the batch size and epoch values.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93AEF-FD5D-4354-97B6-7B1F1620CD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8" t="28410" r="57916" b="8246"/>
          <a:stretch/>
        </p:blipFill>
        <p:spPr>
          <a:xfrm>
            <a:off x="8508427" y="1051278"/>
            <a:ext cx="2947779" cy="2644640"/>
          </a:xfrm>
          <a:prstGeom prst="rect">
            <a:avLst/>
          </a:prstGeom>
          <a:ln w="19050">
            <a:solidFill>
              <a:srgbClr val="7F6000"/>
            </a:solidFill>
          </a:ln>
        </p:spPr>
      </p:pic>
    </p:spTree>
    <p:extLst>
      <p:ext uri="{BB962C8B-B14F-4D97-AF65-F5344CB8AC3E}">
        <p14:creationId xmlns:p14="http://schemas.microsoft.com/office/powerpoint/2010/main" val="580153237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532</Words>
  <Application>Microsoft Office PowerPoint</Application>
  <PresentationFormat>와이드스크린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맑은 고딕</vt:lpstr>
      <vt:lpstr>나눔고딕</vt:lpstr>
      <vt:lpstr>나눔스퀘어 Bold</vt:lpstr>
      <vt:lpstr>나눔스퀘어 ExtraBold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JOOHYUN</cp:lastModifiedBy>
  <cp:revision>44</cp:revision>
  <dcterms:created xsi:type="dcterms:W3CDTF">2021-04-29T15:08:55Z</dcterms:created>
  <dcterms:modified xsi:type="dcterms:W3CDTF">2021-06-02T14:54:39Z</dcterms:modified>
</cp:coreProperties>
</file>