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96" r:id="rId3"/>
    <p:sldId id="289" r:id="rId4"/>
    <p:sldId id="292" r:id="rId5"/>
    <p:sldId id="294" r:id="rId6"/>
    <p:sldId id="298" r:id="rId7"/>
    <p:sldId id="302" r:id="rId8"/>
    <p:sldId id="303" r:id="rId9"/>
    <p:sldId id="299" r:id="rId10"/>
    <p:sldId id="305" r:id="rId11"/>
    <p:sldId id="306" r:id="rId12"/>
    <p:sldId id="307" r:id="rId13"/>
    <p:sldId id="308" r:id="rId14"/>
    <p:sldId id="300" r:id="rId15"/>
    <p:sldId id="309" r:id="rId16"/>
    <p:sldId id="310" r:id="rId17"/>
    <p:sldId id="31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95B5"/>
    <a:srgbClr val="E9EFFB"/>
    <a:srgbClr val="1ECEBC"/>
    <a:srgbClr val="B0A8E0"/>
    <a:srgbClr val="616A87"/>
    <a:srgbClr val="DCE1EC"/>
    <a:srgbClr val="74D3FF"/>
    <a:srgbClr val="FF6600"/>
    <a:srgbClr val="4E9CEE"/>
    <a:srgbClr val="D6C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45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6" y="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9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8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1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0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5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4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0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3FEB-CA4E-45D7-9007-AB8705F7A7B5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68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E478A9-72FA-4510-BECA-15B43349A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147" y="643467"/>
            <a:ext cx="8913705" cy="5571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98B897-95E2-4328-8FE0-8B404564328E}"/>
              </a:ext>
            </a:extLst>
          </p:cNvPr>
          <p:cNvSpPr txBox="1"/>
          <p:nvPr/>
        </p:nvSpPr>
        <p:spPr>
          <a:xfrm>
            <a:off x="994300" y="772357"/>
            <a:ext cx="98026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gradFill flip="none" rotWithShape="1">
                  <a:gsLst>
                    <a:gs pos="0">
                      <a:srgbClr val="FF0000"/>
                    </a:gs>
                    <a:gs pos="70000">
                      <a:srgbClr val="0070C0"/>
                    </a:gs>
                    <a:gs pos="53255">
                      <a:schemeClr val="accent6">
                        <a:lumMod val="75000"/>
                      </a:schemeClr>
                    </a:gs>
                    <a:gs pos="36370">
                      <a:schemeClr val="accent4">
                        <a:lumMod val="40000"/>
                        <a:lumOff val="60000"/>
                      </a:schemeClr>
                    </a:gs>
                    <a:gs pos="18000">
                      <a:srgbClr val="FFC000"/>
                    </a:gs>
                    <a:gs pos="86000">
                      <a:srgbClr val="00206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궁서체" panose="02030609000101010101" pitchFamily="17" charset="-127"/>
                <a:ea typeface="궁서체" panose="02030609000101010101" pitchFamily="17" charset="-127"/>
              </a:rPr>
              <a:t>고급 </a:t>
            </a:r>
            <a:r>
              <a:rPr lang="en-US" altLang="ko-KR" sz="6000" dirty="0">
                <a:gradFill flip="none" rotWithShape="1">
                  <a:gsLst>
                    <a:gs pos="0">
                      <a:srgbClr val="FF0000"/>
                    </a:gs>
                    <a:gs pos="70000">
                      <a:srgbClr val="0070C0"/>
                    </a:gs>
                    <a:gs pos="53255">
                      <a:schemeClr val="accent6">
                        <a:lumMod val="75000"/>
                      </a:schemeClr>
                    </a:gs>
                    <a:gs pos="36370">
                      <a:schemeClr val="accent4">
                        <a:lumMod val="40000"/>
                        <a:lumOff val="60000"/>
                      </a:schemeClr>
                    </a:gs>
                    <a:gs pos="18000">
                      <a:srgbClr val="FFC000"/>
                    </a:gs>
                    <a:gs pos="86000">
                      <a:srgbClr val="00206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궁서체" panose="02030609000101010101" pitchFamily="17" charset="-127"/>
                <a:ea typeface="궁서체" panose="02030609000101010101" pitchFamily="17" charset="-127"/>
              </a:rPr>
              <a:t>c</a:t>
            </a:r>
            <a:r>
              <a:rPr lang="ko-KR" altLang="en-US" sz="6000" dirty="0">
                <a:gradFill flip="none" rotWithShape="1">
                  <a:gsLst>
                    <a:gs pos="0">
                      <a:srgbClr val="FF0000"/>
                    </a:gs>
                    <a:gs pos="70000">
                      <a:srgbClr val="0070C0"/>
                    </a:gs>
                    <a:gs pos="53255">
                      <a:schemeClr val="accent6">
                        <a:lumMod val="75000"/>
                      </a:schemeClr>
                    </a:gs>
                    <a:gs pos="36370">
                      <a:schemeClr val="accent4">
                        <a:lumMod val="40000"/>
                        <a:lumOff val="60000"/>
                      </a:schemeClr>
                    </a:gs>
                    <a:gs pos="18000">
                      <a:srgbClr val="FFC000"/>
                    </a:gs>
                    <a:gs pos="86000">
                      <a:srgbClr val="00206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궁서체" panose="02030609000101010101" pitchFamily="17" charset="-127"/>
                <a:ea typeface="궁서체" panose="02030609000101010101" pitchFamily="17" charset="-127"/>
              </a:rPr>
              <a:t>프로그래밍 기말과제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DD5C08-1EBB-41A2-B15E-DBE750524745}"/>
              </a:ext>
            </a:extLst>
          </p:cNvPr>
          <p:cNvSpPr txBox="1"/>
          <p:nvPr/>
        </p:nvSpPr>
        <p:spPr>
          <a:xfrm>
            <a:off x="994300" y="2248935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B877005 </a:t>
            </a:r>
            <a:r>
              <a:rPr lang="ko-KR" alt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김완일</a:t>
            </a:r>
          </a:p>
        </p:txBody>
      </p:sp>
    </p:spTree>
    <p:extLst>
      <p:ext uri="{BB962C8B-B14F-4D97-AF65-F5344CB8AC3E}">
        <p14:creationId xmlns:p14="http://schemas.microsoft.com/office/powerpoint/2010/main" val="24523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3" y="0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26725" y="2006807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44501" y="822960"/>
            <a:ext cx="9734252" cy="5672651"/>
            <a:chOff x="444501" y="822960"/>
            <a:chExt cx="9734252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9974155" y="2042544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6601683" y="1031307"/>
            <a:ext cx="92906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16A8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메인 구성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627209" y="1031307"/>
            <a:ext cx="1064382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시스템 구성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791508" y="1031307"/>
            <a:ext cx="95856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616A8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그래픽 구성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6AB29D0-25D0-4ABC-93A9-143851F757CE}"/>
              </a:ext>
            </a:extLst>
          </p:cNvPr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JUMP GAME MAKER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B67710-38C3-4CBC-B168-C3CF8674A499}"/>
              </a:ext>
            </a:extLst>
          </p:cNvPr>
          <p:cNvSpPr txBox="1"/>
          <p:nvPr/>
        </p:nvSpPr>
        <p:spPr>
          <a:xfrm>
            <a:off x="10979910" y="997441"/>
            <a:ext cx="1212089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게임 설명</a:t>
            </a:r>
            <a:endParaRPr kumimoji="0" lang="en-US" altLang="ko-KR" sz="1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게임 이름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 /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게임 방법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 /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코드 줄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94F345-EDD1-4006-8E33-6083D07E95C2}"/>
              </a:ext>
            </a:extLst>
          </p:cNvPr>
          <p:cNvSpPr txBox="1"/>
          <p:nvPr/>
        </p:nvSpPr>
        <p:spPr>
          <a:xfrm>
            <a:off x="10979910" y="1993161"/>
            <a:ext cx="111981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>
                <a:solidFill>
                  <a:prstClr val="white"/>
                </a:solidFill>
                <a:cs typeface="Aharoni" panose="02010803020104030203" pitchFamily="2" charset="-79"/>
              </a:rPr>
              <a:t>코드 설명</a:t>
            </a:r>
            <a:endParaRPr lang="en-US" altLang="ko-KR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메인 구성</a:t>
            </a:r>
            <a:r>
              <a:rPr lang="en-US" altLang="ko-KR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/ </a:t>
            </a:r>
          </a:p>
          <a:p>
            <a:r>
              <a:rPr lang="ko-KR" altLang="en-US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시스템 구성</a:t>
            </a:r>
            <a:r>
              <a:rPr lang="en-US" altLang="ko-KR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그래픽 구성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595108-6992-4AC1-80AE-EE87D63D6432}"/>
              </a:ext>
            </a:extLst>
          </p:cNvPr>
          <p:cNvSpPr txBox="1"/>
          <p:nvPr/>
        </p:nvSpPr>
        <p:spPr>
          <a:xfrm>
            <a:off x="1599540" y="4803207"/>
            <a:ext cx="73965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좌우 키 이동</a:t>
            </a:r>
            <a:r>
              <a:rPr lang="en-US" altLang="ko-KR" sz="2800" dirty="0"/>
              <a:t>/ </a:t>
            </a:r>
            <a:r>
              <a:rPr lang="ko-KR" altLang="en-US" sz="2800" dirty="0"/>
              <a:t>땅 위에 있을 때</a:t>
            </a:r>
            <a:endParaRPr lang="en-US" altLang="ko-KR" sz="2800" dirty="0"/>
          </a:p>
          <a:p>
            <a:r>
              <a:rPr lang="ko-KR" altLang="en-US" sz="2800" dirty="0"/>
              <a:t>포탈</a:t>
            </a:r>
            <a:r>
              <a:rPr lang="en-US" altLang="ko-KR" sz="2800" dirty="0"/>
              <a:t>,</a:t>
            </a:r>
            <a:r>
              <a:rPr lang="ko-KR" altLang="en-US" sz="2800" dirty="0"/>
              <a:t>장애물에 닿을 때</a:t>
            </a:r>
            <a:r>
              <a:rPr lang="en-US" altLang="ko-KR" sz="2800" dirty="0"/>
              <a:t>/ </a:t>
            </a:r>
            <a:r>
              <a:rPr lang="ko-KR" altLang="en-US" sz="2800" dirty="0"/>
              <a:t>땅에 떨어질 때 등등 </a:t>
            </a:r>
            <a:endParaRPr lang="en-US" altLang="ko-KR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27FE1A-1AB1-45D6-99F0-E6341748D7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6" t="17639" r="60455" b="63097"/>
          <a:stretch/>
        </p:blipFill>
        <p:spPr>
          <a:xfrm>
            <a:off x="412569" y="1762125"/>
            <a:ext cx="9530607" cy="279335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54C70CF-B8FE-4391-BEA9-40E113CD0197}"/>
              </a:ext>
            </a:extLst>
          </p:cNvPr>
          <p:cNvSpPr txBox="1"/>
          <p:nvPr/>
        </p:nvSpPr>
        <p:spPr>
          <a:xfrm>
            <a:off x="10979910" y="3145458"/>
            <a:ext cx="12120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끝</a:t>
            </a:r>
            <a:endParaRPr kumimoji="0" lang="en-US" altLang="ko-KR" sz="1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C4BC6E7-35BF-44E4-8B08-865FCD39CFAA}"/>
              </a:ext>
            </a:extLst>
          </p:cNvPr>
          <p:cNvSpPr/>
          <p:nvPr/>
        </p:nvSpPr>
        <p:spPr>
          <a:xfrm>
            <a:off x="10626725" y="3130473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265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3" y="0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26725" y="2006807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44501" y="822960"/>
            <a:ext cx="9734252" cy="5672651"/>
            <a:chOff x="444501" y="822960"/>
            <a:chExt cx="9734252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9974155" y="2042544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6601683" y="1031307"/>
            <a:ext cx="92906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16A8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메인 구성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627209" y="1031307"/>
            <a:ext cx="1064382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시스템 구성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791508" y="1031307"/>
            <a:ext cx="95856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616A8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그래픽 구성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6AB29D0-25D0-4ABC-93A9-143851F757CE}"/>
              </a:ext>
            </a:extLst>
          </p:cNvPr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JUMP GAME MAKER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B67710-38C3-4CBC-B168-C3CF8674A499}"/>
              </a:ext>
            </a:extLst>
          </p:cNvPr>
          <p:cNvSpPr txBox="1"/>
          <p:nvPr/>
        </p:nvSpPr>
        <p:spPr>
          <a:xfrm>
            <a:off x="10979910" y="997441"/>
            <a:ext cx="1212089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게임 설명</a:t>
            </a:r>
            <a:endParaRPr kumimoji="0" lang="en-US" altLang="ko-KR" sz="1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게임 이름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 /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게임 방법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 /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코드 줄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94F345-EDD1-4006-8E33-6083D07E95C2}"/>
              </a:ext>
            </a:extLst>
          </p:cNvPr>
          <p:cNvSpPr txBox="1"/>
          <p:nvPr/>
        </p:nvSpPr>
        <p:spPr>
          <a:xfrm>
            <a:off x="10979910" y="1993161"/>
            <a:ext cx="111981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>
                <a:solidFill>
                  <a:prstClr val="white"/>
                </a:solidFill>
                <a:cs typeface="Aharoni" panose="02010803020104030203" pitchFamily="2" charset="-79"/>
              </a:rPr>
              <a:t>코드 설명</a:t>
            </a:r>
            <a:endParaRPr lang="en-US" altLang="ko-KR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메인 구성</a:t>
            </a:r>
            <a:r>
              <a:rPr lang="en-US" altLang="ko-KR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/ </a:t>
            </a:r>
          </a:p>
          <a:p>
            <a:r>
              <a:rPr lang="ko-KR" altLang="en-US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시스템 구성</a:t>
            </a:r>
            <a:r>
              <a:rPr lang="en-US" altLang="ko-KR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그래픽 구성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595108-6992-4AC1-80AE-EE87D63D6432}"/>
              </a:ext>
            </a:extLst>
          </p:cNvPr>
          <p:cNvSpPr txBox="1"/>
          <p:nvPr/>
        </p:nvSpPr>
        <p:spPr>
          <a:xfrm>
            <a:off x="5987962" y="2055694"/>
            <a:ext cx="346761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Floor </a:t>
            </a:r>
            <a:r>
              <a:rPr lang="ko-KR" altLang="en-US" sz="3200" dirty="0"/>
              <a:t>구조체 안의</a:t>
            </a:r>
            <a:endParaRPr lang="en-US" altLang="ko-KR" sz="3200" dirty="0"/>
          </a:p>
          <a:p>
            <a:r>
              <a:rPr lang="en-US" altLang="ko-KR" sz="3200" dirty="0"/>
              <a:t>Type </a:t>
            </a:r>
            <a:r>
              <a:rPr lang="ko-KR" altLang="en-US" sz="3200" dirty="0"/>
              <a:t>변수에 따라</a:t>
            </a:r>
            <a:endParaRPr lang="en-US" altLang="ko-KR" sz="3200" dirty="0"/>
          </a:p>
          <a:p>
            <a:r>
              <a:rPr lang="ko-KR" altLang="en-US" sz="3200" dirty="0"/>
              <a:t>다른 땅을 생성</a:t>
            </a:r>
            <a:r>
              <a:rPr lang="en-US" altLang="ko-KR" sz="3200" dirty="0"/>
              <a:t>.</a:t>
            </a:r>
          </a:p>
          <a:p>
            <a:r>
              <a:rPr lang="en-US" altLang="ko-KR" sz="3200" dirty="0"/>
              <a:t>-&gt;</a:t>
            </a:r>
            <a:r>
              <a:rPr lang="ko-KR" altLang="en-US" sz="3200" dirty="0"/>
              <a:t>색깔이 다르고 </a:t>
            </a:r>
            <a:endParaRPr lang="en-US" altLang="ko-KR" sz="3200" dirty="0"/>
          </a:p>
          <a:p>
            <a:r>
              <a:rPr lang="en-US" altLang="ko-KR" sz="3200" dirty="0"/>
              <a:t>    </a:t>
            </a:r>
            <a:r>
              <a:rPr lang="ko-KR" altLang="en-US" sz="3200" dirty="0"/>
              <a:t>기능이 다름 </a:t>
            </a:r>
            <a:endParaRPr lang="en-US" altLang="ko-KR" sz="3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7369EA1-3EDE-4E12-AA53-03049AD5AC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5" t="17284" r="64470" b="24311"/>
          <a:stretch/>
        </p:blipFill>
        <p:spPr>
          <a:xfrm>
            <a:off x="0" y="742719"/>
            <a:ext cx="5735782" cy="5909874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591303DE-042A-4BA7-9559-D3AB5C7A56DC}"/>
              </a:ext>
            </a:extLst>
          </p:cNvPr>
          <p:cNvSpPr/>
          <p:nvPr/>
        </p:nvSpPr>
        <p:spPr>
          <a:xfrm>
            <a:off x="1750042" y="1258358"/>
            <a:ext cx="905578" cy="4557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FA97EA6-8B17-4165-8F0E-99B3C34BCEEB}"/>
              </a:ext>
            </a:extLst>
          </p:cNvPr>
          <p:cNvSpPr/>
          <p:nvPr/>
        </p:nvSpPr>
        <p:spPr>
          <a:xfrm>
            <a:off x="2133600" y="2286196"/>
            <a:ext cx="1071417" cy="4557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01F428A-3D05-42A0-9601-75733FF825AC}"/>
              </a:ext>
            </a:extLst>
          </p:cNvPr>
          <p:cNvSpPr/>
          <p:nvPr/>
        </p:nvSpPr>
        <p:spPr>
          <a:xfrm>
            <a:off x="2133600" y="3396365"/>
            <a:ext cx="1136073" cy="4557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EFBB15C-9EEE-432C-8C10-D0633B6E3632}"/>
              </a:ext>
            </a:extLst>
          </p:cNvPr>
          <p:cNvSpPr/>
          <p:nvPr/>
        </p:nvSpPr>
        <p:spPr>
          <a:xfrm>
            <a:off x="2133600" y="4278660"/>
            <a:ext cx="1357745" cy="4557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36AF2332-2E59-42C0-A6F9-1A3507B4767A}"/>
              </a:ext>
            </a:extLst>
          </p:cNvPr>
          <p:cNvSpPr/>
          <p:nvPr/>
        </p:nvSpPr>
        <p:spPr>
          <a:xfrm>
            <a:off x="2068780" y="5209542"/>
            <a:ext cx="743692" cy="4557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9BFBAFD-8AD4-43FE-9849-8835075C1738}"/>
              </a:ext>
            </a:extLst>
          </p:cNvPr>
          <p:cNvSpPr/>
          <p:nvPr/>
        </p:nvSpPr>
        <p:spPr>
          <a:xfrm>
            <a:off x="2124199" y="6325908"/>
            <a:ext cx="849910" cy="4557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4342CFB-701E-4B71-BAEF-63A7FDF81867}"/>
              </a:ext>
            </a:extLst>
          </p:cNvPr>
          <p:cNvSpPr txBox="1"/>
          <p:nvPr/>
        </p:nvSpPr>
        <p:spPr>
          <a:xfrm>
            <a:off x="10979910" y="3145458"/>
            <a:ext cx="12120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끝</a:t>
            </a:r>
            <a:endParaRPr kumimoji="0" lang="en-US" altLang="ko-KR" sz="1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AE96953-E147-4CB3-8FE7-A90E05707FAF}"/>
              </a:ext>
            </a:extLst>
          </p:cNvPr>
          <p:cNvSpPr/>
          <p:nvPr/>
        </p:nvSpPr>
        <p:spPr>
          <a:xfrm>
            <a:off x="10626725" y="3130473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758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3" y="0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26725" y="2006807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44501" y="822960"/>
            <a:ext cx="9734252" cy="5672651"/>
            <a:chOff x="444501" y="822960"/>
            <a:chExt cx="9734252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9974155" y="2042544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6601683" y="1031307"/>
            <a:ext cx="92906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16A8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메인 구성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627209" y="1031307"/>
            <a:ext cx="1064382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시스템 구성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791508" y="1031307"/>
            <a:ext cx="95856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616A8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그래픽 구성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6AB29D0-25D0-4ABC-93A9-143851F757CE}"/>
              </a:ext>
            </a:extLst>
          </p:cNvPr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JUMP GAME MAKER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B67710-38C3-4CBC-B168-C3CF8674A499}"/>
              </a:ext>
            </a:extLst>
          </p:cNvPr>
          <p:cNvSpPr txBox="1"/>
          <p:nvPr/>
        </p:nvSpPr>
        <p:spPr>
          <a:xfrm>
            <a:off x="10979910" y="997441"/>
            <a:ext cx="1212089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게임 설명</a:t>
            </a:r>
            <a:endParaRPr kumimoji="0" lang="en-US" altLang="ko-KR" sz="1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게임 이름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 /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게임 방법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 /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코드 줄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94F345-EDD1-4006-8E33-6083D07E95C2}"/>
              </a:ext>
            </a:extLst>
          </p:cNvPr>
          <p:cNvSpPr txBox="1"/>
          <p:nvPr/>
        </p:nvSpPr>
        <p:spPr>
          <a:xfrm>
            <a:off x="10979910" y="1993161"/>
            <a:ext cx="111981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>
                <a:solidFill>
                  <a:prstClr val="white"/>
                </a:solidFill>
                <a:cs typeface="Aharoni" panose="02010803020104030203" pitchFamily="2" charset="-79"/>
              </a:rPr>
              <a:t>코드 설명</a:t>
            </a:r>
            <a:endParaRPr lang="en-US" altLang="ko-KR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메인 구성</a:t>
            </a:r>
            <a:r>
              <a:rPr lang="en-US" altLang="ko-KR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/ </a:t>
            </a:r>
          </a:p>
          <a:p>
            <a:r>
              <a:rPr lang="ko-KR" altLang="en-US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시스템 구성</a:t>
            </a:r>
            <a:r>
              <a:rPr lang="en-US" altLang="ko-KR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그래픽 구성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595108-6992-4AC1-80AE-EE87D63D6432}"/>
              </a:ext>
            </a:extLst>
          </p:cNvPr>
          <p:cNvSpPr txBox="1"/>
          <p:nvPr/>
        </p:nvSpPr>
        <p:spPr>
          <a:xfrm>
            <a:off x="5987962" y="2055694"/>
            <a:ext cx="358944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좌우로 계속 이동하는</a:t>
            </a:r>
            <a:r>
              <a:rPr lang="en-US" altLang="ko-KR" sz="2400" dirty="0"/>
              <a:t> </a:t>
            </a:r>
            <a:r>
              <a:rPr lang="ko-KR" altLang="en-US" sz="2400" dirty="0"/>
              <a:t>땅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Flag</a:t>
            </a:r>
            <a:r>
              <a:rPr lang="ko-KR" altLang="en-US" sz="2400" dirty="0"/>
              <a:t>와 처음에 복사했던 </a:t>
            </a:r>
            <a:endParaRPr lang="en-US" altLang="ko-KR" sz="2400" dirty="0"/>
          </a:p>
          <a:p>
            <a:r>
              <a:rPr lang="ko-KR" altLang="en-US" sz="2400" dirty="0"/>
              <a:t>구조체를 사용해서</a:t>
            </a:r>
            <a:endParaRPr lang="en-US" altLang="ko-KR" sz="2400" dirty="0"/>
          </a:p>
          <a:p>
            <a:r>
              <a:rPr lang="ko-KR" altLang="en-US" sz="2400" dirty="0"/>
              <a:t>처음 위치 기준으로</a:t>
            </a:r>
            <a:endParaRPr lang="en-US" altLang="ko-KR" sz="2400" dirty="0"/>
          </a:p>
          <a:p>
            <a:r>
              <a:rPr lang="ko-KR" altLang="en-US" sz="2400" dirty="0"/>
              <a:t>계속 좌우 이동</a:t>
            </a:r>
            <a:r>
              <a:rPr lang="en-US" altLang="ko-KR" sz="2400" dirty="0"/>
              <a:t>, </a:t>
            </a:r>
          </a:p>
          <a:p>
            <a:r>
              <a:rPr lang="en-US" altLang="ko-KR" sz="2400" dirty="0" err="1"/>
              <a:t>floor.range</a:t>
            </a:r>
            <a:r>
              <a:rPr lang="en-US" altLang="ko-KR" sz="2400" dirty="0"/>
              <a:t> </a:t>
            </a:r>
            <a:r>
              <a:rPr lang="ko-KR" altLang="en-US" sz="2400" dirty="0"/>
              <a:t>통해 </a:t>
            </a:r>
            <a:endParaRPr lang="en-US" altLang="ko-KR" sz="2400" dirty="0"/>
          </a:p>
          <a:p>
            <a:r>
              <a:rPr lang="ko-KR" altLang="en-US" sz="2400" dirty="0"/>
              <a:t>범위 조절 가능</a:t>
            </a:r>
            <a:endParaRPr lang="en-US" altLang="ko-KR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E32CCE-C9C2-41E6-8619-68B2328291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5" t="19386" r="67914" b="35830"/>
          <a:stretch/>
        </p:blipFill>
        <p:spPr>
          <a:xfrm>
            <a:off x="108425" y="1067913"/>
            <a:ext cx="5822925" cy="5157396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5D38636-AFB2-4DE0-B17A-49956C259DB0}"/>
              </a:ext>
            </a:extLst>
          </p:cNvPr>
          <p:cNvSpPr txBox="1"/>
          <p:nvPr/>
        </p:nvSpPr>
        <p:spPr>
          <a:xfrm>
            <a:off x="10979910" y="3145458"/>
            <a:ext cx="12120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끝</a:t>
            </a:r>
            <a:endParaRPr kumimoji="0" lang="en-US" altLang="ko-KR" sz="1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9CF21A1-1536-4DC8-AC1C-E895DA27FE46}"/>
              </a:ext>
            </a:extLst>
          </p:cNvPr>
          <p:cNvSpPr/>
          <p:nvPr/>
        </p:nvSpPr>
        <p:spPr>
          <a:xfrm>
            <a:off x="10626725" y="3130473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07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3" y="0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26725" y="2006807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44501" y="822960"/>
            <a:ext cx="9734252" cy="5672651"/>
            <a:chOff x="444501" y="822960"/>
            <a:chExt cx="9734252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9974155" y="2042544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6601683" y="1031307"/>
            <a:ext cx="92906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16A8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메인 구성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627209" y="1031307"/>
            <a:ext cx="1064382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시스템 구성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791508" y="1031307"/>
            <a:ext cx="95856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616A8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그래픽 구성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6AB29D0-25D0-4ABC-93A9-143851F757CE}"/>
              </a:ext>
            </a:extLst>
          </p:cNvPr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JUMP GAME MAKER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B67710-38C3-4CBC-B168-C3CF8674A499}"/>
              </a:ext>
            </a:extLst>
          </p:cNvPr>
          <p:cNvSpPr txBox="1"/>
          <p:nvPr/>
        </p:nvSpPr>
        <p:spPr>
          <a:xfrm>
            <a:off x="10979910" y="997441"/>
            <a:ext cx="1212089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게임 설명</a:t>
            </a:r>
            <a:endParaRPr kumimoji="0" lang="en-US" altLang="ko-KR" sz="1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게임 이름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 /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게임 방법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 /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코드 줄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94F345-EDD1-4006-8E33-6083D07E95C2}"/>
              </a:ext>
            </a:extLst>
          </p:cNvPr>
          <p:cNvSpPr txBox="1"/>
          <p:nvPr/>
        </p:nvSpPr>
        <p:spPr>
          <a:xfrm>
            <a:off x="10979910" y="1993161"/>
            <a:ext cx="111981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>
                <a:solidFill>
                  <a:prstClr val="white"/>
                </a:solidFill>
                <a:cs typeface="Aharoni" panose="02010803020104030203" pitchFamily="2" charset="-79"/>
              </a:rPr>
              <a:t>코드 설명</a:t>
            </a:r>
            <a:endParaRPr lang="en-US" altLang="ko-KR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메인 구성</a:t>
            </a:r>
            <a:r>
              <a:rPr lang="en-US" altLang="ko-KR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/ </a:t>
            </a:r>
          </a:p>
          <a:p>
            <a:r>
              <a:rPr lang="ko-KR" altLang="en-US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시스템 구성</a:t>
            </a:r>
            <a:r>
              <a:rPr lang="en-US" altLang="ko-KR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그래픽 구성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2A4DAA7-2751-4075-BFF1-9EC800D0E6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5" t="27744" r="65303" b="55570"/>
          <a:stretch/>
        </p:blipFill>
        <p:spPr>
          <a:xfrm>
            <a:off x="528176" y="1599373"/>
            <a:ext cx="9240252" cy="279289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D350D46-1188-4FFE-91BD-11099DDF93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98" t="25029" r="66743" b="69554"/>
          <a:stretch/>
        </p:blipFill>
        <p:spPr>
          <a:xfrm>
            <a:off x="444360" y="4525818"/>
            <a:ext cx="9432532" cy="127389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7EE1749-6095-4329-9444-CF403F69FF90}"/>
              </a:ext>
            </a:extLst>
          </p:cNvPr>
          <p:cNvSpPr txBox="1"/>
          <p:nvPr/>
        </p:nvSpPr>
        <p:spPr>
          <a:xfrm>
            <a:off x="10979910" y="3145458"/>
            <a:ext cx="12120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끝</a:t>
            </a:r>
            <a:endParaRPr kumimoji="0" lang="en-US" altLang="ko-KR" sz="1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C3B01CF-C197-4453-A3A9-9CB1BF9721FE}"/>
              </a:ext>
            </a:extLst>
          </p:cNvPr>
          <p:cNvSpPr/>
          <p:nvPr/>
        </p:nvSpPr>
        <p:spPr>
          <a:xfrm>
            <a:off x="10626725" y="3130473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024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3" y="0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26725" y="2006807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44501" y="822960"/>
            <a:ext cx="9734252" cy="5672651"/>
            <a:chOff x="444501" y="822960"/>
            <a:chExt cx="9734252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9974155" y="2152421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6601683" y="1031307"/>
            <a:ext cx="92906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616A87"/>
                </a:solidFill>
                <a:latin typeface="맑은 고딕" panose="020F0502020204030204"/>
                <a:ea typeface="맑은 고딕" panose="020B0503020000020004" pitchFamily="50" charset="-127"/>
              </a:rPr>
              <a:t>메인 구성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616A8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627209" y="1031307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16A8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시스템 구성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791508" y="1031307"/>
            <a:ext cx="958567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그래픽 구성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C81A4C7-CA38-4797-9235-F19E67977EFE}"/>
              </a:ext>
            </a:extLst>
          </p:cNvPr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JUMP GAME MAKER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57589C-CC7B-4679-B962-81B96073B411}"/>
              </a:ext>
            </a:extLst>
          </p:cNvPr>
          <p:cNvSpPr txBox="1"/>
          <p:nvPr/>
        </p:nvSpPr>
        <p:spPr>
          <a:xfrm>
            <a:off x="10979910" y="997441"/>
            <a:ext cx="1212089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게임 설명</a:t>
            </a:r>
            <a:endParaRPr kumimoji="0" lang="en-US" altLang="ko-KR" sz="1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게임 이름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 /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게임 방법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 /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코드 줄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8DD4A9E-C55E-40BB-832C-DF05DEA8B27D}"/>
              </a:ext>
            </a:extLst>
          </p:cNvPr>
          <p:cNvSpPr txBox="1"/>
          <p:nvPr/>
        </p:nvSpPr>
        <p:spPr>
          <a:xfrm>
            <a:off x="10979910" y="1993161"/>
            <a:ext cx="111981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>
                <a:solidFill>
                  <a:prstClr val="white"/>
                </a:solidFill>
                <a:cs typeface="Aharoni" panose="02010803020104030203" pitchFamily="2" charset="-79"/>
              </a:rPr>
              <a:t>코드 설명</a:t>
            </a:r>
            <a:endParaRPr lang="en-US" altLang="ko-KR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메인 구성</a:t>
            </a:r>
            <a:r>
              <a:rPr lang="en-US" altLang="ko-KR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/ </a:t>
            </a:r>
          </a:p>
          <a:p>
            <a:r>
              <a:rPr lang="ko-KR" altLang="en-US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시스템 구성</a:t>
            </a:r>
            <a:r>
              <a:rPr lang="en-US" altLang="ko-KR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그래픽 구성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3594D9-E2D2-446F-98C0-FDEBFB4DB318}"/>
              </a:ext>
            </a:extLst>
          </p:cNvPr>
          <p:cNvSpPr txBox="1"/>
          <p:nvPr/>
        </p:nvSpPr>
        <p:spPr>
          <a:xfrm>
            <a:off x="1434816" y="4245685"/>
            <a:ext cx="7184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API </a:t>
            </a:r>
            <a:r>
              <a:rPr lang="ko-KR" altLang="en-US" sz="3600" dirty="0"/>
              <a:t>기반으로 그래픽 구성</a:t>
            </a:r>
            <a:endParaRPr lang="en-US" altLang="ko-KR" sz="3600" dirty="0"/>
          </a:p>
          <a:p>
            <a:r>
              <a:rPr lang="ko-KR" altLang="en-US" sz="3600" dirty="0" err="1"/>
              <a:t>브러쉬</a:t>
            </a:r>
            <a:r>
              <a:rPr lang="ko-KR" altLang="en-US" sz="3600" dirty="0"/>
              <a:t> 사용</a:t>
            </a:r>
            <a:r>
              <a:rPr lang="en-US" altLang="ko-KR" sz="3600" dirty="0"/>
              <a:t>-&gt;</a:t>
            </a:r>
            <a:r>
              <a:rPr lang="ko-KR" altLang="en-US" sz="3600" dirty="0" err="1"/>
              <a:t>색깔있는</a:t>
            </a:r>
            <a:r>
              <a:rPr lang="ko-KR" altLang="en-US" sz="3600" dirty="0"/>
              <a:t> 도형 생성</a:t>
            </a:r>
            <a:endParaRPr lang="en-US" altLang="ko-KR" sz="3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3677D1-57E0-4D38-B0D6-3F12687A84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6" t="20042" r="63485" b="64983"/>
          <a:stretch/>
        </p:blipFill>
        <p:spPr>
          <a:xfrm>
            <a:off x="444360" y="1688303"/>
            <a:ext cx="9563680" cy="2450896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8B911CD5-9FC3-4684-A76F-7A2E15963A53}"/>
              </a:ext>
            </a:extLst>
          </p:cNvPr>
          <p:cNvSpPr txBox="1"/>
          <p:nvPr/>
        </p:nvSpPr>
        <p:spPr>
          <a:xfrm>
            <a:off x="10979910" y="3145458"/>
            <a:ext cx="12120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끝</a:t>
            </a:r>
            <a:endParaRPr kumimoji="0" lang="en-US" altLang="ko-KR" sz="1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8A3183D7-87B0-42A8-AA8D-1CB45DF2870B}"/>
              </a:ext>
            </a:extLst>
          </p:cNvPr>
          <p:cNvSpPr/>
          <p:nvPr/>
        </p:nvSpPr>
        <p:spPr>
          <a:xfrm>
            <a:off x="10626725" y="3130473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23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3" y="0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26725" y="2006807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44501" y="822960"/>
            <a:ext cx="9734252" cy="5672651"/>
            <a:chOff x="444501" y="822960"/>
            <a:chExt cx="9734252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9974155" y="2152421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6601683" y="1031307"/>
            <a:ext cx="92906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616A87"/>
                </a:solidFill>
                <a:latin typeface="맑은 고딕" panose="020F0502020204030204"/>
                <a:ea typeface="맑은 고딕" panose="020B0503020000020004" pitchFamily="50" charset="-127"/>
              </a:rPr>
              <a:t>메인 구성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616A8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627209" y="1031307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16A8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시스템 구성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791508" y="1031307"/>
            <a:ext cx="958567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그래픽 구성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C81A4C7-CA38-4797-9235-F19E67977EFE}"/>
              </a:ext>
            </a:extLst>
          </p:cNvPr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JUMP GAME MAKER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57589C-CC7B-4679-B962-81B96073B411}"/>
              </a:ext>
            </a:extLst>
          </p:cNvPr>
          <p:cNvSpPr txBox="1"/>
          <p:nvPr/>
        </p:nvSpPr>
        <p:spPr>
          <a:xfrm>
            <a:off x="10979910" y="997441"/>
            <a:ext cx="1212089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게임 설명</a:t>
            </a:r>
            <a:endParaRPr kumimoji="0" lang="en-US" altLang="ko-KR" sz="1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게임 이름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 /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게임 방법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 /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코드 줄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8DD4A9E-C55E-40BB-832C-DF05DEA8B27D}"/>
              </a:ext>
            </a:extLst>
          </p:cNvPr>
          <p:cNvSpPr txBox="1"/>
          <p:nvPr/>
        </p:nvSpPr>
        <p:spPr>
          <a:xfrm>
            <a:off x="10979910" y="1993161"/>
            <a:ext cx="111981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>
                <a:solidFill>
                  <a:prstClr val="white"/>
                </a:solidFill>
                <a:cs typeface="Aharoni" panose="02010803020104030203" pitchFamily="2" charset="-79"/>
              </a:rPr>
              <a:t>코드 설명</a:t>
            </a:r>
            <a:endParaRPr lang="en-US" altLang="ko-KR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메인 구성</a:t>
            </a:r>
            <a:r>
              <a:rPr lang="en-US" altLang="ko-KR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/ </a:t>
            </a:r>
          </a:p>
          <a:p>
            <a:r>
              <a:rPr lang="ko-KR" altLang="en-US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시스템 구성</a:t>
            </a:r>
            <a:r>
              <a:rPr lang="en-US" altLang="ko-KR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그래픽 구성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3594D9-E2D2-446F-98C0-FDEBFB4DB318}"/>
              </a:ext>
            </a:extLst>
          </p:cNvPr>
          <p:cNvSpPr txBox="1"/>
          <p:nvPr/>
        </p:nvSpPr>
        <p:spPr>
          <a:xfrm>
            <a:off x="3063382" y="5031751"/>
            <a:ext cx="47644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아스키 아트 이용 </a:t>
            </a:r>
            <a:endParaRPr lang="en-US" altLang="ko-KR" sz="3600" dirty="0"/>
          </a:p>
          <a:p>
            <a:r>
              <a:rPr lang="ko-KR" altLang="en-US" sz="3600" dirty="0"/>
              <a:t>타이틀</a:t>
            </a:r>
            <a:r>
              <a:rPr lang="en-US" altLang="ko-KR" sz="3600" dirty="0"/>
              <a:t>,</a:t>
            </a:r>
            <a:r>
              <a:rPr lang="ko-KR" altLang="en-US" sz="3600" dirty="0"/>
              <a:t>엔딩 화면 구성</a:t>
            </a:r>
            <a:endParaRPr lang="en-US" altLang="ko-KR" sz="3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E8BB217-AFB6-4340-BBB8-3D59E9BC28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7" t="23190" r="42652" b="38586"/>
          <a:stretch/>
        </p:blipFill>
        <p:spPr>
          <a:xfrm>
            <a:off x="870201" y="1446780"/>
            <a:ext cx="8690531" cy="339735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9327FA-90C5-4C69-96E1-411E47B7D06D}"/>
              </a:ext>
            </a:extLst>
          </p:cNvPr>
          <p:cNvSpPr txBox="1"/>
          <p:nvPr/>
        </p:nvSpPr>
        <p:spPr>
          <a:xfrm>
            <a:off x="10979910" y="3145458"/>
            <a:ext cx="12120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끝</a:t>
            </a:r>
            <a:endParaRPr kumimoji="0" lang="en-US" altLang="ko-KR" sz="1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440CBFD-3BFD-4444-B844-A1111D6C3313}"/>
              </a:ext>
            </a:extLst>
          </p:cNvPr>
          <p:cNvSpPr/>
          <p:nvPr/>
        </p:nvSpPr>
        <p:spPr>
          <a:xfrm>
            <a:off x="10626725" y="3130473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23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3" y="0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79910" y="3145458"/>
            <a:ext cx="12120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끝</a:t>
            </a:r>
            <a:endParaRPr kumimoji="0" lang="en-US" altLang="ko-KR" sz="1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26725" y="2006807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0626725" y="3130473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44501" y="822960"/>
            <a:ext cx="9734252" cy="5672651"/>
            <a:chOff x="444501" y="822960"/>
            <a:chExt cx="9734252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9974155" y="2152421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6601683" y="1031307"/>
            <a:ext cx="92906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616A87"/>
                </a:solidFill>
                <a:latin typeface="맑은 고딕" panose="020F0502020204030204"/>
                <a:ea typeface="맑은 고딕" panose="020B0503020000020004" pitchFamily="50" charset="-127"/>
              </a:rPr>
              <a:t>메인 구성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616A8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627209" y="1031307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16A8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시스템 구성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791508" y="1031307"/>
            <a:ext cx="958567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그래픽 구성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C81A4C7-CA38-4797-9235-F19E67977EFE}"/>
              </a:ext>
            </a:extLst>
          </p:cNvPr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JUMP GAME MAKER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57589C-CC7B-4679-B962-81B96073B411}"/>
              </a:ext>
            </a:extLst>
          </p:cNvPr>
          <p:cNvSpPr txBox="1"/>
          <p:nvPr/>
        </p:nvSpPr>
        <p:spPr>
          <a:xfrm>
            <a:off x="10979910" y="997441"/>
            <a:ext cx="1212089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게임 설명</a:t>
            </a:r>
            <a:endParaRPr kumimoji="0" lang="en-US" altLang="ko-KR" sz="1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게임 이름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 /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게임 방법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 /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코드 줄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8DD4A9E-C55E-40BB-832C-DF05DEA8B27D}"/>
              </a:ext>
            </a:extLst>
          </p:cNvPr>
          <p:cNvSpPr txBox="1"/>
          <p:nvPr/>
        </p:nvSpPr>
        <p:spPr>
          <a:xfrm>
            <a:off x="10979910" y="1993161"/>
            <a:ext cx="111981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>
                <a:solidFill>
                  <a:prstClr val="white"/>
                </a:solidFill>
                <a:cs typeface="Aharoni" panose="02010803020104030203" pitchFamily="2" charset="-79"/>
              </a:rPr>
              <a:t>코드 설명</a:t>
            </a:r>
            <a:endParaRPr lang="en-US" altLang="ko-KR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메인 구성</a:t>
            </a:r>
            <a:r>
              <a:rPr lang="en-US" altLang="ko-KR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/ </a:t>
            </a:r>
          </a:p>
          <a:p>
            <a:r>
              <a:rPr lang="ko-KR" altLang="en-US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시스템 구성</a:t>
            </a:r>
            <a:r>
              <a:rPr lang="en-US" altLang="ko-KR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그래픽 구성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3594D9-E2D2-446F-98C0-FDEBFB4DB318}"/>
              </a:ext>
            </a:extLst>
          </p:cNvPr>
          <p:cNvSpPr txBox="1"/>
          <p:nvPr/>
        </p:nvSpPr>
        <p:spPr>
          <a:xfrm>
            <a:off x="3576236" y="5683051"/>
            <a:ext cx="3278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실제 구동 화면</a:t>
            </a:r>
            <a:endParaRPr lang="en-US" altLang="ko-KR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8BAF49-8104-49BE-B58E-442CA8A33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02" y="1466128"/>
            <a:ext cx="7979204" cy="398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5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68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E478A9-72FA-4510-BECA-15B43349A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147" y="643467"/>
            <a:ext cx="8913705" cy="5571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98B897-95E2-4328-8FE0-8B404564328E}"/>
              </a:ext>
            </a:extLst>
          </p:cNvPr>
          <p:cNvSpPr txBox="1"/>
          <p:nvPr/>
        </p:nvSpPr>
        <p:spPr>
          <a:xfrm>
            <a:off x="756457" y="1967538"/>
            <a:ext cx="1082860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600" dirty="0">
                <a:gradFill flip="none" rotWithShape="1">
                  <a:gsLst>
                    <a:gs pos="0">
                      <a:srgbClr val="FF0000"/>
                    </a:gs>
                    <a:gs pos="70000">
                      <a:srgbClr val="0070C0"/>
                    </a:gs>
                    <a:gs pos="53255">
                      <a:schemeClr val="accent6">
                        <a:lumMod val="75000"/>
                      </a:schemeClr>
                    </a:gs>
                    <a:gs pos="36370">
                      <a:schemeClr val="accent4">
                        <a:lumMod val="40000"/>
                        <a:lumOff val="60000"/>
                      </a:schemeClr>
                    </a:gs>
                    <a:gs pos="18000">
                      <a:srgbClr val="FFC000"/>
                    </a:gs>
                    <a:gs pos="86000">
                      <a:srgbClr val="00206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궁서체" panose="02030609000101010101" pitchFamily="17" charset="-127"/>
                <a:ea typeface="궁서체" panose="02030609000101010101" pitchFamily="17" charset="-127"/>
              </a:rPr>
              <a:t>감사합니다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DD5C08-1EBB-41A2-B15E-DBE750524745}"/>
              </a:ext>
            </a:extLst>
          </p:cNvPr>
          <p:cNvSpPr txBox="1"/>
          <p:nvPr/>
        </p:nvSpPr>
        <p:spPr>
          <a:xfrm>
            <a:off x="600004" y="5094476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B877005 </a:t>
            </a:r>
            <a:r>
              <a:rPr lang="ko-KR" alt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김완일</a:t>
            </a:r>
          </a:p>
        </p:txBody>
      </p:sp>
    </p:spTree>
    <p:extLst>
      <p:ext uri="{BB962C8B-B14F-4D97-AF65-F5344CB8AC3E}">
        <p14:creationId xmlns:p14="http://schemas.microsoft.com/office/powerpoint/2010/main" val="297017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049330" y="4330353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02515" y="4330353"/>
            <a:ext cx="243221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i="1" dirty="0">
                <a:solidFill>
                  <a:prstClr val="white"/>
                </a:solidFill>
                <a:cs typeface="Aharoni" panose="02010803020104030203" pitchFamily="2" charset="-79"/>
              </a:rPr>
              <a:t>홍익대학교</a:t>
            </a:r>
            <a:endParaRPr lang="en-US" altLang="ko-KR" sz="24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endParaRPr lang="en-US" altLang="ko-KR" sz="14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14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게임소프트웨어 전공</a:t>
            </a:r>
            <a:endParaRPr lang="en-US" altLang="ko-KR" sz="14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20622" y="4330353"/>
            <a:ext cx="290042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i="1" dirty="0">
                <a:solidFill>
                  <a:prstClr val="white"/>
                </a:solidFill>
                <a:cs typeface="Aharoni" panose="02010803020104030203" pitchFamily="2" charset="-79"/>
              </a:rPr>
              <a:t>고급 </a:t>
            </a:r>
            <a:r>
              <a:rPr lang="en-US" altLang="ko-KR" sz="2400" b="1" i="1" dirty="0">
                <a:solidFill>
                  <a:prstClr val="white"/>
                </a:solidFill>
                <a:cs typeface="Aharoni" panose="02010803020104030203" pitchFamily="2" charset="-79"/>
              </a:rPr>
              <a:t>C</a:t>
            </a:r>
            <a:r>
              <a:rPr lang="ko-KR" altLang="en-US" sz="2400" b="1" i="1" dirty="0">
                <a:solidFill>
                  <a:prstClr val="white"/>
                </a:solidFill>
                <a:cs typeface="Aharoni" panose="02010803020104030203" pitchFamily="2" charset="-79"/>
              </a:rPr>
              <a:t>프로그래밍</a:t>
            </a:r>
            <a:endParaRPr lang="en-US" altLang="ko-KR" sz="24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endParaRPr lang="en-US" altLang="ko-KR" sz="11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en-US" altLang="ko-KR" sz="1400" dirty="0">
                <a:solidFill>
                  <a:prstClr val="white"/>
                </a:solidFill>
                <a:cs typeface="Aharoni" panose="02010803020104030203" pitchFamily="2" charset="-79"/>
              </a:rPr>
              <a:t>B877005 </a:t>
            </a:r>
            <a:r>
              <a:rPr lang="ko-KR" altLang="en-US" sz="1400" dirty="0">
                <a:solidFill>
                  <a:prstClr val="white"/>
                </a:solidFill>
                <a:cs typeface="Aharoni" panose="02010803020104030203" pitchFamily="2" charset="-79"/>
              </a:rPr>
              <a:t>김완일</a:t>
            </a:r>
          </a:p>
        </p:txBody>
      </p:sp>
      <p:sp>
        <p:nvSpPr>
          <p:cNvPr id="33" name="타원 32"/>
          <p:cNvSpPr/>
          <p:nvPr/>
        </p:nvSpPr>
        <p:spPr>
          <a:xfrm>
            <a:off x="6467438" y="4343999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3440636"/>
            <a:ext cx="1219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i="1" dirty="0">
                <a:solidFill>
                  <a:prstClr val="white"/>
                </a:solidFill>
                <a:cs typeface="Aharoni" panose="02010803020104030203" pitchFamily="2" charset="-79"/>
              </a:rPr>
              <a:t>JUMP GAME MAKER</a:t>
            </a:r>
            <a:endParaRPr lang="ko-KR" altLang="en-US" sz="5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416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8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85521 0.0016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60" y="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5" grpId="0"/>
      <p:bldP spid="18" grpId="0"/>
      <p:bldP spid="33" grpId="0" animBg="1"/>
      <p:bldP spid="23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3" y="0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i="1" dirty="0">
                <a:solidFill>
                  <a:prstClr val="white"/>
                </a:solidFill>
                <a:cs typeface="Aharoni" panose="02010803020104030203" pitchFamily="2" charset="-79"/>
              </a:rPr>
              <a:t>JUMP GAME MAKER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9910" y="997441"/>
            <a:ext cx="1212089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게임 설명</a:t>
            </a:r>
            <a:endParaRPr lang="en-US" altLang="ko-KR" sz="1000" i="1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schemeClr val="bg1">
                  <a:lumMod val="85000"/>
                </a:schemeClr>
              </a:solidFill>
              <a:latin typeface="+mn-ea"/>
              <a:cs typeface="Aharoni" panose="02010803020104030203" pitchFamily="2" charset="-79"/>
            </a:endParaRPr>
          </a:p>
          <a:p>
            <a:r>
              <a:rPr lang="ko-KR" altLang="en-US" sz="800" dirty="0">
                <a:solidFill>
                  <a:schemeClr val="bg1">
                    <a:lumMod val="85000"/>
                  </a:schemeClr>
                </a:solidFill>
                <a:latin typeface="+mn-ea"/>
                <a:cs typeface="Aharoni" panose="02010803020104030203" pitchFamily="2" charset="-79"/>
              </a:rPr>
              <a:t>게임 이름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+mn-ea"/>
                <a:cs typeface="Aharoni" panose="02010803020104030203" pitchFamily="2" charset="-79"/>
              </a:rPr>
              <a:t> / </a:t>
            </a:r>
          </a:p>
          <a:p>
            <a:r>
              <a:rPr lang="ko-KR" altLang="en-US" sz="800" dirty="0">
                <a:solidFill>
                  <a:schemeClr val="bg1">
                    <a:lumMod val="85000"/>
                  </a:schemeClr>
                </a:solidFill>
                <a:latin typeface="+mn-ea"/>
                <a:cs typeface="Aharoni" panose="02010803020104030203" pitchFamily="2" charset="-79"/>
              </a:rPr>
              <a:t>게임 방법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+mn-ea"/>
                <a:cs typeface="Aharoni" panose="02010803020104030203" pitchFamily="2" charset="-79"/>
              </a:rPr>
              <a:t> / </a:t>
            </a:r>
          </a:p>
          <a:p>
            <a:r>
              <a:rPr lang="ko-KR" altLang="en-US" sz="800" dirty="0">
                <a:solidFill>
                  <a:schemeClr val="bg1">
                    <a:lumMod val="85000"/>
                  </a:schemeClr>
                </a:solidFill>
                <a:latin typeface="+mn-ea"/>
                <a:cs typeface="Aharoni" panose="02010803020104030203" pitchFamily="2" charset="-79"/>
              </a:rPr>
              <a:t>코드 줄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+mn-ea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33" name="타원 32"/>
          <p:cNvSpPr/>
          <p:nvPr/>
        </p:nvSpPr>
        <p:spPr>
          <a:xfrm>
            <a:off x="10626725" y="2006807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98508" y="822960"/>
            <a:ext cx="9780245" cy="5672651"/>
            <a:chOff x="398508" y="822960"/>
            <a:chExt cx="9780245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398508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2800" dirty="0">
                  <a:solidFill>
                    <a:schemeClr val="tx1"/>
                  </a:solidFill>
                </a:rPr>
                <a:t>점프해서 포탈에 도달하는 게임을 </a:t>
              </a:r>
              <a:endParaRPr lang="en-US" altLang="ko-KR" sz="2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2800" dirty="0">
                  <a:solidFill>
                    <a:schemeClr val="tx1"/>
                  </a:solidFill>
                </a:rPr>
                <a:t>직접 만드는 게임</a:t>
              </a: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9974155" y="1053761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모서리가 둥근 직사각형 42"/>
          <p:cNvSpPr/>
          <p:nvPr/>
        </p:nvSpPr>
        <p:spPr>
          <a:xfrm>
            <a:off x="6601683" y="1031307"/>
            <a:ext cx="929067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게임 이름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627209" y="1031307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616A87"/>
                </a:solidFill>
              </a:rPr>
              <a:t>게임 방법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791508" y="1031307"/>
            <a:ext cx="95856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616A87"/>
                </a:solidFill>
              </a:rPr>
              <a:t>코드 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55482CD-A7EF-40BA-B9EE-F9298BB150E5}"/>
              </a:ext>
            </a:extLst>
          </p:cNvPr>
          <p:cNvSpPr/>
          <p:nvPr/>
        </p:nvSpPr>
        <p:spPr>
          <a:xfrm>
            <a:off x="1601632" y="2331871"/>
            <a:ext cx="70294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JUMP GAME MAKER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DAFDD3-B5F9-4181-AC13-E7EC57D6BF01}"/>
              </a:ext>
            </a:extLst>
          </p:cNvPr>
          <p:cNvSpPr txBox="1"/>
          <p:nvPr/>
        </p:nvSpPr>
        <p:spPr>
          <a:xfrm>
            <a:off x="10979910" y="1993161"/>
            <a:ext cx="111981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>
                <a:solidFill>
                  <a:prstClr val="white"/>
                </a:solidFill>
                <a:cs typeface="Aharoni" panose="02010803020104030203" pitchFamily="2" charset="-79"/>
              </a:rPr>
              <a:t>코드 설명</a:t>
            </a:r>
            <a:endParaRPr lang="en-US" altLang="ko-KR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메인 구성</a:t>
            </a:r>
            <a:r>
              <a:rPr lang="en-US" altLang="ko-KR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/ </a:t>
            </a:r>
          </a:p>
          <a:p>
            <a:r>
              <a:rPr lang="ko-KR" altLang="en-US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시스템 구성</a:t>
            </a:r>
            <a:r>
              <a:rPr lang="en-US" altLang="ko-KR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그래픽 구성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C6A936-03A6-4E06-B6E2-E1FE6907E82E}"/>
              </a:ext>
            </a:extLst>
          </p:cNvPr>
          <p:cNvSpPr txBox="1"/>
          <p:nvPr/>
        </p:nvSpPr>
        <p:spPr>
          <a:xfrm>
            <a:off x="10979910" y="3145458"/>
            <a:ext cx="12120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끝</a:t>
            </a:r>
            <a:endParaRPr kumimoji="0" lang="en-US" altLang="ko-KR" sz="1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352014F-6291-4844-956E-92E91A45DB02}"/>
              </a:ext>
            </a:extLst>
          </p:cNvPr>
          <p:cNvSpPr/>
          <p:nvPr/>
        </p:nvSpPr>
        <p:spPr>
          <a:xfrm>
            <a:off x="10626725" y="3130473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165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3" y="0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26725" y="2006807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44501" y="822960"/>
            <a:ext cx="9734252" cy="5672651"/>
            <a:chOff x="444501" y="822960"/>
            <a:chExt cx="9734252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9974155" y="1053761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6601683" y="1031307"/>
            <a:ext cx="92906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616A87"/>
                </a:solidFill>
              </a:rPr>
              <a:t>게임 이름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627209" y="1031307"/>
            <a:ext cx="1064382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게임 방법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791508" y="1031307"/>
            <a:ext cx="95856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616A87"/>
                </a:solidFill>
              </a:rPr>
              <a:t>코드 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6AB29D0-25D0-4ABC-93A9-143851F757CE}"/>
              </a:ext>
            </a:extLst>
          </p:cNvPr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i="1" dirty="0">
                <a:solidFill>
                  <a:prstClr val="white"/>
                </a:solidFill>
                <a:cs typeface="Aharoni" panose="02010803020104030203" pitchFamily="2" charset="-79"/>
              </a:rPr>
              <a:t>JUMP GAME MAKER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BCA820-5B42-4CE2-8DCD-32A92FD80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86" y="1484747"/>
            <a:ext cx="8943458" cy="47954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5BF98F8-FFFF-4ABB-8A8A-D38A6E038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1" y="1587242"/>
            <a:ext cx="9637582" cy="481879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2B67710-38C3-4CBC-B168-C3CF8674A499}"/>
              </a:ext>
            </a:extLst>
          </p:cNvPr>
          <p:cNvSpPr txBox="1"/>
          <p:nvPr/>
        </p:nvSpPr>
        <p:spPr>
          <a:xfrm>
            <a:off x="10979910" y="997441"/>
            <a:ext cx="1212089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게임 설명</a:t>
            </a:r>
            <a:endParaRPr lang="en-US" altLang="ko-KR" sz="1000" i="1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schemeClr val="bg1">
                  <a:lumMod val="85000"/>
                </a:schemeClr>
              </a:solidFill>
              <a:latin typeface="+mn-ea"/>
              <a:cs typeface="Aharoni" panose="02010803020104030203" pitchFamily="2" charset="-79"/>
            </a:endParaRPr>
          </a:p>
          <a:p>
            <a:r>
              <a:rPr lang="ko-KR" altLang="en-US" sz="800" dirty="0">
                <a:solidFill>
                  <a:schemeClr val="bg1">
                    <a:lumMod val="85000"/>
                  </a:schemeClr>
                </a:solidFill>
                <a:latin typeface="+mn-ea"/>
                <a:cs typeface="Aharoni" panose="02010803020104030203" pitchFamily="2" charset="-79"/>
              </a:rPr>
              <a:t>게임 이름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+mn-ea"/>
                <a:cs typeface="Aharoni" panose="02010803020104030203" pitchFamily="2" charset="-79"/>
              </a:rPr>
              <a:t> / </a:t>
            </a:r>
          </a:p>
          <a:p>
            <a:r>
              <a:rPr lang="ko-KR" altLang="en-US" sz="800" dirty="0">
                <a:solidFill>
                  <a:schemeClr val="bg1">
                    <a:lumMod val="85000"/>
                  </a:schemeClr>
                </a:solidFill>
                <a:latin typeface="+mn-ea"/>
                <a:cs typeface="Aharoni" panose="02010803020104030203" pitchFamily="2" charset="-79"/>
              </a:rPr>
              <a:t>게임 방법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+mn-ea"/>
                <a:cs typeface="Aharoni" panose="02010803020104030203" pitchFamily="2" charset="-79"/>
              </a:rPr>
              <a:t> / </a:t>
            </a:r>
          </a:p>
          <a:p>
            <a:r>
              <a:rPr lang="ko-KR" altLang="en-US" sz="800" dirty="0">
                <a:solidFill>
                  <a:schemeClr val="bg1">
                    <a:lumMod val="85000"/>
                  </a:schemeClr>
                </a:solidFill>
                <a:latin typeface="+mn-ea"/>
                <a:cs typeface="Aharoni" panose="02010803020104030203" pitchFamily="2" charset="-79"/>
              </a:rPr>
              <a:t>코드 줄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+mn-ea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DC7571-CA3E-4125-850C-63E2FA60F05A}"/>
              </a:ext>
            </a:extLst>
          </p:cNvPr>
          <p:cNvSpPr txBox="1"/>
          <p:nvPr/>
        </p:nvSpPr>
        <p:spPr>
          <a:xfrm>
            <a:off x="10979910" y="1993161"/>
            <a:ext cx="111981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>
                <a:solidFill>
                  <a:prstClr val="white"/>
                </a:solidFill>
                <a:cs typeface="Aharoni" panose="02010803020104030203" pitchFamily="2" charset="-79"/>
              </a:rPr>
              <a:t>코드 설명</a:t>
            </a:r>
            <a:endParaRPr lang="en-US" altLang="ko-KR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메인 구성</a:t>
            </a:r>
            <a:r>
              <a:rPr lang="en-US" altLang="ko-KR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/ </a:t>
            </a:r>
          </a:p>
          <a:p>
            <a:r>
              <a:rPr lang="ko-KR" altLang="en-US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시스템 구성</a:t>
            </a:r>
            <a:r>
              <a:rPr lang="en-US" altLang="ko-KR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그래픽 구성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2A1632-CFC7-40FF-B8B1-FBAD2C34E455}"/>
              </a:ext>
            </a:extLst>
          </p:cNvPr>
          <p:cNvSpPr txBox="1"/>
          <p:nvPr/>
        </p:nvSpPr>
        <p:spPr>
          <a:xfrm>
            <a:off x="10979910" y="3145458"/>
            <a:ext cx="12120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끝</a:t>
            </a:r>
            <a:endParaRPr kumimoji="0" lang="en-US" altLang="ko-KR" sz="1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32093BB-9F07-41F8-B162-B0CE984C99D2}"/>
              </a:ext>
            </a:extLst>
          </p:cNvPr>
          <p:cNvSpPr/>
          <p:nvPr/>
        </p:nvSpPr>
        <p:spPr>
          <a:xfrm>
            <a:off x="10626725" y="3130473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31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3" y="0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79910" y="1993161"/>
            <a:ext cx="111981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>
                <a:solidFill>
                  <a:prstClr val="white"/>
                </a:solidFill>
                <a:cs typeface="Aharoni" panose="02010803020104030203" pitchFamily="2" charset="-79"/>
              </a:rPr>
              <a:t>코드 설명</a:t>
            </a:r>
            <a:endParaRPr lang="en-US" altLang="ko-KR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메인 구성</a:t>
            </a:r>
            <a:r>
              <a:rPr lang="en-US" altLang="ko-KR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/ </a:t>
            </a:r>
          </a:p>
          <a:p>
            <a:r>
              <a:rPr lang="ko-KR" altLang="en-US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시스템 구성</a:t>
            </a:r>
            <a:r>
              <a:rPr lang="en-US" altLang="ko-KR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그래픽 구성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26725" y="2006807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44501" y="822960"/>
            <a:ext cx="9734252" cy="5672651"/>
            <a:chOff x="444501" y="822960"/>
            <a:chExt cx="9734252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9974155" y="1053761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6601683" y="1031307"/>
            <a:ext cx="92906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616A87"/>
                </a:solidFill>
              </a:rPr>
              <a:t>게임 이름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627209" y="1031307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616A87"/>
                </a:solidFill>
              </a:rPr>
              <a:t>게임 방법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791508" y="1031307"/>
            <a:ext cx="958567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코드 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C81A4C7-CA38-4797-9235-F19E67977EFE}"/>
              </a:ext>
            </a:extLst>
          </p:cNvPr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i="1" dirty="0">
                <a:solidFill>
                  <a:prstClr val="white"/>
                </a:solidFill>
                <a:cs typeface="Aharoni" panose="02010803020104030203" pitchFamily="2" charset="-79"/>
              </a:rPr>
              <a:t>JUMP GAME MAKER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57589C-CC7B-4679-B962-81B96073B411}"/>
              </a:ext>
            </a:extLst>
          </p:cNvPr>
          <p:cNvSpPr txBox="1"/>
          <p:nvPr/>
        </p:nvSpPr>
        <p:spPr>
          <a:xfrm>
            <a:off x="10979910" y="997441"/>
            <a:ext cx="1212089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게임 설명</a:t>
            </a:r>
            <a:endParaRPr lang="en-US" altLang="ko-KR" sz="1000" i="1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schemeClr val="bg1">
                  <a:lumMod val="85000"/>
                </a:schemeClr>
              </a:solidFill>
              <a:latin typeface="+mn-ea"/>
              <a:cs typeface="Aharoni" panose="02010803020104030203" pitchFamily="2" charset="-79"/>
            </a:endParaRPr>
          </a:p>
          <a:p>
            <a:r>
              <a:rPr lang="ko-KR" altLang="en-US" sz="800" dirty="0">
                <a:solidFill>
                  <a:schemeClr val="bg1">
                    <a:lumMod val="85000"/>
                  </a:schemeClr>
                </a:solidFill>
                <a:latin typeface="+mn-ea"/>
                <a:cs typeface="Aharoni" panose="02010803020104030203" pitchFamily="2" charset="-79"/>
              </a:rPr>
              <a:t>게임 이름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+mn-ea"/>
                <a:cs typeface="Aharoni" panose="02010803020104030203" pitchFamily="2" charset="-79"/>
              </a:rPr>
              <a:t> / </a:t>
            </a:r>
          </a:p>
          <a:p>
            <a:r>
              <a:rPr lang="ko-KR" altLang="en-US" sz="800" dirty="0">
                <a:solidFill>
                  <a:schemeClr val="bg1">
                    <a:lumMod val="85000"/>
                  </a:schemeClr>
                </a:solidFill>
                <a:latin typeface="+mn-ea"/>
                <a:cs typeface="Aharoni" panose="02010803020104030203" pitchFamily="2" charset="-79"/>
              </a:rPr>
              <a:t>게임 방법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+mn-ea"/>
                <a:cs typeface="Aharoni" panose="02010803020104030203" pitchFamily="2" charset="-79"/>
              </a:rPr>
              <a:t> / </a:t>
            </a:r>
          </a:p>
          <a:p>
            <a:r>
              <a:rPr lang="ko-KR" altLang="en-US" sz="800" dirty="0">
                <a:solidFill>
                  <a:schemeClr val="bg1">
                    <a:lumMod val="85000"/>
                  </a:schemeClr>
                </a:solidFill>
                <a:latin typeface="+mn-ea"/>
                <a:cs typeface="Aharoni" panose="02010803020104030203" pitchFamily="2" charset="-79"/>
              </a:rPr>
              <a:t>코드 줄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+mn-ea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4B8AD0B-5187-4D01-A166-0F19340E3AC1}"/>
              </a:ext>
            </a:extLst>
          </p:cNvPr>
          <p:cNvSpPr/>
          <p:nvPr/>
        </p:nvSpPr>
        <p:spPr>
          <a:xfrm>
            <a:off x="4248149" y="1290551"/>
            <a:ext cx="1493115" cy="948128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E2E2C7D-2F09-453F-99A5-73F765FDAD16}"/>
              </a:ext>
            </a:extLst>
          </p:cNvPr>
          <p:cNvGrpSpPr/>
          <p:nvPr/>
        </p:nvGrpSpPr>
        <p:grpSpPr>
          <a:xfrm>
            <a:off x="4436629" y="1469607"/>
            <a:ext cx="1493115" cy="948128"/>
            <a:chOff x="2780073" y="280699"/>
            <a:chExt cx="1696315" cy="1077160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855FFB7A-D118-4D17-93E5-DEB24B4275A3}"/>
                </a:ext>
              </a:extLst>
            </p:cNvPr>
            <p:cNvSpPr/>
            <p:nvPr/>
          </p:nvSpPr>
          <p:spPr>
            <a:xfrm>
              <a:off x="2780073" y="280699"/>
              <a:ext cx="1696315" cy="1077160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사각형: 둥근 모서리 5">
              <a:extLst>
                <a:ext uri="{FF2B5EF4-FFF2-40B4-BE49-F238E27FC236}">
                  <a16:creationId xmlns:a16="http://schemas.microsoft.com/office/drawing/2014/main" id="{B6809591-91EA-47AC-893E-243AE53498C6}"/>
                </a:ext>
              </a:extLst>
            </p:cNvPr>
            <p:cNvSpPr txBox="1"/>
            <p:nvPr/>
          </p:nvSpPr>
          <p:spPr>
            <a:xfrm>
              <a:off x="2811622" y="312248"/>
              <a:ext cx="1633217" cy="10140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ctr" defTabSz="1422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800" dirty="0" err="1"/>
                <a:t>b</a:t>
              </a:r>
              <a:r>
                <a:rPr lang="en-US" altLang="ko-KR" sz="2800" kern="1200" dirty="0" err="1"/>
                <a:t>asic.h</a:t>
              </a:r>
              <a:endParaRPr lang="ko-KR" altLang="en-US" sz="2800" kern="1200" dirty="0"/>
            </a:p>
          </p:txBody>
        </p:sp>
      </p:grp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BD5F1EF7-CF7B-4B1F-AC5C-AC28F2479B55}"/>
              </a:ext>
            </a:extLst>
          </p:cNvPr>
          <p:cNvSpPr/>
          <p:nvPr/>
        </p:nvSpPr>
        <p:spPr>
          <a:xfrm>
            <a:off x="2798041" y="2706270"/>
            <a:ext cx="1493115" cy="948128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12F5267-61B7-426E-9581-B3ACA6224C9C}"/>
              </a:ext>
            </a:extLst>
          </p:cNvPr>
          <p:cNvGrpSpPr/>
          <p:nvPr/>
        </p:nvGrpSpPr>
        <p:grpSpPr>
          <a:xfrm>
            <a:off x="2986521" y="2885326"/>
            <a:ext cx="1493115" cy="948128"/>
            <a:chOff x="2780073" y="280699"/>
            <a:chExt cx="1696315" cy="1077160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5B7C6901-FE8C-4594-A5B8-49B68EFB148E}"/>
                </a:ext>
              </a:extLst>
            </p:cNvPr>
            <p:cNvSpPr/>
            <p:nvPr/>
          </p:nvSpPr>
          <p:spPr>
            <a:xfrm>
              <a:off x="2780073" y="280699"/>
              <a:ext cx="1696315" cy="1077160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사각형: 둥근 모서리 5">
              <a:extLst>
                <a:ext uri="{FF2B5EF4-FFF2-40B4-BE49-F238E27FC236}">
                  <a16:creationId xmlns:a16="http://schemas.microsoft.com/office/drawing/2014/main" id="{E24BC307-B7EF-4C26-9661-8D83C60F5E7A}"/>
                </a:ext>
              </a:extLst>
            </p:cNvPr>
            <p:cNvSpPr txBox="1"/>
            <p:nvPr/>
          </p:nvSpPr>
          <p:spPr>
            <a:xfrm>
              <a:off x="2811622" y="312248"/>
              <a:ext cx="1633217" cy="10140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ctr" defTabSz="1422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400" dirty="0" err="1"/>
                <a:t>system</a:t>
              </a:r>
              <a:r>
                <a:rPr lang="en-US" altLang="ko-KR" sz="2000" dirty="0" err="1"/>
                <a:t>.h</a:t>
              </a:r>
              <a:endParaRPr lang="ko-KR" altLang="en-US" sz="2000" kern="1200" dirty="0"/>
            </a:p>
          </p:txBody>
        </p:sp>
      </p:grp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E841D9E-CE73-4F86-9451-E8BC30D9A598}"/>
              </a:ext>
            </a:extLst>
          </p:cNvPr>
          <p:cNvSpPr/>
          <p:nvPr/>
        </p:nvSpPr>
        <p:spPr>
          <a:xfrm>
            <a:off x="5741264" y="2706270"/>
            <a:ext cx="1493115" cy="948128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CE81977-183F-4710-B0E9-AB8B53373A7A}"/>
              </a:ext>
            </a:extLst>
          </p:cNvPr>
          <p:cNvGrpSpPr/>
          <p:nvPr/>
        </p:nvGrpSpPr>
        <p:grpSpPr>
          <a:xfrm>
            <a:off x="5929744" y="2857556"/>
            <a:ext cx="1493115" cy="948128"/>
            <a:chOff x="2780073" y="280699"/>
            <a:chExt cx="1696315" cy="1077160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05F0EC0B-6477-4914-8C58-6A5D30497E62}"/>
                </a:ext>
              </a:extLst>
            </p:cNvPr>
            <p:cNvSpPr/>
            <p:nvPr/>
          </p:nvSpPr>
          <p:spPr>
            <a:xfrm>
              <a:off x="2780073" y="280699"/>
              <a:ext cx="1696315" cy="1077160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사각형: 둥근 모서리 5">
              <a:extLst>
                <a:ext uri="{FF2B5EF4-FFF2-40B4-BE49-F238E27FC236}">
                  <a16:creationId xmlns:a16="http://schemas.microsoft.com/office/drawing/2014/main" id="{510F53A7-59D7-49FC-9BF1-67611B05D549}"/>
                </a:ext>
              </a:extLst>
            </p:cNvPr>
            <p:cNvSpPr txBox="1"/>
            <p:nvPr/>
          </p:nvSpPr>
          <p:spPr>
            <a:xfrm>
              <a:off x="2811622" y="312248"/>
              <a:ext cx="1633217" cy="10140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ctr" defTabSz="1422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000" dirty="0" err="1"/>
                <a:t>graphic.h</a:t>
              </a:r>
              <a:endParaRPr lang="ko-KR" altLang="en-US" sz="2000" kern="1200" dirty="0"/>
            </a:p>
          </p:txBody>
        </p:sp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0026E30C-F009-4906-AAF1-C5017280145B}"/>
              </a:ext>
            </a:extLst>
          </p:cNvPr>
          <p:cNvSpPr/>
          <p:nvPr/>
        </p:nvSpPr>
        <p:spPr>
          <a:xfrm>
            <a:off x="1655062" y="4228556"/>
            <a:ext cx="1493115" cy="948128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D8DDB5E-36E2-4258-A6C4-F43682110379}"/>
              </a:ext>
            </a:extLst>
          </p:cNvPr>
          <p:cNvGrpSpPr/>
          <p:nvPr/>
        </p:nvGrpSpPr>
        <p:grpSpPr>
          <a:xfrm>
            <a:off x="1843542" y="4407612"/>
            <a:ext cx="1493115" cy="948128"/>
            <a:chOff x="2780073" y="280699"/>
            <a:chExt cx="1696315" cy="1077160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73C3F91E-FD14-43FA-847B-2345BDAB355F}"/>
                </a:ext>
              </a:extLst>
            </p:cNvPr>
            <p:cNvSpPr/>
            <p:nvPr/>
          </p:nvSpPr>
          <p:spPr>
            <a:xfrm>
              <a:off x="2780073" y="280699"/>
              <a:ext cx="1696315" cy="1077160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사각형: 둥근 모서리 5">
              <a:extLst>
                <a:ext uri="{FF2B5EF4-FFF2-40B4-BE49-F238E27FC236}">
                  <a16:creationId xmlns:a16="http://schemas.microsoft.com/office/drawing/2014/main" id="{EF195DA2-C3B6-420B-8448-620CB829DBB2}"/>
                </a:ext>
              </a:extLst>
            </p:cNvPr>
            <p:cNvSpPr txBox="1"/>
            <p:nvPr/>
          </p:nvSpPr>
          <p:spPr>
            <a:xfrm>
              <a:off x="2811622" y="312248"/>
              <a:ext cx="1633217" cy="10140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ctr" defTabSz="1422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400" dirty="0" err="1"/>
                <a:t>s</a:t>
              </a:r>
              <a:r>
                <a:rPr lang="en-US" altLang="ko-KR" sz="2400" kern="1200" dirty="0" err="1"/>
                <a:t>ystem.c</a:t>
              </a:r>
              <a:endParaRPr lang="ko-KR" altLang="en-US" sz="2400" kern="1200" dirty="0"/>
            </a:p>
          </p:txBody>
        </p:sp>
      </p:grp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CE7A605-4716-4DB7-BDB1-A33255BC2E40}"/>
              </a:ext>
            </a:extLst>
          </p:cNvPr>
          <p:cNvSpPr/>
          <p:nvPr/>
        </p:nvSpPr>
        <p:spPr>
          <a:xfrm>
            <a:off x="4214381" y="4228556"/>
            <a:ext cx="1493115" cy="948128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F9A67D60-26C9-413D-A766-D95EE529CFF9}"/>
              </a:ext>
            </a:extLst>
          </p:cNvPr>
          <p:cNvGrpSpPr/>
          <p:nvPr/>
        </p:nvGrpSpPr>
        <p:grpSpPr>
          <a:xfrm>
            <a:off x="4402861" y="4407612"/>
            <a:ext cx="1493115" cy="948128"/>
            <a:chOff x="2780073" y="280699"/>
            <a:chExt cx="1696315" cy="1077160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92144F8B-891A-41C3-8EA1-950919CFE867}"/>
                </a:ext>
              </a:extLst>
            </p:cNvPr>
            <p:cNvSpPr/>
            <p:nvPr/>
          </p:nvSpPr>
          <p:spPr>
            <a:xfrm>
              <a:off x="2780073" y="280699"/>
              <a:ext cx="1696315" cy="1077160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사각형: 둥근 모서리 5">
              <a:extLst>
                <a:ext uri="{FF2B5EF4-FFF2-40B4-BE49-F238E27FC236}">
                  <a16:creationId xmlns:a16="http://schemas.microsoft.com/office/drawing/2014/main" id="{C1445053-6A39-4012-8264-8F5C6897EB6E}"/>
                </a:ext>
              </a:extLst>
            </p:cNvPr>
            <p:cNvSpPr txBox="1"/>
            <p:nvPr/>
          </p:nvSpPr>
          <p:spPr>
            <a:xfrm>
              <a:off x="2811622" y="312248"/>
              <a:ext cx="1633217" cy="10140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ctr" defTabSz="1422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400" dirty="0" err="1"/>
                <a:t>m</a:t>
              </a:r>
              <a:r>
                <a:rPr lang="en-US" altLang="ko-KR" sz="2400" kern="1200" dirty="0" err="1"/>
                <a:t>ain.c</a:t>
              </a:r>
              <a:endParaRPr lang="ko-KR" altLang="en-US" sz="2400" kern="1200" dirty="0"/>
            </a:p>
          </p:txBody>
        </p:sp>
      </p:grp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52A4A9B2-19C2-4CE6-A34F-0A53A0F59A54}"/>
              </a:ext>
            </a:extLst>
          </p:cNvPr>
          <p:cNvSpPr/>
          <p:nvPr/>
        </p:nvSpPr>
        <p:spPr>
          <a:xfrm>
            <a:off x="6666285" y="4228556"/>
            <a:ext cx="1493115" cy="948128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6D62A16-E54C-41E5-87AF-0EAB18E6B2D7}"/>
              </a:ext>
            </a:extLst>
          </p:cNvPr>
          <p:cNvGrpSpPr/>
          <p:nvPr/>
        </p:nvGrpSpPr>
        <p:grpSpPr>
          <a:xfrm>
            <a:off x="6854765" y="4407612"/>
            <a:ext cx="1493115" cy="948128"/>
            <a:chOff x="2780073" y="280699"/>
            <a:chExt cx="1696315" cy="1077160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C63A07AD-FA36-483A-A7AB-7F27FC29CEA6}"/>
                </a:ext>
              </a:extLst>
            </p:cNvPr>
            <p:cNvSpPr/>
            <p:nvPr/>
          </p:nvSpPr>
          <p:spPr>
            <a:xfrm>
              <a:off x="2780073" y="280699"/>
              <a:ext cx="1696315" cy="1077160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3" name="사각형: 둥근 모서리 5">
              <a:extLst>
                <a:ext uri="{FF2B5EF4-FFF2-40B4-BE49-F238E27FC236}">
                  <a16:creationId xmlns:a16="http://schemas.microsoft.com/office/drawing/2014/main" id="{AE54E1F1-3164-4E46-898B-ADDCCB50BB16}"/>
                </a:ext>
              </a:extLst>
            </p:cNvPr>
            <p:cNvSpPr txBox="1"/>
            <p:nvPr/>
          </p:nvSpPr>
          <p:spPr>
            <a:xfrm>
              <a:off x="2811622" y="312248"/>
              <a:ext cx="1633217" cy="10140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ctr" defTabSz="1422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000" dirty="0" err="1"/>
                <a:t>g</a:t>
              </a:r>
              <a:r>
                <a:rPr lang="en-US" altLang="ko-KR" sz="2000" kern="1200" dirty="0" err="1"/>
                <a:t>raphic.c</a:t>
              </a:r>
              <a:endParaRPr lang="ko-KR" altLang="en-US" sz="2000" kern="1200" dirty="0"/>
            </a:p>
          </p:txBody>
        </p: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897D555-2C15-4FC2-9101-C284065F5A87}"/>
              </a:ext>
            </a:extLst>
          </p:cNvPr>
          <p:cNvCxnSpPr>
            <a:stCxn id="41" idx="2"/>
            <a:endCxn id="47" idx="0"/>
          </p:cNvCxnSpPr>
          <p:nvPr/>
        </p:nvCxnSpPr>
        <p:spPr>
          <a:xfrm flipH="1">
            <a:off x="3733079" y="2417735"/>
            <a:ext cx="1450108" cy="49536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3E761AE-7EF7-4ACB-8F12-D67F47EEAFFE}"/>
              </a:ext>
            </a:extLst>
          </p:cNvPr>
          <p:cNvCxnSpPr>
            <a:cxnSpLocks/>
            <a:stCxn id="41" idx="2"/>
            <a:endCxn id="51" idx="0"/>
          </p:cNvCxnSpPr>
          <p:nvPr/>
        </p:nvCxnSpPr>
        <p:spPr>
          <a:xfrm>
            <a:off x="5183187" y="2417735"/>
            <a:ext cx="1493115" cy="46759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4009E4E-8238-4A0E-B78D-123347C264CC}"/>
              </a:ext>
            </a:extLst>
          </p:cNvPr>
          <p:cNvCxnSpPr>
            <a:cxnSpLocks/>
            <a:stCxn id="46" idx="2"/>
            <a:endCxn id="55" idx="0"/>
          </p:cNvCxnSpPr>
          <p:nvPr/>
        </p:nvCxnSpPr>
        <p:spPr>
          <a:xfrm flipH="1">
            <a:off x="2590100" y="3833454"/>
            <a:ext cx="1142979" cy="6019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A993881-52DC-4C28-9DD4-F71140B60CB1}"/>
              </a:ext>
            </a:extLst>
          </p:cNvPr>
          <p:cNvCxnSpPr>
            <a:cxnSpLocks/>
            <a:stCxn id="47" idx="2"/>
            <a:endCxn id="59" idx="0"/>
          </p:cNvCxnSpPr>
          <p:nvPr/>
        </p:nvCxnSpPr>
        <p:spPr>
          <a:xfrm>
            <a:off x="3733079" y="3805684"/>
            <a:ext cx="1416340" cy="62969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785FF19-0D6E-425A-BEDB-5DB633F4FCC4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6585220" y="3817864"/>
            <a:ext cx="1016103" cy="61751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D8E304D-050E-4BA0-BF18-03AD11CE00C1}"/>
              </a:ext>
            </a:extLst>
          </p:cNvPr>
          <p:cNvCxnSpPr>
            <a:cxnSpLocks/>
            <a:stCxn id="50" idx="2"/>
            <a:endCxn id="58" idx="0"/>
          </p:cNvCxnSpPr>
          <p:nvPr/>
        </p:nvCxnSpPr>
        <p:spPr>
          <a:xfrm flipH="1">
            <a:off x="5149419" y="3805684"/>
            <a:ext cx="1526883" cy="6019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5D7BE35-6A0B-4C9C-B8FA-FD41E61BCC68}"/>
              </a:ext>
            </a:extLst>
          </p:cNvPr>
          <p:cNvSpPr txBox="1"/>
          <p:nvPr/>
        </p:nvSpPr>
        <p:spPr>
          <a:xfrm>
            <a:off x="2061806" y="5464580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250</a:t>
            </a:r>
            <a:r>
              <a:rPr lang="ko-KR" altLang="en-US" sz="3200" dirty="0"/>
              <a:t>줄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9515F0E-58DE-47C9-B970-BAAE42BCF81B}"/>
              </a:ext>
            </a:extLst>
          </p:cNvPr>
          <p:cNvSpPr txBox="1"/>
          <p:nvPr/>
        </p:nvSpPr>
        <p:spPr>
          <a:xfrm>
            <a:off x="4603826" y="5464580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120</a:t>
            </a:r>
            <a:r>
              <a:rPr lang="ko-KR" altLang="en-US" sz="3200" dirty="0"/>
              <a:t>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8C0D84-9048-45DE-9D14-18DA8C24C15E}"/>
              </a:ext>
            </a:extLst>
          </p:cNvPr>
          <p:cNvSpPr txBox="1"/>
          <p:nvPr/>
        </p:nvSpPr>
        <p:spPr>
          <a:xfrm>
            <a:off x="7074312" y="5464580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90</a:t>
            </a:r>
            <a:r>
              <a:rPr lang="ko-KR" altLang="en-US" sz="3200" dirty="0"/>
              <a:t>줄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516C76B-019C-4156-8399-A573D6718719}"/>
              </a:ext>
            </a:extLst>
          </p:cNvPr>
          <p:cNvSpPr txBox="1"/>
          <p:nvPr/>
        </p:nvSpPr>
        <p:spPr>
          <a:xfrm>
            <a:off x="10979910" y="3145458"/>
            <a:ext cx="12120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끝</a:t>
            </a:r>
            <a:endParaRPr kumimoji="0" lang="en-US" altLang="ko-KR" sz="1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094B41EC-DE7E-4ECA-93D7-A1A6AF950941}"/>
              </a:ext>
            </a:extLst>
          </p:cNvPr>
          <p:cNvSpPr/>
          <p:nvPr/>
        </p:nvSpPr>
        <p:spPr>
          <a:xfrm>
            <a:off x="10626725" y="3130473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01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3" y="0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JUMP GAME MAKER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9910" y="997441"/>
            <a:ext cx="1212089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게임 설명</a:t>
            </a:r>
            <a:endParaRPr kumimoji="0" lang="en-US" altLang="ko-KR" sz="1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게임 이름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 /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게임 방법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 /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코드 줄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33" name="타원 32"/>
          <p:cNvSpPr/>
          <p:nvPr/>
        </p:nvSpPr>
        <p:spPr>
          <a:xfrm>
            <a:off x="10626725" y="2006807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98508" y="822960"/>
            <a:ext cx="9780245" cy="5672651"/>
            <a:chOff x="398508" y="822960"/>
            <a:chExt cx="9780245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398508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3A17D5D5-F1E2-4C4D-822C-D727C94C9D8F}"/>
                </a:ext>
              </a:extLst>
            </p:cNvPr>
            <p:cNvSpPr/>
            <p:nvPr/>
          </p:nvSpPr>
          <p:spPr>
            <a:xfrm rot="5400000">
              <a:off x="9974155" y="2042544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3" name="모서리가 둥근 직사각형 42"/>
          <p:cNvSpPr/>
          <p:nvPr/>
        </p:nvSpPr>
        <p:spPr>
          <a:xfrm>
            <a:off x="6601683" y="1031307"/>
            <a:ext cx="929067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메인 구성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627209" y="1031307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616A87"/>
                </a:solidFill>
                <a:latin typeface="맑은 고딕" panose="020F0502020204030204"/>
                <a:ea typeface="맑은 고딕" panose="020B0503020000020004" pitchFamily="50" charset="-127"/>
              </a:rPr>
              <a:t>시스템 구성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616A8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791508" y="1031307"/>
            <a:ext cx="95856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>
                <a:solidFill>
                  <a:srgbClr val="616A87"/>
                </a:solidFill>
                <a:latin typeface="맑은 고딕" panose="020F0502020204030204"/>
                <a:ea typeface="맑은 고딕" panose="020B0503020000020004" pitchFamily="50" charset="-127"/>
              </a:rPr>
              <a:t>그래픽 구성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616A8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CCA5B6-27B3-429C-8DE3-137D0A28B591}"/>
              </a:ext>
            </a:extLst>
          </p:cNvPr>
          <p:cNvSpPr txBox="1"/>
          <p:nvPr/>
        </p:nvSpPr>
        <p:spPr>
          <a:xfrm>
            <a:off x="10979910" y="1993161"/>
            <a:ext cx="111981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>
                <a:solidFill>
                  <a:prstClr val="white"/>
                </a:solidFill>
                <a:cs typeface="Aharoni" panose="02010803020104030203" pitchFamily="2" charset="-79"/>
              </a:rPr>
              <a:t>코드 설명</a:t>
            </a:r>
            <a:endParaRPr lang="en-US" altLang="ko-KR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메인 구성</a:t>
            </a:r>
            <a:r>
              <a:rPr lang="en-US" altLang="ko-KR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/ </a:t>
            </a:r>
          </a:p>
          <a:p>
            <a:r>
              <a:rPr lang="ko-KR" altLang="en-US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시스템 구성</a:t>
            </a:r>
            <a:r>
              <a:rPr lang="en-US" altLang="ko-KR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그래픽 구성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BA694F-B9EC-4A65-8099-4F8CE43112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9" t="14078" r="74545" b="48210"/>
          <a:stretch/>
        </p:blipFill>
        <p:spPr>
          <a:xfrm>
            <a:off x="398507" y="822960"/>
            <a:ext cx="5932877" cy="56726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9FC2EA-64C2-427F-869E-950ADC697E92}"/>
              </a:ext>
            </a:extLst>
          </p:cNvPr>
          <p:cNvSpPr txBox="1"/>
          <p:nvPr/>
        </p:nvSpPr>
        <p:spPr>
          <a:xfrm>
            <a:off x="6349211" y="2242721"/>
            <a:ext cx="331052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헤더 파일 불러오기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구조체 변수 생성</a:t>
            </a:r>
            <a:endParaRPr lang="en-US" altLang="ko-KR" sz="2800" dirty="0"/>
          </a:p>
          <a:p>
            <a:r>
              <a:rPr lang="en-US" altLang="ko-KR" sz="2800" dirty="0"/>
              <a:t>-</a:t>
            </a:r>
            <a:r>
              <a:rPr lang="ko-KR" altLang="en-US" sz="2800" dirty="0"/>
              <a:t>이차원 배열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지역 변수 초기화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6D9D7C-27C1-44C1-B626-B47F0C390746}"/>
              </a:ext>
            </a:extLst>
          </p:cNvPr>
          <p:cNvSpPr txBox="1"/>
          <p:nvPr/>
        </p:nvSpPr>
        <p:spPr>
          <a:xfrm>
            <a:off x="10979910" y="3145458"/>
            <a:ext cx="12120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끝</a:t>
            </a:r>
            <a:endParaRPr kumimoji="0" lang="en-US" altLang="ko-KR" sz="1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D912380-BDAA-4FBA-ACDD-F0286E90032A}"/>
              </a:ext>
            </a:extLst>
          </p:cNvPr>
          <p:cNvSpPr/>
          <p:nvPr/>
        </p:nvSpPr>
        <p:spPr>
          <a:xfrm>
            <a:off x="10626725" y="3130473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04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3" y="0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JUMP GAME MAKER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9910" y="997441"/>
            <a:ext cx="1212089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게임 설명</a:t>
            </a:r>
            <a:endParaRPr kumimoji="0" lang="en-US" altLang="ko-KR" sz="1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게임 이름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 /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게임 방법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 /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코드 줄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33" name="타원 32"/>
          <p:cNvSpPr/>
          <p:nvPr/>
        </p:nvSpPr>
        <p:spPr>
          <a:xfrm>
            <a:off x="10626725" y="2006807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98508" y="822960"/>
            <a:ext cx="9780245" cy="5672651"/>
            <a:chOff x="398508" y="822960"/>
            <a:chExt cx="9780245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398508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3A17D5D5-F1E2-4C4D-822C-D727C94C9D8F}"/>
                </a:ext>
              </a:extLst>
            </p:cNvPr>
            <p:cNvSpPr/>
            <p:nvPr/>
          </p:nvSpPr>
          <p:spPr>
            <a:xfrm rot="5400000">
              <a:off x="9974155" y="2042544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3" name="모서리가 둥근 직사각형 42"/>
          <p:cNvSpPr/>
          <p:nvPr/>
        </p:nvSpPr>
        <p:spPr>
          <a:xfrm>
            <a:off x="6601683" y="1031307"/>
            <a:ext cx="929067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메인 구성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627209" y="1031307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616A87"/>
                </a:solidFill>
                <a:latin typeface="맑은 고딕" panose="020F0502020204030204"/>
                <a:ea typeface="맑은 고딕" panose="020B0503020000020004" pitchFamily="50" charset="-127"/>
              </a:rPr>
              <a:t>시스템 구성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616A8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791508" y="1031307"/>
            <a:ext cx="95856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>
                <a:solidFill>
                  <a:srgbClr val="616A87"/>
                </a:solidFill>
                <a:latin typeface="맑은 고딕" panose="020F0502020204030204"/>
                <a:ea typeface="맑은 고딕" panose="020B0503020000020004" pitchFamily="50" charset="-127"/>
              </a:rPr>
              <a:t>그래픽 구성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616A8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CCA5B6-27B3-429C-8DE3-137D0A28B591}"/>
              </a:ext>
            </a:extLst>
          </p:cNvPr>
          <p:cNvSpPr txBox="1"/>
          <p:nvPr/>
        </p:nvSpPr>
        <p:spPr>
          <a:xfrm>
            <a:off x="10979910" y="1993161"/>
            <a:ext cx="111981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>
                <a:solidFill>
                  <a:prstClr val="white"/>
                </a:solidFill>
                <a:cs typeface="Aharoni" panose="02010803020104030203" pitchFamily="2" charset="-79"/>
              </a:rPr>
              <a:t>코드 설명</a:t>
            </a:r>
            <a:endParaRPr lang="en-US" altLang="ko-KR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메인 구성</a:t>
            </a:r>
            <a:r>
              <a:rPr lang="en-US" altLang="ko-KR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/ </a:t>
            </a:r>
          </a:p>
          <a:p>
            <a:r>
              <a:rPr lang="ko-KR" altLang="en-US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시스템 구성</a:t>
            </a:r>
            <a:r>
              <a:rPr lang="en-US" altLang="ko-KR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그래픽 구성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FC2EA-64C2-427F-869E-950ADC697E92}"/>
              </a:ext>
            </a:extLst>
          </p:cNvPr>
          <p:cNvSpPr txBox="1"/>
          <p:nvPr/>
        </p:nvSpPr>
        <p:spPr>
          <a:xfrm>
            <a:off x="6201446" y="1921585"/>
            <a:ext cx="374173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타이틀 화면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맵 정보 입력 받기</a:t>
            </a:r>
            <a:endParaRPr lang="en-US" altLang="ko-KR" sz="2400" dirty="0"/>
          </a:p>
          <a:p>
            <a:r>
              <a:rPr lang="en-US" altLang="ko-KR" sz="2400" dirty="0"/>
              <a:t>-</a:t>
            </a:r>
            <a:r>
              <a:rPr lang="ko-KR" altLang="en-US" sz="2400" dirty="0"/>
              <a:t>맵 크기</a:t>
            </a:r>
            <a:endParaRPr lang="en-US" altLang="ko-KR" sz="2400" dirty="0"/>
          </a:p>
          <a:p>
            <a:r>
              <a:rPr lang="en-US" altLang="ko-KR" sz="2400" dirty="0"/>
              <a:t>-</a:t>
            </a:r>
            <a:r>
              <a:rPr lang="ko-KR" altLang="en-US" sz="2400" dirty="0"/>
              <a:t>스테이지 개수</a:t>
            </a:r>
            <a:r>
              <a:rPr lang="en-US" altLang="ko-KR" sz="2400" dirty="0"/>
              <a:t>, </a:t>
            </a:r>
          </a:p>
          <a:p>
            <a:r>
              <a:rPr lang="en-US" altLang="ko-KR" sz="2400" dirty="0"/>
              <a:t>-</a:t>
            </a:r>
            <a:r>
              <a:rPr lang="ko-KR" altLang="en-US" sz="2400" dirty="0"/>
              <a:t>땅의 개수</a:t>
            </a:r>
            <a:r>
              <a:rPr lang="en-US" altLang="ko-KR" sz="2400" dirty="0"/>
              <a:t>,</a:t>
            </a:r>
            <a:r>
              <a:rPr lang="ko-KR" altLang="en-US" sz="2400" dirty="0"/>
              <a:t>크기 높이</a:t>
            </a:r>
            <a:r>
              <a:rPr lang="en-US" altLang="ko-KR" sz="2400" dirty="0"/>
              <a:t>,</a:t>
            </a:r>
            <a:r>
              <a:rPr lang="ko-KR" altLang="en-US" sz="2400" dirty="0"/>
              <a:t>타입</a:t>
            </a:r>
            <a:endParaRPr lang="en-US" altLang="ko-KR" sz="2400" dirty="0"/>
          </a:p>
          <a:p>
            <a:r>
              <a:rPr lang="en-US" altLang="ko-KR" sz="2400" dirty="0"/>
              <a:t> </a:t>
            </a:r>
            <a:r>
              <a:rPr lang="ko-KR" altLang="en-US" sz="2400" dirty="0"/>
              <a:t>지정 가능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초기 값을 저장하는</a:t>
            </a:r>
            <a:endParaRPr lang="en-US" altLang="ko-KR" sz="2400" dirty="0"/>
          </a:p>
          <a:p>
            <a:r>
              <a:rPr lang="ko-KR" altLang="en-US" sz="2400" dirty="0"/>
              <a:t>구조체 배열 복사</a:t>
            </a:r>
            <a:endParaRPr lang="en-US" altLang="ko-KR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A2E5CA4-8A51-466B-8631-4B35399FDE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2" t="35286" r="63409" b="44559"/>
          <a:stretch/>
        </p:blipFill>
        <p:spPr>
          <a:xfrm>
            <a:off x="113661" y="1988972"/>
            <a:ext cx="6072425" cy="25439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BB74783-1097-4C85-A24B-BCDE8435D0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9" t="23190" r="60903" b="50548"/>
          <a:stretch/>
        </p:blipFill>
        <p:spPr>
          <a:xfrm>
            <a:off x="88582" y="1735336"/>
            <a:ext cx="9900727" cy="408212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0F53A21-F570-4F79-8DAD-59A9C5F1CFE6}"/>
              </a:ext>
            </a:extLst>
          </p:cNvPr>
          <p:cNvSpPr txBox="1"/>
          <p:nvPr/>
        </p:nvSpPr>
        <p:spPr>
          <a:xfrm>
            <a:off x="10979910" y="3145458"/>
            <a:ext cx="12120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끝</a:t>
            </a:r>
            <a:endParaRPr kumimoji="0" lang="en-US" altLang="ko-KR" sz="1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A6E7320-69D2-4394-8F19-98AEA725F39A}"/>
              </a:ext>
            </a:extLst>
          </p:cNvPr>
          <p:cNvSpPr/>
          <p:nvPr/>
        </p:nvSpPr>
        <p:spPr>
          <a:xfrm>
            <a:off x="10626725" y="3130473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060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3" y="0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JUMP GAME MAKER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9910" y="997441"/>
            <a:ext cx="1212089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게임 설명</a:t>
            </a:r>
            <a:endParaRPr kumimoji="0" lang="en-US" altLang="ko-KR" sz="1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게임 이름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 /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게임 방법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 /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코드 줄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33" name="타원 32"/>
          <p:cNvSpPr/>
          <p:nvPr/>
        </p:nvSpPr>
        <p:spPr>
          <a:xfrm>
            <a:off x="10626725" y="2006807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98508" y="822960"/>
            <a:ext cx="9780245" cy="5672651"/>
            <a:chOff x="398508" y="822960"/>
            <a:chExt cx="9780245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398508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3A17D5D5-F1E2-4C4D-822C-D727C94C9D8F}"/>
                </a:ext>
              </a:extLst>
            </p:cNvPr>
            <p:cNvSpPr/>
            <p:nvPr/>
          </p:nvSpPr>
          <p:spPr>
            <a:xfrm rot="5400000">
              <a:off x="9974155" y="2042544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3" name="모서리가 둥근 직사각형 42"/>
          <p:cNvSpPr/>
          <p:nvPr/>
        </p:nvSpPr>
        <p:spPr>
          <a:xfrm>
            <a:off x="6601683" y="1031307"/>
            <a:ext cx="929067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메인 구성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627209" y="1031307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616A87"/>
                </a:solidFill>
                <a:latin typeface="맑은 고딕" panose="020F0502020204030204"/>
                <a:ea typeface="맑은 고딕" panose="020B0503020000020004" pitchFamily="50" charset="-127"/>
              </a:rPr>
              <a:t>시스템 구성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616A8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791508" y="1031307"/>
            <a:ext cx="95856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>
                <a:solidFill>
                  <a:srgbClr val="616A87"/>
                </a:solidFill>
                <a:latin typeface="맑은 고딕" panose="020F0502020204030204"/>
                <a:ea typeface="맑은 고딕" panose="020B0503020000020004" pitchFamily="50" charset="-127"/>
              </a:rPr>
              <a:t>그래픽 구성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616A8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CCA5B6-27B3-429C-8DE3-137D0A28B591}"/>
              </a:ext>
            </a:extLst>
          </p:cNvPr>
          <p:cNvSpPr txBox="1"/>
          <p:nvPr/>
        </p:nvSpPr>
        <p:spPr>
          <a:xfrm>
            <a:off x="10979910" y="1993161"/>
            <a:ext cx="111981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>
                <a:solidFill>
                  <a:prstClr val="white"/>
                </a:solidFill>
                <a:cs typeface="Aharoni" panose="02010803020104030203" pitchFamily="2" charset="-79"/>
              </a:rPr>
              <a:t>코드 설명</a:t>
            </a:r>
            <a:endParaRPr lang="en-US" altLang="ko-KR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메인 구성</a:t>
            </a:r>
            <a:r>
              <a:rPr lang="en-US" altLang="ko-KR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/ </a:t>
            </a:r>
          </a:p>
          <a:p>
            <a:r>
              <a:rPr lang="ko-KR" altLang="en-US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시스템 구성</a:t>
            </a:r>
            <a:r>
              <a:rPr lang="en-US" altLang="ko-KR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그래픽 구성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FC2EA-64C2-427F-869E-950ADC697E92}"/>
              </a:ext>
            </a:extLst>
          </p:cNvPr>
          <p:cNvSpPr txBox="1"/>
          <p:nvPr/>
        </p:nvSpPr>
        <p:spPr>
          <a:xfrm>
            <a:off x="6339975" y="2224249"/>
            <a:ext cx="361990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For</a:t>
            </a:r>
            <a:r>
              <a:rPr lang="ko-KR" altLang="en-US" sz="2400" dirty="0"/>
              <a:t>문으로 스테이지 구성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While</a:t>
            </a:r>
            <a:r>
              <a:rPr lang="ko-KR" altLang="en-US" sz="2400" dirty="0"/>
              <a:t>문으로 포탈</a:t>
            </a:r>
            <a:endParaRPr lang="en-US" altLang="ko-KR" sz="2400" dirty="0"/>
          </a:p>
          <a:p>
            <a:r>
              <a:rPr lang="ko-KR" altLang="en-US" sz="2400" dirty="0"/>
              <a:t>도달할 때까지 반복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캐릭터 조작 및 생성</a:t>
            </a:r>
            <a:r>
              <a:rPr lang="en-US" altLang="ko-KR" sz="2400" dirty="0"/>
              <a:t>,</a:t>
            </a:r>
          </a:p>
          <a:p>
            <a:r>
              <a:rPr lang="ko-KR" altLang="en-US" sz="2400" dirty="0"/>
              <a:t>벽 생성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진행 상태 감지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8633DF-6708-45F7-B515-FC959DED53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0" t="23190" r="56591" b="24713"/>
          <a:stretch/>
        </p:blipFill>
        <p:spPr>
          <a:xfrm>
            <a:off x="0" y="1301935"/>
            <a:ext cx="6267646" cy="484880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12C04D-B67A-46F8-BFB7-F9141E075ED4}"/>
              </a:ext>
            </a:extLst>
          </p:cNvPr>
          <p:cNvSpPr txBox="1"/>
          <p:nvPr/>
        </p:nvSpPr>
        <p:spPr>
          <a:xfrm>
            <a:off x="10979910" y="3145458"/>
            <a:ext cx="12120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끝</a:t>
            </a:r>
            <a:endParaRPr kumimoji="0" lang="en-US" altLang="ko-KR" sz="1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EC8517C-9853-4150-8EFF-AF294A135B02}"/>
              </a:ext>
            </a:extLst>
          </p:cNvPr>
          <p:cNvSpPr/>
          <p:nvPr/>
        </p:nvSpPr>
        <p:spPr>
          <a:xfrm>
            <a:off x="10626725" y="3130473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553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3" y="0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26725" y="2006807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44501" y="822960"/>
            <a:ext cx="9734252" cy="5672651"/>
            <a:chOff x="444501" y="822960"/>
            <a:chExt cx="9734252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9974155" y="2042544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6601683" y="1031307"/>
            <a:ext cx="92906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16A8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메인 구성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627209" y="1031307"/>
            <a:ext cx="1064382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시스템 구성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791508" y="1031307"/>
            <a:ext cx="95856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616A8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그래픽 구성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6AB29D0-25D0-4ABC-93A9-143851F757CE}"/>
              </a:ext>
            </a:extLst>
          </p:cNvPr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JUMP GAME MAKER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B67710-38C3-4CBC-B168-C3CF8674A499}"/>
              </a:ext>
            </a:extLst>
          </p:cNvPr>
          <p:cNvSpPr txBox="1"/>
          <p:nvPr/>
        </p:nvSpPr>
        <p:spPr>
          <a:xfrm>
            <a:off x="10979910" y="997441"/>
            <a:ext cx="1212089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게임 설명</a:t>
            </a:r>
            <a:endParaRPr kumimoji="0" lang="en-US" altLang="ko-KR" sz="1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게임 이름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 /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게임 방법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 /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코드 줄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94F345-EDD1-4006-8E33-6083D07E95C2}"/>
              </a:ext>
            </a:extLst>
          </p:cNvPr>
          <p:cNvSpPr txBox="1"/>
          <p:nvPr/>
        </p:nvSpPr>
        <p:spPr>
          <a:xfrm>
            <a:off x="10979910" y="1993161"/>
            <a:ext cx="111981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>
                <a:solidFill>
                  <a:prstClr val="white"/>
                </a:solidFill>
                <a:cs typeface="Aharoni" panose="02010803020104030203" pitchFamily="2" charset="-79"/>
              </a:rPr>
              <a:t>코드 설명</a:t>
            </a:r>
            <a:endParaRPr lang="en-US" altLang="ko-KR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ko-KR" altLang="en-US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메인 구성</a:t>
            </a:r>
            <a:r>
              <a:rPr lang="en-US" altLang="ko-KR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/ </a:t>
            </a:r>
          </a:p>
          <a:p>
            <a:r>
              <a:rPr lang="ko-KR" altLang="en-US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시스템 구성</a:t>
            </a:r>
            <a:r>
              <a:rPr lang="en-US" altLang="ko-KR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/ </a:t>
            </a:r>
          </a:p>
          <a:p>
            <a:r>
              <a:rPr lang="ko-KR" altLang="en-US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그래픽 구성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244D7C-DCE3-4346-8472-E92F8289B7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5" t="18349" r="68166" b="37643"/>
          <a:stretch/>
        </p:blipFill>
        <p:spPr>
          <a:xfrm>
            <a:off x="17771" y="1191567"/>
            <a:ext cx="5739077" cy="5039820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2134A0CA-986F-4F90-A720-0BB9BA8F4D25}"/>
              </a:ext>
            </a:extLst>
          </p:cNvPr>
          <p:cNvSpPr/>
          <p:nvPr/>
        </p:nvSpPr>
        <p:spPr>
          <a:xfrm>
            <a:off x="314044" y="1634836"/>
            <a:ext cx="2050466" cy="6123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A80FC24A-C3AC-4548-B443-1F6074E3FAF2}"/>
              </a:ext>
            </a:extLst>
          </p:cNvPr>
          <p:cNvSpPr/>
          <p:nvPr/>
        </p:nvSpPr>
        <p:spPr>
          <a:xfrm>
            <a:off x="529238" y="2744507"/>
            <a:ext cx="905578" cy="100998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EAF9AAF-3A1D-4BC3-A919-7216727FCEC8}"/>
              </a:ext>
            </a:extLst>
          </p:cNvPr>
          <p:cNvSpPr/>
          <p:nvPr/>
        </p:nvSpPr>
        <p:spPr>
          <a:xfrm>
            <a:off x="529239" y="4400757"/>
            <a:ext cx="3401746" cy="43909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595108-6992-4AC1-80AE-EE87D63D6432}"/>
              </a:ext>
            </a:extLst>
          </p:cNvPr>
          <p:cNvSpPr txBox="1"/>
          <p:nvPr/>
        </p:nvSpPr>
        <p:spPr>
          <a:xfrm>
            <a:off x="5786688" y="1963432"/>
            <a:ext cx="431400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땅 위에 있을 때와</a:t>
            </a:r>
            <a:endParaRPr lang="en-US" altLang="ko-KR" sz="2400" dirty="0"/>
          </a:p>
          <a:p>
            <a:r>
              <a:rPr lang="ko-KR" altLang="en-US" sz="2400" dirty="0"/>
              <a:t>없을 때로 나뉘어 중력 적용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속도와 위치에 가속도 적용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GetAsyncKeyState</a:t>
            </a:r>
            <a:r>
              <a:rPr lang="en-US" altLang="ko-KR" sz="2400" dirty="0"/>
              <a:t> </a:t>
            </a:r>
            <a:r>
              <a:rPr lang="ko-KR" altLang="en-US" sz="2400" dirty="0"/>
              <a:t>사용</a:t>
            </a:r>
            <a:endParaRPr lang="en-US" altLang="ko-KR" sz="2400" dirty="0"/>
          </a:p>
          <a:p>
            <a:r>
              <a:rPr lang="ko-KR" altLang="en-US" sz="2400" dirty="0" err="1"/>
              <a:t>비동기적인</a:t>
            </a:r>
            <a:r>
              <a:rPr lang="ko-KR" altLang="en-US" sz="2400" dirty="0"/>
              <a:t> 키 입력 받아</a:t>
            </a:r>
            <a:endParaRPr lang="en-US" altLang="ko-KR" sz="2400" dirty="0"/>
          </a:p>
          <a:p>
            <a:r>
              <a:rPr lang="ko-KR" altLang="en-US" sz="2400" dirty="0"/>
              <a:t>점프 도중에도 좌우 이동 가능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64848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681</Words>
  <Application>Microsoft Office PowerPoint</Application>
  <PresentationFormat>와이드스크린</PresentationFormat>
  <Paragraphs>330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궁서체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김완일</dc:creator>
  <cp:lastModifiedBy>김완일</cp:lastModifiedBy>
  <cp:revision>11</cp:revision>
  <dcterms:created xsi:type="dcterms:W3CDTF">2018-12-10T19:50:15Z</dcterms:created>
  <dcterms:modified xsi:type="dcterms:W3CDTF">2018-12-10T21:30:38Z</dcterms:modified>
</cp:coreProperties>
</file>