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0" r:id="rId3"/>
    <p:sldId id="271" r:id="rId4"/>
    <p:sldId id="272" r:id="rId5"/>
    <p:sldId id="273" r:id="rId6"/>
    <p:sldId id="274" r:id="rId7"/>
    <p:sldId id="275" r:id="rId8"/>
    <p:sldId id="283" r:id="rId9"/>
    <p:sldId id="277" r:id="rId10"/>
    <p:sldId id="278" r:id="rId11"/>
    <p:sldId id="279" r:id="rId12"/>
    <p:sldId id="403" r:id="rId13"/>
    <p:sldId id="280" r:id="rId14"/>
    <p:sldId id="281" r:id="rId15"/>
    <p:sldId id="282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8" r:id="rId24"/>
    <p:sldId id="299" r:id="rId25"/>
    <p:sldId id="292" r:id="rId26"/>
    <p:sldId id="293" r:id="rId27"/>
    <p:sldId id="294" r:id="rId28"/>
    <p:sldId id="401" r:id="rId29"/>
    <p:sldId id="295" r:id="rId30"/>
    <p:sldId id="296" r:id="rId31"/>
    <p:sldId id="297" r:id="rId32"/>
    <p:sldId id="300" r:id="rId33"/>
    <p:sldId id="301" r:id="rId34"/>
    <p:sldId id="303" r:id="rId35"/>
    <p:sldId id="304" r:id="rId36"/>
    <p:sldId id="305" r:id="rId37"/>
    <p:sldId id="306" r:id="rId38"/>
    <p:sldId id="309" r:id="rId39"/>
    <p:sldId id="310" r:id="rId40"/>
    <p:sldId id="311" r:id="rId41"/>
    <p:sldId id="312" r:id="rId42"/>
    <p:sldId id="313" r:id="rId43"/>
    <p:sldId id="314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BB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C6C288-BFE7-489E-8E58-0B89EEBF6793}" v="249" dt="2022-04-19T04:56:06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7F2DB-8210-4E3C-931A-ABE88601D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67F73A-31D3-45C4-9BE2-DBF35E0FA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72F022-ADF7-4A05-A4DC-F2EDBA276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8CC2-FF88-47BC-A72E-054D4EDB8C4F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85F0E-605E-4668-BE41-5DA8FA9D7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448B9D-E6DC-40C4-8B16-E18F8DA1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9401-BE3D-49A7-9A7F-B5A753531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7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3B129-28E1-43FB-854D-50EDA552B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07C428-7E39-4B4E-8058-AB64A6B0C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15FA4-390C-4BDE-8DD5-1803460A1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8CC2-FF88-47BC-A72E-054D4EDB8C4F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EB1390-3DFB-4010-B43A-CD0D23BB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61BA79-41DB-4284-A095-84ABADC31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9401-BE3D-49A7-9A7F-B5A753531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23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6F2C5B-48FE-4FD3-B181-7918382BA7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3D340C-2052-4DC5-A4C3-44231BEF0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5467E5-250F-4A70-96BA-0170A503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8CC2-FF88-47BC-A72E-054D4EDB8C4F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7B8161-1E17-4F50-886C-A4CA0F7E9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F6DFA8-7805-47BA-B059-C94DF9B7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9401-BE3D-49A7-9A7F-B5A753531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22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FE693-5630-4BB2-9D8C-D2B96675C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42B52-F969-416E-A615-EBCD462E5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6BE239-0CF0-45EC-A302-52B4B433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8CC2-FF88-47BC-A72E-054D4EDB8C4F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7C7DD9-AA38-4163-A2D2-B0A0A8DC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26F23-EC85-44E6-9C5F-D4DDE86A4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9401-BE3D-49A7-9A7F-B5A753531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98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5D0A1-A12B-4BB9-AFAA-D6B6E2E60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0B57BB-7CBA-4F6B-9618-399E36ACB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62E915-1269-4199-A1DD-2A570A06A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8CC2-FF88-47BC-A72E-054D4EDB8C4F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E94BE-C9C5-4AC0-8EE0-FF809518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B03DAD-1FB8-4637-88EA-766D65F10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9401-BE3D-49A7-9A7F-B5A753531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38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03B36-E534-4ADC-9CBC-EFCC7DFC0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492903-90A9-4FE7-8123-D4D19E37D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85A825-7613-412B-9EDE-BC2011418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F889C1-EA84-41E9-A23F-FBEB55FB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8CC2-FF88-47BC-A72E-054D4EDB8C4F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05A585-EC97-42EA-BA83-AC60736A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8BED89-B06D-4A94-B8A9-3CC130190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9401-BE3D-49A7-9A7F-B5A753531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76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CB156-3755-4B90-AE1F-071FF7FA3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5FF0F9-238F-44AD-9531-8D86970DD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B0405D-2EF3-4C34-B922-598BD8613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618CF9-5D9A-4806-AA58-439B1E4B8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71A52E-4C20-44DF-B907-CD5C2D567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9D5EA3-B188-4FD5-BDBF-12690F78E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8CC2-FF88-47BC-A72E-054D4EDB8C4F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B4F91F-8DED-4904-846A-207D0E3D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45BF4A-54DB-45E8-B1A6-8C2D9B2A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9401-BE3D-49A7-9A7F-B5A753531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74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85FB9-BB63-4AD6-8549-55574C82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031ABE-88D7-4DA0-9974-5B1DC41CA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8CC2-FF88-47BC-A72E-054D4EDB8C4F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93280F-99E1-4024-ACB5-131C5220C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6196B5-A810-49D8-8F67-18B6997C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9401-BE3D-49A7-9A7F-B5A753531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28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2B847F-6709-465E-9431-3E1D56407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8CC2-FF88-47BC-A72E-054D4EDB8C4F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4EAEDA-D129-4F8A-B643-EFA52CD7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F28499-B9E6-42F6-A0E9-C8DDF5C0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9401-BE3D-49A7-9A7F-B5A753531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28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61D7D-D04E-4EF6-9750-9EA76224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A6FE62-6CEA-45F6-A17E-7B10F6A1F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D3EBF6-C3EF-4EE7-9934-BFE23DC43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0FF808-6CDB-414A-9A08-03DD3C82F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8CC2-FF88-47BC-A72E-054D4EDB8C4F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D9FF0B-5CD4-4DB5-8766-26A1D6A86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049C85-179B-43C3-8EB5-296EB8132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9401-BE3D-49A7-9A7F-B5A753531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0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C06F3-7142-436C-9685-9871769D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74016E-FE74-4E64-8780-1A95B27A4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76723C-2D49-49F7-BDD8-416C7F4F3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99AAF8-D8B8-4599-AF81-6266EF48E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8CC2-FF88-47BC-A72E-054D4EDB8C4F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CEE99D-1A4E-4E16-8333-06B91644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AE03A1-DC89-497F-B736-BA05B9B60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9401-BE3D-49A7-9A7F-B5A753531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28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9BE9D7-B607-4C78-B057-D448E6620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504B08-F8C5-4FA3-9775-0E8FC6D19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39C773-0FE9-453D-94A3-DDE5AA1D4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98CC2-FF88-47BC-A72E-054D4EDB8C4F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A5ABB-37AA-4C81-B65B-C88BB412A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AF62B9-EBB0-4B55-8D5A-69D4094BA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29401-BE3D-49A7-9A7F-B5A753531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948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785" y="1506078"/>
            <a:ext cx="5853112" cy="308433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CB04C4D-39AF-43E7-9C21-56B6652B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rgbClr val="15BBB3"/>
                </a:solidFill>
                <a:latin typeface="맑은 고딕" panose="020F0302020204030204"/>
                <a:ea typeface="맑은 고딕" panose="020B0503020000020004" pitchFamily="50" charset="-127"/>
              </a:rPr>
              <a:t>7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15BBB3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.1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경험을 통해서 학습하는 인간을 통해 </a:t>
            </a:r>
            <a:b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</a:b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    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지능을 정의해 보자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B9E2F7-0430-47ED-9174-AAC91F430413}"/>
              </a:ext>
            </a:extLst>
          </p:cNvPr>
          <p:cNvCxnSpPr>
            <a:cxnSpLocks/>
          </p:cNvCxnSpPr>
          <p:nvPr/>
        </p:nvCxnSpPr>
        <p:spPr>
          <a:xfrm>
            <a:off x="940103" y="1506078"/>
            <a:ext cx="10311794" cy="0"/>
          </a:xfrm>
          <a:prstGeom prst="line">
            <a:avLst/>
          </a:prstGeom>
          <a:ln w="12700">
            <a:solidFill>
              <a:srgbClr val="15BB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1AC798B-3A53-49AC-9CB8-3E177691EB46}"/>
              </a:ext>
            </a:extLst>
          </p:cNvPr>
          <p:cNvSpPr txBox="1">
            <a:spLocks/>
          </p:cNvSpPr>
          <p:nvPr/>
        </p:nvSpPr>
        <p:spPr>
          <a:xfrm>
            <a:off x="838199" y="1825624"/>
            <a:ext cx="4662489" cy="2908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>
                <a:latin typeface="+mn-ea"/>
              </a:rPr>
              <a:t>이것이 </a:t>
            </a:r>
            <a:r>
              <a:rPr lang="ko-KR" altLang="en-US" sz="2200" dirty="0" err="1">
                <a:latin typeface="+mn-ea"/>
              </a:rPr>
              <a:t>머신러닝이</a:t>
            </a:r>
            <a:r>
              <a:rPr lang="ko-KR" altLang="en-US" sz="2200" dirty="0">
                <a:latin typeface="+mn-ea"/>
              </a:rPr>
              <a:t> 하려는 일이다</a:t>
            </a:r>
            <a:r>
              <a:rPr lang="en-US" altLang="ko-KR" sz="2200" dirty="0">
                <a:latin typeface="+mn-ea"/>
              </a:rPr>
              <a:t>. </a:t>
            </a:r>
            <a:r>
              <a:rPr lang="ko-KR" altLang="en-US" sz="2200" dirty="0" err="1">
                <a:latin typeface="+mn-ea"/>
              </a:rPr>
              <a:t>머신러닝에서는</a:t>
            </a:r>
            <a:r>
              <a:rPr lang="ko-KR" altLang="en-US" sz="2200" dirty="0">
                <a:latin typeface="+mn-ea"/>
              </a:rPr>
              <a:t> 그림과 같이 </a:t>
            </a:r>
            <a:r>
              <a:rPr lang="ko-KR" altLang="en-US" sz="2200" b="1" dirty="0">
                <a:latin typeface="+mn-ea"/>
              </a:rPr>
              <a:t>동작 방식을 일일이 지시하는 프로그램을 설계하지 않는다</a:t>
            </a:r>
            <a:r>
              <a:rPr lang="en-US" altLang="ko-KR" sz="2200" b="1" dirty="0">
                <a:latin typeface="+mn-ea"/>
              </a:rPr>
              <a:t>.</a:t>
            </a:r>
            <a:r>
              <a:rPr lang="en-US" altLang="ko-KR" sz="2200" dirty="0">
                <a:latin typeface="+mn-ea"/>
              </a:rPr>
              <a:t> </a:t>
            </a:r>
          </a:p>
          <a:p>
            <a:r>
              <a:rPr lang="ko-KR" altLang="en-US" sz="2200" dirty="0">
                <a:latin typeface="+mn-ea"/>
              </a:rPr>
              <a:t>대신 변경 가능한 </a:t>
            </a:r>
            <a:r>
              <a:rPr lang="ko-KR" altLang="en-US" sz="2200" b="1" dirty="0">
                <a:solidFill>
                  <a:schemeClr val="accent1"/>
                </a:solidFill>
                <a:latin typeface="+mn-ea"/>
              </a:rPr>
              <a:t>파라미터</a:t>
            </a:r>
            <a:r>
              <a:rPr lang="en-US" altLang="ko-KR" sz="2200" b="1" baseline="30000" dirty="0">
                <a:solidFill>
                  <a:schemeClr val="accent1"/>
                </a:solidFill>
                <a:latin typeface="+mn-ea"/>
              </a:rPr>
              <a:t>parameter</a:t>
            </a:r>
            <a:r>
              <a:rPr lang="ko-KR" altLang="en-US" sz="2200" dirty="0">
                <a:latin typeface="+mn-ea"/>
              </a:rPr>
              <a:t>에 의해 동작이 결정되는 </a:t>
            </a:r>
            <a:r>
              <a:rPr lang="ko-KR" altLang="en-US" sz="2200" b="1" dirty="0" err="1">
                <a:latin typeface="+mn-ea"/>
              </a:rPr>
              <a:t>융통성있는</a:t>
            </a:r>
            <a:r>
              <a:rPr lang="ko-KR" altLang="en-US" sz="2200" b="1" dirty="0">
                <a:latin typeface="+mn-ea"/>
              </a:rPr>
              <a:t> 프로그램</a:t>
            </a:r>
            <a:r>
              <a:rPr lang="ko-KR" altLang="en-US" sz="2200" dirty="0">
                <a:latin typeface="+mn-ea"/>
              </a:rPr>
              <a:t>을 만든다</a:t>
            </a:r>
            <a:r>
              <a:rPr lang="en-US" altLang="ko-KR" sz="2200" dirty="0">
                <a:latin typeface="+mn-ea"/>
              </a:rPr>
              <a:t>. </a:t>
            </a:r>
            <a:r>
              <a:rPr lang="ko-KR" altLang="en-US" sz="2200" dirty="0">
                <a:latin typeface="+mn-ea"/>
              </a:rPr>
              <a:t>이것을 </a:t>
            </a:r>
            <a:r>
              <a:rPr lang="ko-KR" altLang="en-US" sz="2200" b="1" dirty="0">
                <a:solidFill>
                  <a:schemeClr val="accent1"/>
                </a:solidFill>
                <a:latin typeface="+mn-ea"/>
              </a:rPr>
              <a:t>모델</a:t>
            </a:r>
            <a:r>
              <a:rPr lang="en-US" altLang="ko-KR" sz="2200" b="1" baseline="30000" dirty="0">
                <a:solidFill>
                  <a:schemeClr val="accent1"/>
                </a:solidFill>
                <a:latin typeface="+mn-ea"/>
              </a:rPr>
              <a:t>model</a:t>
            </a:r>
            <a:r>
              <a:rPr lang="ko-KR" altLang="en-US" sz="2200" dirty="0">
                <a:latin typeface="+mn-ea"/>
              </a:rPr>
              <a:t>이라고 부른다</a:t>
            </a:r>
            <a:r>
              <a:rPr lang="en-US" altLang="ko-KR" sz="2200" dirty="0">
                <a:latin typeface="+mn-ea"/>
              </a:rPr>
              <a:t>. 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C6D158B-8526-4F87-B2A9-D3C65B0D347D}"/>
              </a:ext>
            </a:extLst>
          </p:cNvPr>
          <p:cNvSpPr txBox="1">
            <a:spLocks/>
          </p:cNvSpPr>
          <p:nvPr/>
        </p:nvSpPr>
        <p:spPr>
          <a:xfrm>
            <a:off x="838198" y="4623259"/>
            <a:ext cx="10413699" cy="2779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>
                <a:latin typeface="+mn-ea"/>
              </a:rPr>
              <a:t>파라미터가 바뀌면 동작도 바뀌는 것이다</a:t>
            </a:r>
            <a:r>
              <a:rPr lang="en-US" altLang="ko-KR" sz="2200" dirty="0">
                <a:latin typeface="+mn-ea"/>
              </a:rPr>
              <a:t>. </a:t>
            </a:r>
            <a:r>
              <a:rPr lang="ko-KR" altLang="en-US" sz="2200" dirty="0">
                <a:latin typeface="+mn-ea"/>
              </a:rPr>
              <a:t>여기에 데이터를 다양하게 제공하여 프로그램이 이 데이터를 얼마나 잘 처리하는지 살펴본다</a:t>
            </a:r>
            <a:r>
              <a:rPr lang="en-US" altLang="ko-KR" sz="2200" dirty="0">
                <a:latin typeface="+mn-ea"/>
              </a:rPr>
              <a:t>. </a:t>
            </a:r>
          </a:p>
          <a:p>
            <a:r>
              <a:rPr lang="ko-KR" altLang="en-US" sz="2200" dirty="0">
                <a:latin typeface="+mn-ea"/>
              </a:rPr>
              <a:t>그리고 좋은 동작이 나오도록 파라미터를 변경하는 일을 하는데</a:t>
            </a:r>
            <a:r>
              <a:rPr lang="en-US" altLang="ko-KR" sz="2200" dirty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이 과정을 </a:t>
            </a:r>
            <a:r>
              <a:rPr lang="ko-KR" altLang="en-US" sz="2200" b="1" dirty="0">
                <a:latin typeface="+mn-ea"/>
              </a:rPr>
              <a:t>학습</a:t>
            </a:r>
            <a:r>
              <a:rPr lang="ko-KR" altLang="en-US" sz="2200" dirty="0">
                <a:latin typeface="+mn-ea"/>
              </a:rPr>
              <a:t>이라고 부른다</a:t>
            </a:r>
            <a:r>
              <a:rPr lang="en-US" altLang="ko-KR" sz="2200" dirty="0">
                <a:latin typeface="+mn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00676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04C4D-39AF-43E7-9C21-56B6652B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>
                <a:solidFill>
                  <a:srgbClr val="15BBB3"/>
                </a:solidFill>
              </a:rPr>
              <a:t>7.4</a:t>
            </a:r>
            <a:r>
              <a:rPr lang="en-US" altLang="ko-KR" sz="3200" b="1">
                <a:solidFill>
                  <a:prstClr val="black"/>
                </a:solidFill>
              </a:rPr>
              <a:t> </a:t>
            </a:r>
            <a:r>
              <a:rPr lang="ko-KR" altLang="en-US" sz="3200" b="1">
                <a:solidFill>
                  <a:prstClr val="black"/>
                </a:solidFill>
              </a:rPr>
              <a:t>사이킷런을 이용한 선형 회귀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B9E2F7-0430-47ED-9174-AAC91F430413}"/>
              </a:ext>
            </a:extLst>
          </p:cNvPr>
          <p:cNvCxnSpPr>
            <a:cxnSpLocks/>
          </p:cNvCxnSpPr>
          <p:nvPr/>
        </p:nvCxnSpPr>
        <p:spPr>
          <a:xfrm>
            <a:off x="940103" y="1506078"/>
            <a:ext cx="10311794" cy="0"/>
          </a:xfrm>
          <a:prstGeom prst="line">
            <a:avLst/>
          </a:prstGeom>
          <a:ln w="12700">
            <a:solidFill>
              <a:srgbClr val="15BB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4467BEC-A747-4AAC-8C81-F0A5AB5F90DB}"/>
              </a:ext>
            </a:extLst>
          </p:cNvPr>
          <p:cNvSpPr txBox="1">
            <a:spLocks/>
          </p:cNvSpPr>
          <p:nvPr/>
        </p:nvSpPr>
        <p:spPr>
          <a:xfrm>
            <a:off x="838198" y="1825623"/>
            <a:ext cx="5025347" cy="6604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>
                <a:latin typeface="+mn-ea"/>
              </a:rPr>
              <a:t>기본적으로 선형 회귀 알고리즘은 데이터를 설명하는 가장 적절한 기울기와 </a:t>
            </a:r>
            <a:r>
              <a:rPr lang="ko-KR" altLang="en-US" sz="2200" dirty="0" err="1">
                <a:latin typeface="+mn-ea"/>
              </a:rPr>
              <a:t>절편값을</a:t>
            </a:r>
            <a:r>
              <a:rPr lang="ko-KR" altLang="en-US" sz="2200" dirty="0">
                <a:latin typeface="+mn-ea"/>
              </a:rPr>
              <a:t> 찾는 것이다</a:t>
            </a:r>
            <a:r>
              <a:rPr lang="en-US" altLang="ko-KR" sz="2200" dirty="0">
                <a:latin typeface="+mn-ea"/>
              </a:rPr>
              <a:t>. </a:t>
            </a:r>
          </a:p>
          <a:p>
            <a:r>
              <a:rPr lang="en-US" altLang="ko-KR" sz="2200" dirty="0">
                <a:latin typeface="+mn-ea"/>
              </a:rPr>
              <a:t>x </a:t>
            </a:r>
            <a:r>
              <a:rPr lang="ko-KR" altLang="en-US" sz="2200" dirty="0">
                <a:latin typeface="+mn-ea"/>
              </a:rPr>
              <a:t>변수는 데이터 특성이므로 변경할 수 없고 우리가 제어할 수 있는 값은 기울기와 절편이다</a:t>
            </a:r>
            <a:r>
              <a:rPr lang="en-US" altLang="ko-KR" sz="2200" dirty="0">
                <a:latin typeface="+mn-ea"/>
              </a:rPr>
              <a:t>. </a:t>
            </a:r>
          </a:p>
          <a:p>
            <a:r>
              <a:rPr lang="ko-KR" altLang="en-US" sz="2200" dirty="0">
                <a:latin typeface="+mn-ea"/>
              </a:rPr>
              <a:t>기울기와 절편의 값에 따라 여러 개의 직선이 있을 수 있다</a:t>
            </a:r>
            <a:r>
              <a:rPr lang="en-US" altLang="ko-KR" sz="2200" dirty="0">
                <a:latin typeface="+mn-ea"/>
              </a:rPr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FFBFCD-D514-4FE3-BB36-3DFE0782F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7" y="1556069"/>
            <a:ext cx="5025340" cy="2977037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3830C96-989A-4441-9468-1C577F9FA373}"/>
              </a:ext>
            </a:extLst>
          </p:cNvPr>
          <p:cNvSpPr txBox="1">
            <a:spLocks/>
          </p:cNvSpPr>
          <p:nvPr/>
        </p:nvSpPr>
        <p:spPr>
          <a:xfrm>
            <a:off x="838197" y="4668041"/>
            <a:ext cx="10515600" cy="4322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>
                <a:latin typeface="+mn-ea"/>
              </a:rPr>
              <a:t>기본적으로 선형 회귀 알고리즘은 데이터 요소에 여러 직선을 맞추어 본 후에 가장 적은 오류를 발생시키는 직선을 반환한다</a:t>
            </a:r>
            <a:r>
              <a:rPr lang="en-US" altLang="ko-KR" sz="2200" dirty="0">
                <a:latin typeface="+mn-ea"/>
              </a:rPr>
              <a:t>. </a:t>
            </a:r>
          </a:p>
          <a:p>
            <a:r>
              <a:rPr lang="ko-KR" altLang="en-US" sz="2200" dirty="0">
                <a:latin typeface="+mn-ea"/>
              </a:rPr>
              <a:t>그림을 살펴보면 ①</a:t>
            </a:r>
            <a:r>
              <a:rPr lang="en-US" altLang="ko-KR" sz="2200" dirty="0">
                <a:latin typeface="+mn-ea"/>
              </a:rPr>
              <a:t>, ②, ③ </a:t>
            </a:r>
            <a:r>
              <a:rPr lang="ko-KR" altLang="en-US" sz="2200" dirty="0">
                <a:latin typeface="+mn-ea"/>
              </a:rPr>
              <a:t>중에서 </a:t>
            </a:r>
            <a:r>
              <a:rPr lang="ko-KR" altLang="en-US" sz="2200" b="1" dirty="0">
                <a:latin typeface="+mn-ea"/>
              </a:rPr>
              <a:t>②가 가장 적은 오류를 발생시키는 직선</a:t>
            </a:r>
            <a:r>
              <a:rPr lang="ko-KR" altLang="en-US" sz="2200" dirty="0">
                <a:latin typeface="+mn-ea"/>
              </a:rPr>
              <a:t>이라고 볼 수 있다</a:t>
            </a:r>
            <a:r>
              <a:rPr lang="en-US" altLang="ko-KR" sz="22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5497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04C4D-39AF-43E7-9C21-56B6652B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rgbClr val="15BBB3"/>
                </a:solidFill>
                <a:latin typeface="맑은 고딕" panose="020F0302020204030204"/>
                <a:ea typeface="맑은 고딕" panose="020B0503020000020004" pitchFamily="50" charset="-127"/>
              </a:rPr>
              <a:t>7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15BBB3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.5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 </a:t>
            </a:r>
            <a:r>
              <a:rPr lang="ko-KR" altLang="en-US" sz="3200" b="1" dirty="0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선형 회귀 모델의 계수와 절편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B9E2F7-0430-47ED-9174-AAC91F430413}"/>
              </a:ext>
            </a:extLst>
          </p:cNvPr>
          <p:cNvCxnSpPr>
            <a:cxnSpLocks/>
          </p:cNvCxnSpPr>
          <p:nvPr/>
        </p:nvCxnSpPr>
        <p:spPr>
          <a:xfrm>
            <a:off x="940103" y="1506078"/>
            <a:ext cx="10311794" cy="0"/>
          </a:xfrm>
          <a:prstGeom prst="line">
            <a:avLst/>
          </a:prstGeom>
          <a:ln w="12700">
            <a:solidFill>
              <a:srgbClr val="15BB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4467BEC-A747-4AAC-8C81-F0A5AB5F90DB}"/>
              </a:ext>
            </a:extLst>
          </p:cNvPr>
          <p:cNvSpPr txBox="1">
            <a:spLocks/>
          </p:cNvSpPr>
          <p:nvPr/>
        </p:nvSpPr>
        <p:spPr>
          <a:xfrm>
            <a:off x="838198" y="1825623"/>
            <a:ext cx="10413699" cy="6604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>
                <a:latin typeface="+mn-ea"/>
              </a:rPr>
              <a:t>간단한 일차 함수에 대해서 알아보자</a:t>
            </a:r>
            <a:r>
              <a:rPr lang="en-US" altLang="ko-KR" sz="2200">
                <a:latin typeface="+mn-ea"/>
              </a:rPr>
              <a:t>. </a:t>
            </a:r>
            <a:r>
              <a:rPr lang="ko-KR" altLang="en-US" sz="2200">
                <a:latin typeface="+mn-ea"/>
              </a:rPr>
              <a:t>어떤 함수가 </a:t>
            </a:r>
            <a:r>
              <a:rPr lang="en-US" altLang="ko-KR" sz="2200">
                <a:latin typeface="+mn-ea"/>
              </a:rPr>
              <a:t>y= f(x)  </a:t>
            </a:r>
            <a:r>
              <a:rPr lang="ko-KR" altLang="en-US" sz="2200">
                <a:latin typeface="+mn-ea"/>
              </a:rPr>
              <a:t>꼴인 경우</a:t>
            </a:r>
            <a:r>
              <a:rPr lang="en-US" altLang="ko-KR" sz="2200">
                <a:latin typeface="+mn-ea"/>
              </a:rPr>
              <a:t>, y</a:t>
            </a:r>
            <a:r>
              <a:rPr lang="ko-KR" altLang="en-US" sz="2200">
                <a:latin typeface="+mn-ea"/>
              </a:rPr>
              <a:t>가 </a:t>
            </a:r>
            <a:r>
              <a:rPr lang="en-US" altLang="ko-KR" sz="2200">
                <a:latin typeface="+mn-ea"/>
              </a:rPr>
              <a:t>x</a:t>
            </a:r>
            <a:r>
              <a:rPr lang="ko-KR" altLang="en-US" sz="2200">
                <a:latin typeface="+mn-ea"/>
              </a:rPr>
              <a:t>에 대한 일차식일 때 이 함수를 </a:t>
            </a:r>
            <a:r>
              <a:rPr lang="en-US" altLang="ko-KR" sz="2200">
                <a:latin typeface="+mn-ea"/>
              </a:rPr>
              <a:t>1</a:t>
            </a:r>
            <a:r>
              <a:rPr lang="ko-KR" altLang="en-US" sz="2200">
                <a:latin typeface="+mn-ea"/>
              </a:rPr>
              <a:t>차 함수라고 한다</a:t>
            </a:r>
            <a:r>
              <a:rPr lang="en-US" altLang="ko-KR" sz="2200">
                <a:latin typeface="+mn-ea"/>
              </a:rPr>
              <a:t>.</a:t>
            </a:r>
          </a:p>
          <a:p>
            <a:endParaRPr lang="en-US" altLang="ko-KR" sz="2200">
              <a:latin typeface="+mn-ea"/>
            </a:endParaRPr>
          </a:p>
          <a:p>
            <a:r>
              <a:rPr lang="en-US" altLang="ko-KR" sz="2200">
                <a:latin typeface="+mn-ea"/>
              </a:rPr>
              <a:t>1</a:t>
            </a:r>
            <a:r>
              <a:rPr lang="ko-KR" altLang="en-US" sz="2200">
                <a:latin typeface="+mn-ea"/>
              </a:rPr>
              <a:t>차 함수는 다음 그림과 같이 </a:t>
            </a:r>
            <a:r>
              <a:rPr lang="en-US" altLang="ko-KR" sz="2200">
                <a:latin typeface="+mn-ea"/>
              </a:rPr>
              <a:t>x, y </a:t>
            </a:r>
            <a:r>
              <a:rPr lang="ko-KR" altLang="en-US" sz="2200">
                <a:latin typeface="+mn-ea"/>
              </a:rPr>
              <a:t>평면에 직선의 형태로 나타낼 수 있기 때문에 </a:t>
            </a:r>
            <a:r>
              <a:rPr lang="ko-KR" altLang="en-US" sz="2200" b="1">
                <a:solidFill>
                  <a:schemeClr val="accent1"/>
                </a:solidFill>
                <a:latin typeface="+mn-ea"/>
              </a:rPr>
              <a:t>선형 함수</a:t>
            </a:r>
            <a:r>
              <a:rPr lang="en-US" altLang="ko-KR" sz="2200" b="1" baseline="30000">
                <a:solidFill>
                  <a:schemeClr val="accent1"/>
                </a:solidFill>
                <a:latin typeface="+mn-ea"/>
              </a:rPr>
              <a:t>linear function</a:t>
            </a:r>
            <a:r>
              <a:rPr lang="ko-KR" altLang="en-US" sz="2200">
                <a:latin typeface="+mn-ea"/>
              </a:rPr>
              <a:t>라고도 한다</a:t>
            </a:r>
            <a:r>
              <a:rPr lang="en-US" altLang="ko-KR" sz="2200">
                <a:latin typeface="+mn-ea"/>
              </a:rPr>
              <a:t>. </a:t>
            </a:r>
            <a:r>
              <a:rPr lang="ko-KR" altLang="en-US" sz="2200">
                <a:latin typeface="+mn-ea"/>
              </a:rPr>
              <a:t>그림에 나타난 직선의 수식은 </a:t>
            </a:r>
            <a:r>
              <a:rPr lang="en-US" altLang="ko-KR" sz="2200">
                <a:latin typeface="+mn-ea"/>
              </a:rPr>
              <a:t>y=wx+b</a:t>
            </a:r>
            <a:r>
              <a:rPr lang="ko-KR" altLang="en-US" sz="2200">
                <a:latin typeface="+mn-ea"/>
              </a:rPr>
              <a:t>와 같이 </a:t>
            </a:r>
            <a:r>
              <a:rPr lang="en-US" altLang="ko-KR" sz="2200">
                <a:latin typeface="+mn-ea"/>
              </a:rPr>
              <a:t>w, b</a:t>
            </a:r>
            <a:r>
              <a:rPr lang="ko-KR" altLang="en-US" sz="2200">
                <a:latin typeface="+mn-ea"/>
              </a:rPr>
              <a:t>라는 상수값을 가지고 있다</a:t>
            </a:r>
            <a:r>
              <a:rPr lang="en-US" altLang="ko-KR" sz="2200">
                <a:latin typeface="+mn-ea"/>
              </a:rPr>
              <a:t>. </a:t>
            </a:r>
            <a:r>
              <a:rPr lang="ko-KR" altLang="en-US" sz="2200">
                <a:latin typeface="+mn-ea"/>
              </a:rPr>
              <a:t>이 상수들은 변수에 곱해진 값으로 계수라고도 한다</a:t>
            </a:r>
            <a:r>
              <a:rPr lang="en-US" altLang="ko-KR" sz="2200">
                <a:latin typeface="+mn-ea"/>
              </a:rPr>
              <a:t>. </a:t>
            </a:r>
            <a:r>
              <a:rPr lang="ko-KR" altLang="en-US" sz="2200">
                <a:latin typeface="+mn-ea"/>
              </a:rPr>
              <a:t>이 식에서 </a:t>
            </a:r>
            <a:r>
              <a:rPr lang="en-US" altLang="ko-KR" sz="2200">
                <a:latin typeface="+mn-ea"/>
              </a:rPr>
              <a:t>x </a:t>
            </a:r>
            <a:r>
              <a:rPr lang="ko-KR" altLang="en-US" sz="2200">
                <a:latin typeface="+mn-ea"/>
              </a:rPr>
              <a:t>값이 </a:t>
            </a:r>
            <a:r>
              <a:rPr lang="en-US" altLang="ko-KR" sz="2200">
                <a:latin typeface="+mn-ea"/>
              </a:rPr>
              <a:t>0</a:t>
            </a:r>
            <a:r>
              <a:rPr lang="ko-KR" altLang="en-US" sz="2200">
                <a:latin typeface="+mn-ea"/>
              </a:rPr>
              <a:t>일때</a:t>
            </a:r>
            <a:r>
              <a:rPr lang="en-US" altLang="ko-KR" sz="2200">
                <a:latin typeface="+mn-ea"/>
              </a:rPr>
              <a:t>, y </a:t>
            </a:r>
            <a:r>
              <a:rPr lang="ko-KR" altLang="en-US" sz="2200">
                <a:latin typeface="+mn-ea"/>
              </a:rPr>
              <a:t>값은 </a:t>
            </a:r>
            <a:r>
              <a:rPr lang="en-US" altLang="ko-KR" sz="2200">
                <a:latin typeface="+mn-ea"/>
              </a:rPr>
              <a:t>b</a:t>
            </a:r>
            <a:r>
              <a:rPr lang="ko-KR" altLang="en-US" sz="2200">
                <a:latin typeface="+mn-ea"/>
              </a:rPr>
              <a:t>가 된다</a:t>
            </a:r>
            <a:r>
              <a:rPr lang="en-US" altLang="ko-KR" sz="2200">
                <a:latin typeface="+mn-ea"/>
              </a:rPr>
              <a:t>.</a:t>
            </a:r>
            <a:r>
              <a:rPr lang="ko-KR" altLang="en-US" sz="2200">
                <a:latin typeface="+mn-ea"/>
              </a:rPr>
              <a:t> 이와 같이 일차 함수의 그래프가 </a:t>
            </a:r>
            <a:r>
              <a:rPr lang="en-US" altLang="ko-KR" sz="2200">
                <a:latin typeface="+mn-ea"/>
              </a:rPr>
              <a:t>y</a:t>
            </a:r>
            <a:r>
              <a:rPr lang="ko-KR" altLang="en-US" sz="2200">
                <a:latin typeface="+mn-ea"/>
              </a:rPr>
              <a:t>축과 만나는 곳의 </a:t>
            </a:r>
            <a:r>
              <a:rPr lang="en-US" altLang="ko-KR" sz="2200">
                <a:latin typeface="+mn-ea"/>
              </a:rPr>
              <a:t>y </a:t>
            </a:r>
            <a:r>
              <a:rPr lang="ko-KR" altLang="en-US" sz="2200">
                <a:latin typeface="+mn-ea"/>
              </a:rPr>
              <a:t>좌표를 </a:t>
            </a:r>
            <a:r>
              <a:rPr lang="en-US" altLang="ko-KR" sz="2200">
                <a:latin typeface="+mn-ea"/>
              </a:rPr>
              <a:t>y </a:t>
            </a:r>
            <a:r>
              <a:rPr lang="ko-KR" altLang="en-US" sz="2200">
                <a:latin typeface="+mn-ea"/>
              </a:rPr>
              <a:t>절편이라고 한다</a:t>
            </a:r>
            <a:r>
              <a:rPr lang="en-US" altLang="ko-KR" sz="2200">
                <a:latin typeface="+mn-ea"/>
              </a:rPr>
              <a:t>.</a:t>
            </a:r>
            <a:r>
              <a:rPr lang="ko-KR" altLang="en-US" sz="2200">
                <a:latin typeface="+mn-ea"/>
              </a:rPr>
              <a:t> 그리고 </a:t>
            </a:r>
            <a:r>
              <a:rPr lang="en-US" altLang="ko-KR" sz="2200">
                <a:latin typeface="+mn-ea"/>
              </a:rPr>
              <a:t>x </a:t>
            </a:r>
            <a:r>
              <a:rPr lang="ko-KR" altLang="en-US" sz="2200">
                <a:latin typeface="+mn-ea"/>
              </a:rPr>
              <a:t>값의 증가량에 대한 </a:t>
            </a:r>
            <a:r>
              <a:rPr lang="en-US" altLang="ko-KR" sz="2200">
                <a:latin typeface="+mn-ea"/>
              </a:rPr>
              <a:t>y </a:t>
            </a:r>
            <a:r>
              <a:rPr lang="ko-KR" altLang="en-US" sz="2200">
                <a:latin typeface="+mn-ea"/>
              </a:rPr>
              <a:t>값의 증가량의 비율을 직선의 기울기라고 한다</a:t>
            </a:r>
            <a:r>
              <a:rPr lang="en-US" altLang="ko-KR" sz="2200">
                <a:latin typeface="+mn-ea"/>
              </a:rPr>
              <a:t>. </a:t>
            </a:r>
            <a:r>
              <a:rPr lang="ko-KR" altLang="en-US" sz="2200">
                <a:latin typeface="+mn-ea"/>
              </a:rPr>
              <a:t>이 기울기 값은 수식의 </a:t>
            </a:r>
            <a:r>
              <a:rPr lang="en-US" altLang="ko-KR" sz="2200">
                <a:latin typeface="+mn-ea"/>
              </a:rPr>
              <a:t>w </a:t>
            </a:r>
            <a:r>
              <a:rPr lang="ko-KR" altLang="en-US" sz="2200">
                <a:latin typeface="+mn-ea"/>
              </a:rPr>
              <a:t>값과 같다</a:t>
            </a:r>
            <a:r>
              <a:rPr lang="en-US" altLang="ko-KR" sz="2200">
                <a:latin typeface="+mn-ea"/>
              </a:rPr>
              <a:t>.</a:t>
            </a:r>
            <a:endParaRPr lang="en-US" altLang="ko-KR" sz="22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597" y="2232636"/>
            <a:ext cx="3639058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84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04C4D-39AF-43E7-9C21-56B6652B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rgbClr val="15BBB3"/>
                </a:solidFill>
                <a:latin typeface="맑은 고딕" panose="020F0302020204030204"/>
                <a:ea typeface="맑은 고딕" panose="020B0503020000020004" pitchFamily="50" charset="-127"/>
              </a:rPr>
              <a:t>7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15BBB3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.5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 </a:t>
            </a:r>
            <a:r>
              <a:rPr lang="ko-KR" altLang="en-US" sz="3200" b="1" dirty="0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선형 회귀 모델의 계수와 절편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B9E2F7-0430-47ED-9174-AAC91F430413}"/>
              </a:ext>
            </a:extLst>
          </p:cNvPr>
          <p:cNvCxnSpPr>
            <a:cxnSpLocks/>
          </p:cNvCxnSpPr>
          <p:nvPr/>
        </p:nvCxnSpPr>
        <p:spPr>
          <a:xfrm>
            <a:off x="940103" y="1506078"/>
            <a:ext cx="10311794" cy="0"/>
          </a:xfrm>
          <a:prstGeom prst="line">
            <a:avLst/>
          </a:prstGeom>
          <a:ln w="12700">
            <a:solidFill>
              <a:srgbClr val="15BB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4467BEC-A747-4AAC-8C81-F0A5AB5F90DB}"/>
              </a:ext>
            </a:extLst>
          </p:cNvPr>
          <p:cNvSpPr txBox="1">
            <a:spLocks/>
          </p:cNvSpPr>
          <p:nvPr/>
        </p:nvSpPr>
        <p:spPr>
          <a:xfrm>
            <a:off x="838198" y="1825623"/>
            <a:ext cx="10413699" cy="6604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>
                <a:latin typeface="+mn-ea"/>
              </a:rPr>
              <a:t>이 개념은 </a:t>
            </a:r>
            <a:r>
              <a:rPr lang="en-US" altLang="ko-KR" sz="2200" dirty="0">
                <a:latin typeface="+mn-ea"/>
              </a:rPr>
              <a:t>2</a:t>
            </a:r>
            <a:r>
              <a:rPr lang="ko-KR" altLang="en-US" sz="2200" dirty="0">
                <a:latin typeface="+mn-ea"/>
              </a:rPr>
              <a:t>개 이상의 변수가 있는 경우까지 확장될 수 있다</a:t>
            </a:r>
            <a:r>
              <a:rPr lang="en-US" altLang="ko-KR" sz="2200">
                <a:latin typeface="+mn-ea"/>
              </a:rPr>
              <a:t>. </a:t>
            </a:r>
            <a:r>
              <a:rPr lang="ko-KR" altLang="en-US" sz="2200">
                <a:latin typeface="+mn-ea"/>
              </a:rPr>
              <a:t>이를 다중 회귀분석이라고 한다</a:t>
            </a:r>
            <a:r>
              <a:rPr lang="en-US" altLang="ko-KR" sz="2200">
                <a:latin typeface="+mn-ea"/>
              </a:rPr>
              <a:t>. </a:t>
            </a:r>
          </a:p>
          <a:p>
            <a:r>
              <a:rPr lang="ko-KR" altLang="en-US" sz="2200">
                <a:latin typeface="+mn-ea"/>
              </a:rPr>
              <a:t>예를 들어 주택의 면적</a:t>
            </a:r>
            <a:r>
              <a:rPr lang="en-US" altLang="ko-KR" sz="2200">
                <a:latin typeface="+mn-ea"/>
              </a:rPr>
              <a:t>, </a:t>
            </a:r>
            <a:r>
              <a:rPr lang="ko-KR" altLang="en-US" sz="2200">
                <a:latin typeface="+mn-ea"/>
              </a:rPr>
              <a:t>침실 수</a:t>
            </a:r>
            <a:r>
              <a:rPr lang="en-US" altLang="ko-KR" sz="2200">
                <a:latin typeface="+mn-ea"/>
              </a:rPr>
              <a:t>, </a:t>
            </a:r>
            <a:r>
              <a:rPr lang="ko-KR" altLang="en-US" sz="2200">
                <a:latin typeface="+mn-ea"/>
              </a:rPr>
              <a:t>해당 지역의 사람들의 평균 소득</a:t>
            </a:r>
            <a:r>
              <a:rPr lang="en-US" altLang="ko-KR" sz="2200">
                <a:latin typeface="+mn-ea"/>
              </a:rPr>
              <a:t>, </a:t>
            </a:r>
            <a:r>
              <a:rPr lang="ko-KR" altLang="en-US" sz="2200">
                <a:latin typeface="+mn-ea"/>
              </a:rPr>
              <a:t>주택의 노후화 등을 기준으로 </a:t>
            </a:r>
            <a:r>
              <a:rPr lang="ko-KR" altLang="en-US" sz="2200" b="1">
                <a:latin typeface="+mn-ea"/>
              </a:rPr>
              <a:t>주택 가격을 예측해야 하는 시나리오</a:t>
            </a:r>
            <a:r>
              <a:rPr lang="ko-KR" altLang="en-US" sz="2200">
                <a:latin typeface="+mn-ea"/>
              </a:rPr>
              <a:t>를 생각해 보자</a:t>
            </a:r>
            <a:r>
              <a:rPr lang="en-US" altLang="ko-KR" sz="2200">
                <a:latin typeface="+mn-ea"/>
              </a:rPr>
              <a:t>. </a:t>
            </a:r>
          </a:p>
          <a:p>
            <a:r>
              <a:rPr lang="ko-KR" altLang="en-US" sz="2200">
                <a:latin typeface="+mn-ea"/>
              </a:rPr>
              <a:t>이 </a:t>
            </a:r>
            <a:r>
              <a:rPr lang="ko-KR" altLang="en-US" sz="2200" dirty="0">
                <a:latin typeface="+mn-ea"/>
              </a:rPr>
              <a:t>경우 종속 변수 </a:t>
            </a:r>
            <a:r>
              <a:rPr lang="en-US" altLang="ko-KR" sz="2200" dirty="0">
                <a:latin typeface="+mn-ea"/>
              </a:rPr>
              <a:t>y</a:t>
            </a:r>
            <a:r>
              <a:rPr lang="ko-KR" altLang="en-US" sz="2200">
                <a:latin typeface="+mn-ea"/>
              </a:rPr>
              <a:t>는 </a:t>
            </a:r>
            <a:r>
              <a:rPr lang="ko-KR" altLang="en-US" sz="2200" dirty="0">
                <a:latin typeface="+mn-ea"/>
              </a:rPr>
              <a:t>여러 독립 변수에 종속된다</a:t>
            </a:r>
            <a:r>
              <a:rPr lang="en-US" altLang="ko-KR" sz="2200" dirty="0">
                <a:latin typeface="+mn-ea"/>
              </a:rPr>
              <a:t>. p + 1 </a:t>
            </a:r>
            <a:r>
              <a:rPr lang="ko-KR" altLang="en-US" sz="2200" dirty="0">
                <a:latin typeface="+mn-ea"/>
              </a:rPr>
              <a:t>개의 독립 변수가 포함된 </a:t>
            </a:r>
            <a:r>
              <a:rPr lang="ko-KR" altLang="en-US" sz="2200" b="1" dirty="0">
                <a:latin typeface="+mn-ea"/>
              </a:rPr>
              <a:t>다중 회귀모델</a:t>
            </a:r>
            <a:r>
              <a:rPr lang="ko-KR" altLang="en-US" sz="2200" dirty="0">
                <a:latin typeface="+mn-ea"/>
              </a:rPr>
              <a:t>은 다음과 같이 나타낼 수 있다</a:t>
            </a:r>
            <a:r>
              <a:rPr lang="en-US" altLang="ko-KR" sz="2200" dirty="0">
                <a:latin typeface="+mn-ea"/>
              </a:rPr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E5E95E-A455-44FC-817B-55F7CF963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260" y="4228520"/>
            <a:ext cx="4771574" cy="58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05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04C4D-39AF-43E7-9C21-56B6652B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rgbClr val="15BBB3"/>
                </a:solidFill>
                <a:latin typeface="맑은 고딕" panose="020F0302020204030204"/>
                <a:ea typeface="맑은 고딕" panose="020B0503020000020004" pitchFamily="50" charset="-127"/>
              </a:rPr>
              <a:t>7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15BBB3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.5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 </a:t>
            </a:r>
            <a:r>
              <a:rPr lang="ko-KR" altLang="en-US" sz="3200" b="1" dirty="0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선형 회귀 모델의 계수와 절편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B9E2F7-0430-47ED-9174-AAC91F430413}"/>
              </a:ext>
            </a:extLst>
          </p:cNvPr>
          <p:cNvCxnSpPr>
            <a:cxnSpLocks/>
          </p:cNvCxnSpPr>
          <p:nvPr/>
        </p:nvCxnSpPr>
        <p:spPr>
          <a:xfrm>
            <a:off x="940103" y="1506078"/>
            <a:ext cx="10311794" cy="0"/>
          </a:xfrm>
          <a:prstGeom prst="line">
            <a:avLst/>
          </a:prstGeom>
          <a:ln w="12700">
            <a:solidFill>
              <a:srgbClr val="15BB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4467BEC-A747-4AAC-8C81-F0A5AB5F90DB}"/>
              </a:ext>
            </a:extLst>
          </p:cNvPr>
          <p:cNvSpPr txBox="1">
            <a:spLocks/>
          </p:cNvSpPr>
          <p:nvPr/>
        </p:nvSpPr>
        <p:spPr>
          <a:xfrm>
            <a:off x="838198" y="1825623"/>
            <a:ext cx="10413699" cy="6604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>
                <a:latin typeface="+mn-ea"/>
              </a:rPr>
              <a:t>여기서 </a:t>
            </a:r>
            <a:r>
              <a:rPr lang="en-US" altLang="ko-KR" sz="2200" dirty="0">
                <a:latin typeface="+mn-ea"/>
              </a:rPr>
              <a:t>w</a:t>
            </a:r>
            <a:r>
              <a:rPr lang="ko-KR" altLang="en-US" sz="2200" dirty="0">
                <a:latin typeface="+mn-ea"/>
              </a:rPr>
              <a:t>와 </a:t>
            </a:r>
            <a:r>
              <a:rPr lang="en-US" altLang="ko-KR" sz="2200" dirty="0">
                <a:latin typeface="+mn-ea"/>
              </a:rPr>
              <a:t>x</a:t>
            </a:r>
            <a:r>
              <a:rPr lang="ko-KR" altLang="en-US" sz="2200" dirty="0">
                <a:latin typeface="+mn-ea"/>
              </a:rPr>
              <a:t>는 모두 벡터이고 </a:t>
            </a:r>
            <a:r>
              <a:rPr lang="en-US" altLang="ko-KR" sz="2200" dirty="0">
                <a:latin typeface="+mn-ea"/>
              </a:rPr>
              <a:t>w</a:t>
            </a:r>
            <a:r>
              <a:rPr lang="en-US" altLang="ko-KR" sz="2200" baseline="-25000" dirty="0">
                <a:latin typeface="+mn-ea"/>
              </a:rPr>
              <a:t>0</a:t>
            </a:r>
            <a:r>
              <a:rPr lang="en-US" altLang="ko-KR" sz="2200" dirty="0">
                <a:latin typeface="+mn-ea"/>
              </a:rPr>
              <a:t> </a:t>
            </a:r>
            <a:r>
              <a:rPr lang="ko-KR" altLang="en-US" sz="2200" dirty="0">
                <a:latin typeface="+mn-ea"/>
              </a:rPr>
              <a:t>을 제외한 </a:t>
            </a:r>
            <a:r>
              <a:rPr lang="en-US" altLang="ko-KR" sz="2200" dirty="0">
                <a:latin typeface="+mn-ea"/>
              </a:rPr>
              <a:t>w=(w</a:t>
            </a:r>
            <a:r>
              <a:rPr lang="en-US" altLang="ko-KR" sz="2200" baseline="-25000" dirty="0">
                <a:latin typeface="+mn-ea"/>
              </a:rPr>
              <a:t>0, </a:t>
            </a:r>
            <a:r>
              <a:rPr lang="en-US" altLang="ko-KR" sz="2200" dirty="0">
                <a:latin typeface="+mn-ea"/>
              </a:rPr>
              <a:t>w</a:t>
            </a:r>
            <a:r>
              <a:rPr lang="en-US" altLang="ko-KR" sz="2200" baseline="-25000" dirty="0">
                <a:latin typeface="+mn-ea"/>
              </a:rPr>
              <a:t>1, … , </a:t>
            </a:r>
            <a:r>
              <a:rPr lang="en-US" altLang="ko-KR" sz="2200" dirty="0">
                <a:latin typeface="+mn-ea"/>
              </a:rPr>
              <a:t>w</a:t>
            </a:r>
            <a:r>
              <a:rPr lang="en-US" altLang="ko-KR" sz="2200" baseline="-25000" dirty="0">
                <a:latin typeface="+mn-ea"/>
              </a:rPr>
              <a:t>p</a:t>
            </a:r>
            <a:r>
              <a:rPr lang="en-US" altLang="ko-KR" sz="2200" dirty="0">
                <a:latin typeface="+mn-ea"/>
              </a:rPr>
              <a:t>) </a:t>
            </a:r>
            <a:r>
              <a:rPr lang="ko-KR" altLang="en-US" sz="2200" dirty="0">
                <a:latin typeface="+mn-ea"/>
              </a:rPr>
              <a:t>를 계수</a:t>
            </a:r>
            <a:r>
              <a:rPr lang="en-US" altLang="ko-KR" sz="2200" dirty="0">
                <a:latin typeface="+mn-ea"/>
              </a:rPr>
              <a:t>, w</a:t>
            </a:r>
            <a:r>
              <a:rPr lang="en-US" altLang="ko-KR" sz="2200" baseline="-25000" dirty="0">
                <a:latin typeface="+mn-ea"/>
              </a:rPr>
              <a:t>0</a:t>
            </a:r>
            <a:r>
              <a:rPr lang="en-US" altLang="ko-KR" sz="2200" dirty="0">
                <a:latin typeface="+mn-ea"/>
              </a:rPr>
              <a:t> </a:t>
            </a:r>
            <a:r>
              <a:rPr lang="ko-KR" altLang="en-US" sz="2200" dirty="0">
                <a:latin typeface="+mn-ea"/>
              </a:rPr>
              <a:t>를 절편이라고도 한다</a:t>
            </a:r>
            <a:r>
              <a:rPr lang="en-US" altLang="ko-KR" sz="2200" dirty="0">
                <a:latin typeface="+mn-ea"/>
              </a:rPr>
              <a:t>. </a:t>
            </a:r>
          </a:p>
          <a:p>
            <a:r>
              <a:rPr lang="ko-KR" altLang="en-US" sz="2200" dirty="0">
                <a:latin typeface="+mn-ea"/>
              </a:rPr>
              <a:t>이것은 사실 평면의 방정식이다</a:t>
            </a:r>
            <a:r>
              <a:rPr lang="en-US" altLang="ko-KR" sz="2200" dirty="0">
                <a:latin typeface="+mn-ea"/>
              </a:rPr>
              <a:t>. 2</a:t>
            </a:r>
            <a:r>
              <a:rPr lang="ko-KR" altLang="en-US" sz="2200" dirty="0">
                <a:latin typeface="+mn-ea"/>
              </a:rPr>
              <a:t>차원 공간에서 선형 회귀 모형은 직선이고 </a:t>
            </a:r>
            <a:r>
              <a:rPr lang="en-US" altLang="ko-KR" sz="2200" dirty="0">
                <a:latin typeface="+mn-ea"/>
              </a:rPr>
              <a:t>3</a:t>
            </a:r>
            <a:r>
              <a:rPr lang="ko-KR" altLang="en-US" sz="2200" dirty="0">
                <a:latin typeface="+mn-ea"/>
              </a:rPr>
              <a:t>차원에서는 평면이고</a:t>
            </a:r>
            <a:r>
              <a:rPr lang="en-US" altLang="ko-KR" sz="2200" dirty="0">
                <a:latin typeface="+mn-ea"/>
              </a:rPr>
              <a:t>, 3</a:t>
            </a:r>
            <a:r>
              <a:rPr lang="ko-KR" altLang="en-US" sz="2200" dirty="0">
                <a:latin typeface="+mn-ea"/>
              </a:rPr>
              <a:t>차원 이상에서는 </a:t>
            </a:r>
            <a:r>
              <a:rPr lang="ko-KR" altLang="en-US" sz="2200" b="1" dirty="0" err="1">
                <a:solidFill>
                  <a:schemeClr val="accent1"/>
                </a:solidFill>
                <a:latin typeface="+mn-ea"/>
              </a:rPr>
              <a:t>초평면</a:t>
            </a:r>
            <a:r>
              <a:rPr lang="en-US" altLang="ko-KR" sz="2200" b="1" dirty="0">
                <a:solidFill>
                  <a:schemeClr val="accent1"/>
                </a:solidFill>
                <a:latin typeface="+mn-ea"/>
              </a:rPr>
              <a:t>hyperplane</a:t>
            </a:r>
            <a:r>
              <a:rPr lang="ko-KR" altLang="en-US" sz="2200" dirty="0">
                <a:latin typeface="+mn-ea"/>
              </a:rPr>
              <a:t>이다</a:t>
            </a:r>
            <a:r>
              <a:rPr lang="en-US" altLang="ko-KR" sz="2200" dirty="0">
                <a:latin typeface="+mn-ea"/>
              </a:rPr>
              <a:t>. </a:t>
            </a:r>
          </a:p>
          <a:p>
            <a:r>
              <a:rPr lang="ko-KR" altLang="en-US" sz="2200" dirty="0">
                <a:latin typeface="+mn-ea"/>
              </a:rPr>
              <a:t>아래 그림은 </a:t>
            </a:r>
            <a:r>
              <a:rPr lang="en-US" altLang="ko-KR" sz="2200" dirty="0">
                <a:latin typeface="+mn-ea"/>
              </a:rPr>
              <a:t>2</a:t>
            </a:r>
            <a:r>
              <a:rPr lang="ko-KR" altLang="en-US" sz="2200" dirty="0">
                <a:latin typeface="+mn-ea"/>
              </a:rPr>
              <a:t>개의 변수를 가진 입력 데이터와 </a:t>
            </a:r>
            <a:r>
              <a:rPr lang="ko-KR" altLang="en-US" sz="2200" dirty="0" err="1">
                <a:latin typeface="+mn-ea"/>
              </a:rPr>
              <a:t>레이블값</a:t>
            </a:r>
            <a:r>
              <a:rPr lang="ko-KR" altLang="en-US" sz="2200" dirty="0">
                <a:latin typeface="+mn-ea"/>
              </a:rPr>
              <a:t> 사이의 관계를 잘 표현하는 평면을 선형 회귀로 찾은 결과이다</a:t>
            </a:r>
            <a:r>
              <a:rPr lang="en-US" altLang="ko-KR" sz="2200" dirty="0">
                <a:latin typeface="+mn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BC2099-3EB7-4684-BFC8-247B0311B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124" y="4056044"/>
            <a:ext cx="5587751" cy="243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7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04C4D-39AF-43E7-9C21-56B6652B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rgbClr val="15BBB3"/>
                </a:solidFill>
                <a:latin typeface="맑은 고딕" panose="020F0302020204030204"/>
                <a:ea typeface="맑은 고딕" panose="020B0503020000020004" pitchFamily="50" charset="-127"/>
              </a:rPr>
              <a:t>7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15BBB3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.5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 </a:t>
            </a:r>
            <a:r>
              <a:rPr lang="ko-KR" altLang="en-US" sz="3200" b="1" dirty="0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선형 회귀 모델의 계수와 절편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B9E2F7-0430-47ED-9174-AAC91F430413}"/>
              </a:ext>
            </a:extLst>
          </p:cNvPr>
          <p:cNvCxnSpPr>
            <a:cxnSpLocks/>
          </p:cNvCxnSpPr>
          <p:nvPr/>
        </p:nvCxnSpPr>
        <p:spPr>
          <a:xfrm>
            <a:off x="940103" y="1506078"/>
            <a:ext cx="10311794" cy="0"/>
          </a:xfrm>
          <a:prstGeom prst="line">
            <a:avLst/>
          </a:prstGeom>
          <a:ln w="12700">
            <a:solidFill>
              <a:srgbClr val="15BB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F4467BEC-A747-4AAC-8C81-F0A5AB5F90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8" y="1825623"/>
                <a:ext cx="10413699" cy="66040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2200" dirty="0">
                    <a:latin typeface="+mn-ea"/>
                  </a:rPr>
                  <a:t>통계학에서는 보통 </a:t>
                </a:r>
                <a:r>
                  <a:rPr lang="ko-KR" altLang="en-US" sz="2200" dirty="0" err="1">
                    <a:latin typeface="+mn-ea"/>
                  </a:rPr>
                  <a:t>예측값을</a:t>
                </a:r>
                <a:r>
                  <a:rPr lang="ko-KR" altLang="en-US" sz="2200" dirty="0">
                    <a:latin typeface="+mn-ea"/>
                  </a:rPr>
                  <a:t> 나타낼 때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ko-KR" altLang="en-US" sz="2200" dirty="0">
                    <a:latin typeface="+mn-ea"/>
                  </a:rPr>
                  <a:t>와 같이 나타내는데</a:t>
                </a:r>
                <a:r>
                  <a:rPr lang="en-US" altLang="ko-KR" sz="2200" dirty="0">
                    <a:latin typeface="+mn-ea"/>
                  </a:rPr>
                  <a:t>, </a:t>
                </a:r>
                <a:r>
                  <a:rPr lang="ko-KR" altLang="en-US" sz="2200" dirty="0">
                    <a:latin typeface="+mn-ea"/>
                  </a:rPr>
                  <a:t>이 책에서는 이러한 표기법을 그대로 사용할 것이다</a:t>
                </a:r>
                <a:r>
                  <a:rPr lang="en-US" altLang="ko-KR" sz="2200" dirty="0">
                    <a:latin typeface="+mn-ea"/>
                  </a:rPr>
                  <a:t>. </a:t>
                </a:r>
              </a:p>
              <a:p>
                <a:r>
                  <a:rPr lang="ko-KR" altLang="en-US" sz="2200" dirty="0">
                    <a:latin typeface="+mn-ea"/>
                  </a:rPr>
                  <a:t>선형 회귀분석을 위해서는 다음과 같은 </a:t>
                </a:r>
                <a:r>
                  <a:rPr lang="en-US" altLang="ko-KR" sz="2200" dirty="0">
                    <a:latin typeface="+mn-ea"/>
                  </a:rPr>
                  <a:t>4</a:t>
                </a:r>
                <a:r>
                  <a:rPr lang="ko-KR" altLang="en-US" sz="2200" dirty="0">
                    <a:latin typeface="+mn-ea"/>
                  </a:rPr>
                  <a:t>가지의 기본 가정이 필요하다</a:t>
                </a:r>
                <a:r>
                  <a:rPr lang="en-US" altLang="ko-KR" sz="2200" dirty="0">
                    <a:latin typeface="+mn-ea"/>
                  </a:rPr>
                  <a:t>. </a:t>
                </a:r>
              </a:p>
              <a:p>
                <a:r>
                  <a:rPr lang="ko-KR" altLang="en-US" sz="2200" b="1" dirty="0">
                    <a:latin typeface="+mn-ea"/>
                  </a:rPr>
                  <a:t>선형성</a:t>
                </a:r>
                <a:r>
                  <a:rPr lang="en-US" altLang="ko-KR" sz="2200" dirty="0">
                    <a:latin typeface="+mn-ea"/>
                  </a:rPr>
                  <a:t>: </a:t>
                </a:r>
                <a:r>
                  <a:rPr lang="ko-KR" altLang="en-US" sz="2200" dirty="0">
                    <a:latin typeface="+mn-ea"/>
                  </a:rPr>
                  <a:t>독립변수와 종속변수 간의 분포 관계가 선형의 관계를 가진다</a:t>
                </a:r>
                <a:r>
                  <a:rPr lang="en-US" altLang="ko-KR" sz="2200" dirty="0">
                    <a:latin typeface="+mn-ea"/>
                  </a:rPr>
                  <a:t>.</a:t>
                </a:r>
              </a:p>
              <a:p>
                <a:r>
                  <a:rPr lang="ko-KR" altLang="en-US" sz="2200" b="1" dirty="0">
                    <a:latin typeface="+mn-ea"/>
                  </a:rPr>
                  <a:t>독립성</a:t>
                </a:r>
                <a:r>
                  <a:rPr lang="en-US" altLang="ko-KR" sz="2200" dirty="0">
                    <a:latin typeface="+mn-ea"/>
                  </a:rPr>
                  <a:t>: </a:t>
                </a:r>
                <a:r>
                  <a:rPr lang="ko-KR" altLang="en-US" sz="2200" dirty="0">
                    <a:latin typeface="+mn-ea"/>
                  </a:rPr>
                  <a:t>독립성은 다중 회귀분석의 중요한 기본 가정으로 독립변수와 다른 독립변수 간의 상관관계가 적을 경우 선형 회귀 모델의 예측력이 좋아진다</a:t>
                </a:r>
                <a:r>
                  <a:rPr lang="en-US" altLang="ko-KR" sz="2200" dirty="0">
                    <a:latin typeface="+mn-ea"/>
                  </a:rPr>
                  <a:t>.</a:t>
                </a:r>
              </a:p>
              <a:p>
                <a:r>
                  <a:rPr lang="ko-KR" altLang="en-US" sz="2200" b="1" dirty="0">
                    <a:latin typeface="+mn-ea"/>
                  </a:rPr>
                  <a:t>등분산성</a:t>
                </a:r>
                <a:r>
                  <a:rPr lang="en-US" altLang="ko-KR" sz="2200" dirty="0">
                    <a:latin typeface="+mn-ea"/>
                  </a:rPr>
                  <a:t>: </a:t>
                </a:r>
                <a:r>
                  <a:rPr lang="ko-KR" altLang="en-US" sz="2200" dirty="0">
                    <a:latin typeface="+mn-ea"/>
                  </a:rPr>
                  <a:t>분산이란 데이터의 분포 정도에 대한 척도인데</a:t>
                </a:r>
                <a:r>
                  <a:rPr lang="en-US" altLang="ko-KR" sz="2200" dirty="0">
                    <a:latin typeface="+mn-ea"/>
                  </a:rPr>
                  <a:t>, </a:t>
                </a:r>
                <a:r>
                  <a:rPr lang="ko-KR" altLang="en-US" sz="2200" dirty="0">
                    <a:latin typeface="+mn-ea"/>
                  </a:rPr>
                  <a:t>데이터가 특정한 패턴 없이 고르게 분포하는 것이</a:t>
                </a:r>
                <a:r>
                  <a:rPr lang="en-US" altLang="ko-KR" sz="2200" dirty="0">
                    <a:latin typeface="+mn-ea"/>
                  </a:rPr>
                  <a:t>, </a:t>
                </a:r>
                <a:r>
                  <a:rPr lang="ko-KR" altLang="en-US" sz="2200" dirty="0">
                    <a:latin typeface="+mn-ea"/>
                  </a:rPr>
                  <a:t>특정한 좁은 구간에만 집중해서 분포하는 것보다 더 나은 예측을 보인다</a:t>
                </a:r>
                <a:r>
                  <a:rPr lang="en-US" altLang="ko-KR" sz="2200" dirty="0">
                    <a:latin typeface="+mn-ea"/>
                  </a:rPr>
                  <a:t>.</a:t>
                </a:r>
              </a:p>
              <a:p>
                <a:r>
                  <a:rPr lang="ko-KR" altLang="en-US" sz="2200" b="1" dirty="0">
                    <a:latin typeface="+mn-ea"/>
                  </a:rPr>
                  <a:t>정규성</a:t>
                </a:r>
                <a:r>
                  <a:rPr lang="en-US" altLang="ko-KR" sz="2200" dirty="0">
                    <a:latin typeface="+mn-ea"/>
                  </a:rPr>
                  <a:t>: </a:t>
                </a:r>
                <a:r>
                  <a:rPr lang="ko-KR" altLang="en-US" sz="2200" b="1" dirty="0" err="1">
                    <a:solidFill>
                      <a:schemeClr val="accent1"/>
                    </a:solidFill>
                    <a:latin typeface="+mn-ea"/>
                  </a:rPr>
                  <a:t>잔차</a:t>
                </a:r>
                <a:r>
                  <a:rPr lang="en-US" altLang="ko-KR" sz="2200" b="1" baseline="30000" dirty="0">
                    <a:solidFill>
                      <a:schemeClr val="accent1"/>
                    </a:solidFill>
                    <a:latin typeface="+mn-ea"/>
                  </a:rPr>
                  <a:t>residual</a:t>
                </a:r>
                <a:r>
                  <a:rPr lang="ko-KR" altLang="en-US" sz="2200" dirty="0">
                    <a:latin typeface="+mn-ea"/>
                  </a:rPr>
                  <a:t>란 회귀직선과 </a:t>
                </a:r>
                <a:r>
                  <a:rPr lang="ko-KR" altLang="en-US" sz="2200" dirty="0" err="1">
                    <a:latin typeface="+mn-ea"/>
                  </a:rPr>
                  <a:t>관측값과의</a:t>
                </a:r>
                <a:r>
                  <a:rPr lang="ko-KR" altLang="en-US" sz="2200" dirty="0">
                    <a:latin typeface="+mn-ea"/>
                  </a:rPr>
                  <a:t> 차이인데</a:t>
                </a:r>
                <a:r>
                  <a:rPr lang="en-US" altLang="ko-KR" sz="2200" dirty="0">
                    <a:latin typeface="+mn-ea"/>
                  </a:rPr>
                  <a:t>, </a:t>
                </a:r>
                <a:r>
                  <a:rPr lang="ko-KR" altLang="en-US" sz="2200" b="1" dirty="0">
                    <a:solidFill>
                      <a:schemeClr val="accent1"/>
                    </a:solidFill>
                    <a:latin typeface="+mn-ea"/>
                  </a:rPr>
                  <a:t>오차</a:t>
                </a:r>
                <a:r>
                  <a:rPr lang="en-US" altLang="ko-KR" sz="2200" b="1" baseline="30000" dirty="0">
                    <a:solidFill>
                      <a:schemeClr val="accent1"/>
                    </a:solidFill>
                    <a:latin typeface="+mn-ea"/>
                  </a:rPr>
                  <a:t>error</a:t>
                </a:r>
                <a:r>
                  <a:rPr lang="ko-KR" altLang="en-US" sz="2200" dirty="0">
                    <a:latin typeface="+mn-ea"/>
                  </a:rPr>
                  <a:t>라고도 한다</a:t>
                </a:r>
                <a:r>
                  <a:rPr lang="en-US" altLang="ko-KR" sz="2200" dirty="0">
                    <a:latin typeface="+mn-ea"/>
                  </a:rPr>
                  <a:t>. </a:t>
                </a:r>
                <a:r>
                  <a:rPr lang="ko-KR" altLang="en-US" sz="2200" dirty="0">
                    <a:latin typeface="+mn-ea"/>
                  </a:rPr>
                  <a:t>이 차이가 정규성을 만족해야 한다</a:t>
                </a:r>
                <a:r>
                  <a:rPr lang="en-US" altLang="ko-KR" sz="2200" dirty="0"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F4467BEC-A747-4AAC-8C81-F0A5AB5F9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1825623"/>
                <a:ext cx="10413699" cy="6604001"/>
              </a:xfrm>
              <a:prstGeom prst="rect">
                <a:avLst/>
              </a:prstGeom>
              <a:blipFill>
                <a:blip r:embed="rId2"/>
                <a:stretch>
                  <a:fillRect l="-644" t="-1107" r="-5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83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7" y="4810434"/>
            <a:ext cx="9906003" cy="15061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CB04C4D-39AF-43E7-9C21-56B6652B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rgbClr val="15BBB3"/>
                </a:solidFill>
                <a:latin typeface="맑은 고딕" panose="020F0302020204030204"/>
                <a:ea typeface="맑은 고딕" panose="020B0503020000020004" pitchFamily="50" charset="-127"/>
              </a:rPr>
              <a:t>7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15BBB3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.6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 </a:t>
            </a:r>
            <a:r>
              <a:rPr lang="ko-KR" altLang="en-US" sz="3200" b="1" dirty="0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간단한 선형 회귀를 수행해 보자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B9E2F7-0430-47ED-9174-AAC91F430413}"/>
              </a:ext>
            </a:extLst>
          </p:cNvPr>
          <p:cNvCxnSpPr>
            <a:cxnSpLocks/>
          </p:cNvCxnSpPr>
          <p:nvPr/>
        </p:nvCxnSpPr>
        <p:spPr>
          <a:xfrm>
            <a:off x="940103" y="1506078"/>
            <a:ext cx="10311794" cy="0"/>
          </a:xfrm>
          <a:prstGeom prst="line">
            <a:avLst/>
          </a:prstGeom>
          <a:ln w="12700">
            <a:solidFill>
              <a:srgbClr val="15BB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4467BEC-A747-4AAC-8C81-F0A5AB5F90DB}"/>
              </a:ext>
            </a:extLst>
          </p:cNvPr>
          <p:cNvSpPr txBox="1">
            <a:spLocks/>
          </p:cNvSpPr>
          <p:nvPr/>
        </p:nvSpPr>
        <p:spPr>
          <a:xfrm>
            <a:off x="838198" y="1825623"/>
            <a:ext cx="10413699" cy="6604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>
                <a:latin typeface="+mn-ea"/>
              </a:rPr>
              <a:t>이번 절에서는 </a:t>
            </a:r>
            <a:r>
              <a:rPr lang="ko-KR" altLang="en-US" sz="2200" dirty="0" err="1">
                <a:latin typeface="+mn-ea"/>
              </a:rPr>
              <a:t>사이킷런</a:t>
            </a:r>
            <a:r>
              <a:rPr lang="ko-KR" altLang="en-US" sz="2200" dirty="0">
                <a:latin typeface="+mn-ea"/>
              </a:rPr>
              <a:t> 라이브러리를 사용하여 회귀 함수를 구현하는 방법을 살펴볼 것이다</a:t>
            </a:r>
            <a:r>
              <a:rPr lang="en-US" altLang="ko-KR" sz="2200" dirty="0">
                <a:latin typeface="+mn-ea"/>
              </a:rPr>
              <a:t>. </a:t>
            </a:r>
          </a:p>
          <a:p>
            <a:r>
              <a:rPr lang="ko-KR" altLang="en-US" sz="2200" dirty="0" err="1">
                <a:latin typeface="+mn-ea"/>
              </a:rPr>
              <a:t>사이킷런을</a:t>
            </a:r>
            <a:r>
              <a:rPr lang="ko-KR" altLang="en-US" sz="2200" dirty="0">
                <a:latin typeface="+mn-ea"/>
              </a:rPr>
              <a:t> 코드에 가져오기 위해서는 </a:t>
            </a:r>
            <a:r>
              <a:rPr lang="en-US" altLang="ko-KR" sz="2200" dirty="0" err="1">
                <a:latin typeface="+mn-ea"/>
              </a:rPr>
              <a:t>sklearn</a:t>
            </a:r>
            <a:r>
              <a:rPr lang="ko-KR" altLang="en-US" sz="2200" dirty="0">
                <a:latin typeface="+mn-ea"/>
              </a:rPr>
              <a:t>이라는 이름으로 가져와야 한다</a:t>
            </a:r>
            <a:r>
              <a:rPr lang="en-US" altLang="ko-KR" sz="2200" dirty="0">
                <a:latin typeface="+mn-ea"/>
              </a:rPr>
              <a:t>. </a:t>
            </a:r>
          </a:p>
          <a:p>
            <a:r>
              <a:rPr lang="ko-KR" altLang="en-US" sz="2200" dirty="0">
                <a:latin typeface="+mn-ea"/>
              </a:rPr>
              <a:t>선형 회귀를 위해 가장 먼저 해야 할 작업은 </a:t>
            </a:r>
            <a:r>
              <a:rPr lang="ko-KR" altLang="en-US" sz="2200" dirty="0" err="1">
                <a:latin typeface="+mn-ea"/>
              </a:rPr>
              <a:t>사이킷런</a:t>
            </a:r>
            <a:r>
              <a:rPr lang="ko-KR" altLang="en-US" sz="2200" dirty="0">
                <a:latin typeface="+mn-ea"/>
              </a:rPr>
              <a:t> 라이브러리와 </a:t>
            </a:r>
            <a:r>
              <a:rPr lang="ko-KR" altLang="en-US" sz="2200" dirty="0" err="1">
                <a:latin typeface="+mn-ea"/>
              </a:rPr>
              <a:t>넘파이를</a:t>
            </a:r>
            <a:r>
              <a:rPr lang="ko-KR" altLang="en-US" sz="2200" dirty="0">
                <a:latin typeface="+mn-ea"/>
              </a:rPr>
              <a:t> 코드에 </a:t>
            </a:r>
            <a:r>
              <a:rPr lang="en-US" altLang="ko-KR" sz="2200" dirty="0">
                <a:latin typeface="+mn-ea"/>
              </a:rPr>
              <a:t>import</a:t>
            </a:r>
            <a:r>
              <a:rPr lang="ko-KR" altLang="en-US" sz="2200" dirty="0">
                <a:latin typeface="+mn-ea"/>
              </a:rPr>
              <a:t>시키는 일이다</a:t>
            </a:r>
            <a:r>
              <a:rPr lang="en-US" altLang="ko-KR" sz="2200" dirty="0">
                <a:latin typeface="+mn-ea"/>
              </a:rPr>
              <a:t>. </a:t>
            </a:r>
          </a:p>
          <a:p>
            <a:r>
              <a:rPr lang="ko-KR" altLang="en-US" sz="2200" dirty="0">
                <a:latin typeface="+mn-ea"/>
              </a:rPr>
              <a:t>선형 회귀를 구현하기 위해 다음과 같이 선형 모델 </a:t>
            </a:r>
            <a:r>
              <a:rPr lang="en-US" altLang="ko-KR" sz="2200" dirty="0" err="1">
                <a:latin typeface="+mn-ea"/>
              </a:rPr>
              <a:t>linear_model</a:t>
            </a:r>
            <a:r>
              <a:rPr lang="ko-KR" altLang="en-US" sz="2200" dirty="0">
                <a:latin typeface="+mn-ea"/>
              </a:rPr>
              <a:t>을 </a:t>
            </a:r>
            <a:r>
              <a:rPr lang="en-US" altLang="ko-KR" sz="2200" dirty="0">
                <a:latin typeface="+mn-ea"/>
              </a:rPr>
              <a:t>import</a:t>
            </a:r>
            <a:r>
              <a:rPr lang="ko-KR" altLang="en-US" sz="2200" dirty="0">
                <a:latin typeface="+mn-ea"/>
              </a:rPr>
              <a:t>한 뒤에 </a:t>
            </a:r>
            <a:r>
              <a:rPr lang="en-US" altLang="ko-KR" sz="2200" dirty="0" err="1">
                <a:latin typeface="+mn-ea"/>
              </a:rPr>
              <a:t>LinearRegression</a:t>
            </a:r>
            <a:r>
              <a:rPr lang="en-US" altLang="ko-KR" sz="2200" dirty="0">
                <a:latin typeface="+mn-ea"/>
              </a:rPr>
              <a:t>() </a:t>
            </a:r>
            <a:r>
              <a:rPr lang="ko-KR" altLang="en-US" sz="2200" dirty="0">
                <a:latin typeface="+mn-ea"/>
              </a:rPr>
              <a:t>생성자를 통해 선형 회귀 모델을 생성한다</a:t>
            </a:r>
            <a:r>
              <a:rPr lang="en-US" altLang="ko-KR" sz="2200" dirty="0">
                <a:latin typeface="+mn-ea"/>
              </a:rPr>
              <a:t>. </a:t>
            </a:r>
            <a:r>
              <a:rPr lang="ko-KR" altLang="en-US" sz="2200" dirty="0">
                <a:latin typeface="+mn-ea"/>
              </a:rPr>
              <a:t>이 선형 회귀 모델을 참조하는 변수는 </a:t>
            </a:r>
            <a:r>
              <a:rPr lang="en-US" altLang="ko-KR" sz="2200" dirty="0" err="1">
                <a:latin typeface="+mn-ea"/>
              </a:rPr>
              <a:t>regr</a:t>
            </a:r>
            <a:r>
              <a:rPr lang="ko-KR" altLang="en-US" sz="2200" dirty="0">
                <a:latin typeface="+mn-ea"/>
              </a:rPr>
              <a:t>로 지정하도록 하자</a:t>
            </a:r>
            <a:r>
              <a:rPr lang="en-US" altLang="ko-KR" sz="22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0866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04C4D-39AF-43E7-9C21-56B6652B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rgbClr val="15BBB3"/>
                </a:solidFill>
                <a:latin typeface="맑은 고딕" panose="020F0302020204030204"/>
                <a:ea typeface="맑은 고딕" panose="020B0503020000020004" pitchFamily="50" charset="-127"/>
              </a:rPr>
              <a:t>7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15BBB3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.6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 </a:t>
            </a:r>
            <a:r>
              <a:rPr lang="ko-KR" altLang="en-US" sz="3200" b="1" dirty="0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간단한 선형 회귀를 수행해 보자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B9E2F7-0430-47ED-9174-AAC91F430413}"/>
              </a:ext>
            </a:extLst>
          </p:cNvPr>
          <p:cNvCxnSpPr>
            <a:cxnSpLocks/>
          </p:cNvCxnSpPr>
          <p:nvPr/>
        </p:nvCxnSpPr>
        <p:spPr>
          <a:xfrm>
            <a:off x="940103" y="1506078"/>
            <a:ext cx="10311794" cy="0"/>
          </a:xfrm>
          <a:prstGeom prst="line">
            <a:avLst/>
          </a:prstGeom>
          <a:ln w="12700">
            <a:solidFill>
              <a:srgbClr val="15BB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4467BEC-A747-4AAC-8C81-F0A5AB5F90DB}"/>
              </a:ext>
            </a:extLst>
          </p:cNvPr>
          <p:cNvSpPr txBox="1">
            <a:spLocks/>
          </p:cNvSpPr>
          <p:nvPr/>
        </p:nvSpPr>
        <p:spPr>
          <a:xfrm>
            <a:off x="838198" y="1825623"/>
            <a:ext cx="10413699" cy="6604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>
                <a:latin typeface="+mn-ea"/>
              </a:rPr>
              <a:t>이제 선형 회귀를 위한 입력 데이터 집합 </a:t>
            </a:r>
            <a:r>
              <a:rPr lang="en-US" altLang="ko-KR" sz="2200" dirty="0">
                <a:latin typeface="+mn-ea"/>
              </a:rPr>
              <a:t>X</a:t>
            </a:r>
            <a:r>
              <a:rPr lang="ko-KR" altLang="en-US" sz="2200" dirty="0">
                <a:latin typeface="+mn-ea"/>
              </a:rPr>
              <a:t>를 만들도록 하자</a:t>
            </a:r>
            <a:r>
              <a:rPr lang="en-US" altLang="ko-KR" sz="2200" dirty="0">
                <a:latin typeface="+mn-ea"/>
              </a:rPr>
              <a:t>. </a:t>
            </a:r>
          </a:p>
          <a:p>
            <a:r>
              <a:rPr lang="ko-KR" altLang="en-US" sz="2200" dirty="0">
                <a:latin typeface="+mn-ea"/>
              </a:rPr>
              <a:t>입력 데이터는 </a:t>
            </a:r>
            <a:r>
              <a:rPr lang="en-US" altLang="ko-KR" sz="2200" dirty="0">
                <a:latin typeface="+mn-ea"/>
              </a:rPr>
              <a:t>[[163], [179], [166], [169], [171]]</a:t>
            </a:r>
            <a:r>
              <a:rPr lang="ko-KR" altLang="en-US" sz="2200" dirty="0">
                <a:latin typeface="+mn-ea"/>
              </a:rPr>
              <a:t>과 같은 </a:t>
            </a:r>
            <a:r>
              <a:rPr lang="en-US" altLang="ko-KR" sz="2200" dirty="0">
                <a:latin typeface="+mn-ea"/>
              </a:rPr>
              <a:t>2</a:t>
            </a:r>
            <a:r>
              <a:rPr lang="ko-KR" altLang="en-US" sz="2200" dirty="0">
                <a:latin typeface="+mn-ea"/>
              </a:rPr>
              <a:t>차원 리스트로 만들도록 한다</a:t>
            </a:r>
            <a:r>
              <a:rPr lang="en-US" altLang="ko-KR" sz="2200" dirty="0">
                <a:latin typeface="+mn-ea"/>
              </a:rPr>
              <a:t>. </a:t>
            </a:r>
          </a:p>
          <a:p>
            <a:r>
              <a:rPr lang="ko-KR" altLang="en-US" sz="2200" dirty="0">
                <a:latin typeface="+mn-ea"/>
              </a:rPr>
              <a:t>다음으로 정답에 해당하는 </a:t>
            </a:r>
            <a:r>
              <a:rPr lang="en-US" altLang="ko-KR" sz="2200" dirty="0">
                <a:latin typeface="+mn-ea"/>
              </a:rPr>
              <a:t>y </a:t>
            </a:r>
            <a:r>
              <a:rPr lang="ko-KR" altLang="en-US" sz="2200" dirty="0">
                <a:latin typeface="+mn-ea"/>
              </a:rPr>
              <a:t>변수를 </a:t>
            </a:r>
            <a:r>
              <a:rPr lang="en-US" altLang="ko-KR" sz="2200" dirty="0">
                <a:latin typeface="+mn-ea"/>
              </a:rPr>
              <a:t>[54, 63, 57, 56, 58]</a:t>
            </a:r>
            <a:r>
              <a:rPr lang="ko-KR" altLang="en-US" sz="2200" dirty="0">
                <a:latin typeface="+mn-ea"/>
              </a:rPr>
              <a:t>과 같이 초기화하도록 하자</a:t>
            </a:r>
            <a:r>
              <a:rPr lang="en-US" altLang="ko-KR" sz="2200" dirty="0">
                <a:latin typeface="+mn-ea"/>
              </a:rPr>
              <a:t>. </a:t>
            </a:r>
          </a:p>
          <a:p>
            <a:r>
              <a:rPr lang="ko-KR" altLang="en-US" sz="2200" dirty="0">
                <a:latin typeface="+mn-ea"/>
              </a:rPr>
              <a:t>이제 이 데이터를 이용하여 선형 회귀 학습을 시작해 보자</a:t>
            </a:r>
            <a:r>
              <a:rPr lang="en-US" altLang="ko-KR" sz="2200" dirty="0">
                <a:latin typeface="+mn-ea"/>
              </a:rPr>
              <a:t>. </a:t>
            </a:r>
            <a:r>
              <a:rPr lang="en-US" altLang="ko-KR" sz="2200" dirty="0" err="1">
                <a:latin typeface="+mn-ea"/>
              </a:rPr>
              <a:t>regr.fit</a:t>
            </a:r>
            <a:r>
              <a:rPr lang="en-US" altLang="ko-KR" sz="2200" dirty="0">
                <a:latin typeface="+mn-ea"/>
              </a:rPr>
              <a:t>(X, y)</a:t>
            </a:r>
            <a:r>
              <a:rPr lang="ko-KR" altLang="en-US" sz="2200" dirty="0">
                <a:latin typeface="+mn-ea"/>
              </a:rPr>
              <a:t>와 같이 선형 회귀 모델에 입력과 출력을 지정하면 된다</a:t>
            </a:r>
            <a:r>
              <a:rPr lang="en-US" altLang="ko-KR" sz="2200" dirty="0">
                <a:latin typeface="+mn-ea"/>
              </a:rPr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DFEC31-1CD1-4BC4-B5A3-D38E52F01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956" y="4494112"/>
            <a:ext cx="9844088" cy="122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84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137" y="3827451"/>
            <a:ext cx="7330885" cy="281623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CB04C4D-39AF-43E7-9C21-56B6652B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rgbClr val="15BBB3"/>
                </a:solidFill>
                <a:latin typeface="맑은 고딕" panose="020F0302020204030204"/>
                <a:ea typeface="맑은 고딕" panose="020B0503020000020004" pitchFamily="50" charset="-127"/>
              </a:rPr>
              <a:t>7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15BBB3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.6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 </a:t>
            </a:r>
            <a:r>
              <a:rPr lang="ko-KR" altLang="en-US" sz="3200" b="1" dirty="0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간단한 선형 회귀를 수행해 보자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B9E2F7-0430-47ED-9174-AAC91F430413}"/>
              </a:ext>
            </a:extLst>
          </p:cNvPr>
          <p:cNvCxnSpPr>
            <a:cxnSpLocks/>
          </p:cNvCxnSpPr>
          <p:nvPr/>
        </p:nvCxnSpPr>
        <p:spPr>
          <a:xfrm>
            <a:off x="940103" y="1506078"/>
            <a:ext cx="10311794" cy="0"/>
          </a:xfrm>
          <a:prstGeom prst="line">
            <a:avLst/>
          </a:prstGeom>
          <a:ln w="12700">
            <a:solidFill>
              <a:srgbClr val="15BB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4467BEC-A747-4AAC-8C81-F0A5AB5F90DB}"/>
              </a:ext>
            </a:extLst>
          </p:cNvPr>
          <p:cNvSpPr txBox="1">
            <a:spLocks/>
          </p:cNvSpPr>
          <p:nvPr/>
        </p:nvSpPr>
        <p:spPr>
          <a:xfrm>
            <a:off x="838198" y="1825623"/>
            <a:ext cx="10413699" cy="6604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>
                <a:latin typeface="+mn-ea"/>
              </a:rPr>
              <a:t>여기서 주의할 점은 학습 데이터는 </a:t>
            </a:r>
            <a:r>
              <a:rPr lang="ko-KR" altLang="en-US" sz="2200" b="1" dirty="0">
                <a:latin typeface="+mn-ea"/>
              </a:rPr>
              <a:t>반드시 </a:t>
            </a:r>
            <a:r>
              <a:rPr lang="en-US" altLang="ko-KR" sz="2200" b="1" dirty="0">
                <a:latin typeface="+mn-ea"/>
              </a:rPr>
              <a:t>2</a:t>
            </a:r>
            <a:r>
              <a:rPr lang="ko-KR" altLang="en-US" sz="2200" b="1" dirty="0">
                <a:latin typeface="+mn-ea"/>
              </a:rPr>
              <a:t>차원 배열</a:t>
            </a:r>
            <a:r>
              <a:rPr lang="ko-KR" altLang="en-US" sz="2200" dirty="0">
                <a:latin typeface="+mn-ea"/>
              </a:rPr>
              <a:t>이어야 한다는 점이다</a:t>
            </a:r>
            <a:r>
              <a:rPr lang="en-US" altLang="ko-KR" sz="2200" dirty="0">
                <a:latin typeface="+mn-ea"/>
              </a:rPr>
              <a:t>. </a:t>
            </a:r>
            <a:r>
              <a:rPr lang="ko-KR" altLang="en-US" sz="2200" dirty="0">
                <a:latin typeface="+mn-ea"/>
              </a:rPr>
              <a:t>그 이유는 </a:t>
            </a:r>
            <a:r>
              <a:rPr lang="ko-KR" altLang="en-US" sz="2200" dirty="0" err="1">
                <a:latin typeface="+mn-ea"/>
              </a:rPr>
              <a:t>사이킷런의</a:t>
            </a:r>
            <a:r>
              <a:rPr lang="ko-KR" altLang="en-US" sz="2200" dirty="0">
                <a:latin typeface="+mn-ea"/>
              </a:rPr>
              <a:t> </a:t>
            </a:r>
            <a:r>
              <a:rPr lang="en-US" altLang="ko-KR" sz="2200" dirty="0" err="1">
                <a:latin typeface="+mn-ea"/>
              </a:rPr>
              <a:t>LinearRegression</a:t>
            </a:r>
            <a:r>
              <a:rPr lang="en-US" altLang="ko-KR" sz="2200" dirty="0">
                <a:latin typeface="+mn-ea"/>
              </a:rPr>
              <a:t>() </a:t>
            </a:r>
            <a:r>
              <a:rPr lang="ko-KR" altLang="en-US" sz="2200" dirty="0">
                <a:latin typeface="+mn-ea"/>
              </a:rPr>
              <a:t>모델은 </a:t>
            </a:r>
            <a:r>
              <a:rPr lang="ko-KR" altLang="en-US" sz="2200" b="1" dirty="0">
                <a:latin typeface="+mn-ea"/>
              </a:rPr>
              <a:t>다중 회귀분석을 실시하기 위해서 </a:t>
            </a:r>
            <a:r>
              <a:rPr lang="ko-KR" altLang="en-US" sz="2200" dirty="0">
                <a:latin typeface="+mn-ea"/>
              </a:rPr>
              <a:t>설계되었기 때문이다</a:t>
            </a:r>
            <a:r>
              <a:rPr lang="en-US" altLang="ko-KR" sz="2200" dirty="0">
                <a:latin typeface="+mn-ea"/>
              </a:rPr>
              <a:t>. </a:t>
            </a:r>
          </a:p>
          <a:p>
            <a:r>
              <a:rPr lang="ko-KR" altLang="en-US" sz="2200" dirty="0">
                <a:latin typeface="+mn-ea"/>
              </a:rPr>
              <a:t>이 때문에 </a:t>
            </a:r>
            <a:r>
              <a:rPr lang="en-US" altLang="ko-KR" sz="2200" dirty="0">
                <a:latin typeface="+mn-ea"/>
              </a:rPr>
              <a:t>X</a:t>
            </a:r>
            <a:r>
              <a:rPr lang="ko-KR" altLang="en-US" sz="2200" dirty="0">
                <a:latin typeface="+mn-ea"/>
              </a:rPr>
              <a:t>의 각 항목을 </a:t>
            </a:r>
            <a:r>
              <a:rPr lang="ko-KR" altLang="en-US" sz="2200" dirty="0" err="1">
                <a:latin typeface="+mn-ea"/>
              </a:rPr>
              <a:t>스칼라값이</a:t>
            </a:r>
            <a:r>
              <a:rPr lang="ko-KR" altLang="en-US" sz="2200" dirty="0">
                <a:latin typeface="+mn-ea"/>
              </a:rPr>
              <a:t> 아닌</a:t>
            </a:r>
            <a:r>
              <a:rPr lang="en-US" altLang="ko-KR" sz="2200" dirty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다수의 독립 변수를 포함하는 벡터로 간주한다</a:t>
            </a:r>
            <a:r>
              <a:rPr lang="en-US" altLang="ko-KR" sz="2200" dirty="0">
                <a:latin typeface="+mn-ea"/>
              </a:rPr>
              <a:t>. </a:t>
            </a:r>
            <a:r>
              <a:rPr lang="ko-KR" altLang="en-US" sz="2200" dirty="0">
                <a:latin typeface="+mn-ea"/>
              </a:rPr>
              <a:t>따라서 입력의 차원이 </a:t>
            </a:r>
            <a:r>
              <a:rPr lang="en-US" altLang="ko-KR" sz="2200" dirty="0">
                <a:latin typeface="+mn-ea"/>
              </a:rPr>
              <a:t>1</a:t>
            </a:r>
            <a:r>
              <a:rPr lang="ko-KR" altLang="en-US" sz="2200" dirty="0">
                <a:latin typeface="+mn-ea"/>
              </a:rPr>
              <a:t>차원인 경우에도 </a:t>
            </a:r>
            <a:r>
              <a:rPr lang="en-US" altLang="ko-KR" sz="2200" dirty="0">
                <a:latin typeface="+mn-ea"/>
              </a:rPr>
              <a:t>163</a:t>
            </a:r>
            <a:r>
              <a:rPr lang="ko-KR" altLang="en-US" sz="2200" dirty="0">
                <a:latin typeface="+mn-ea"/>
              </a:rPr>
              <a:t>이 아닌 </a:t>
            </a:r>
            <a:r>
              <a:rPr lang="en-US" altLang="ko-KR" sz="2200" dirty="0">
                <a:latin typeface="+mn-ea"/>
              </a:rPr>
              <a:t>[163]</a:t>
            </a:r>
            <a:r>
              <a:rPr lang="ko-KR" altLang="en-US" sz="2200" dirty="0">
                <a:latin typeface="+mn-ea"/>
              </a:rPr>
              <a:t>과 같은 배열 형태로 만들어야 한다</a:t>
            </a:r>
            <a:r>
              <a:rPr lang="en-US" altLang="ko-KR" sz="2200" dirty="0">
                <a:latin typeface="+mn-ea"/>
              </a:rPr>
              <a:t>. </a:t>
            </a:r>
            <a:r>
              <a:rPr lang="ko-KR" altLang="en-US" sz="2200" dirty="0">
                <a:latin typeface="+mn-ea"/>
              </a:rPr>
              <a:t>그러나</a:t>
            </a:r>
            <a:r>
              <a:rPr lang="en-US" altLang="ko-KR" sz="2200" dirty="0">
                <a:latin typeface="+mn-ea"/>
              </a:rPr>
              <a:t>, y </a:t>
            </a:r>
            <a:r>
              <a:rPr lang="ko-KR" altLang="en-US" sz="2200" dirty="0">
                <a:latin typeface="+mn-ea"/>
              </a:rPr>
              <a:t>값은 </a:t>
            </a:r>
            <a:r>
              <a:rPr lang="ko-KR" altLang="en-US" sz="2200" dirty="0" err="1">
                <a:latin typeface="+mn-ea"/>
              </a:rPr>
              <a:t>목표값으로</a:t>
            </a:r>
            <a:r>
              <a:rPr lang="ko-KR" altLang="en-US" sz="2200" dirty="0">
                <a:latin typeface="+mn-ea"/>
              </a:rPr>
              <a:t> </a:t>
            </a:r>
            <a:r>
              <a:rPr lang="en-US" altLang="ko-KR" sz="2200" dirty="0">
                <a:latin typeface="+mn-ea"/>
              </a:rPr>
              <a:t>1</a:t>
            </a:r>
            <a:r>
              <a:rPr lang="ko-KR" altLang="en-US" sz="2200" dirty="0">
                <a:latin typeface="+mn-ea"/>
              </a:rPr>
              <a:t>차원 배열형 자료를 사용한다</a:t>
            </a:r>
            <a:r>
              <a:rPr lang="en-US" altLang="ko-KR" sz="22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2618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639" y="2562746"/>
            <a:ext cx="9573708" cy="287490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CB04C4D-39AF-43E7-9C21-56B6652B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rgbClr val="15BBB3"/>
                </a:solidFill>
                <a:latin typeface="맑은 고딕" panose="020F0302020204030204"/>
                <a:ea typeface="맑은 고딕" panose="020B0503020000020004" pitchFamily="50" charset="-127"/>
              </a:rPr>
              <a:t>7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15BBB3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.6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 </a:t>
            </a:r>
            <a:r>
              <a:rPr lang="ko-KR" altLang="en-US" sz="3200" b="1" dirty="0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간단한 선형 회귀를 수행해 보자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B9E2F7-0430-47ED-9174-AAC91F430413}"/>
              </a:ext>
            </a:extLst>
          </p:cNvPr>
          <p:cNvCxnSpPr>
            <a:cxnSpLocks/>
          </p:cNvCxnSpPr>
          <p:nvPr/>
        </p:nvCxnSpPr>
        <p:spPr>
          <a:xfrm>
            <a:off x="940103" y="1506078"/>
            <a:ext cx="10311794" cy="0"/>
          </a:xfrm>
          <a:prstGeom prst="line">
            <a:avLst/>
          </a:prstGeom>
          <a:ln w="12700">
            <a:solidFill>
              <a:srgbClr val="15BB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4467BEC-A747-4AAC-8C81-F0A5AB5F90DB}"/>
              </a:ext>
            </a:extLst>
          </p:cNvPr>
          <p:cNvSpPr txBox="1">
            <a:spLocks/>
          </p:cNvSpPr>
          <p:nvPr/>
        </p:nvSpPr>
        <p:spPr>
          <a:xfrm>
            <a:off x="838198" y="1825623"/>
            <a:ext cx="10413699" cy="6604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>
                <a:latin typeface="+mn-ea"/>
              </a:rPr>
              <a:t>이제 이 직선의 식과 선형 회귀 직선이 실제 데이터를 얼마나 잘 설명하는 모델인가를 구해보도록 하자</a:t>
            </a:r>
            <a:r>
              <a:rPr lang="en-US" altLang="ko-KR" sz="2200" dirty="0">
                <a:latin typeface="+mn-ea"/>
              </a:rPr>
              <a:t>.</a:t>
            </a:r>
          </a:p>
          <a:p>
            <a:endParaRPr lang="en-US" altLang="ko-KR" sz="2200" dirty="0">
              <a:latin typeface="+mn-ea"/>
            </a:endParaRPr>
          </a:p>
          <a:p>
            <a:endParaRPr lang="en-US" altLang="ko-KR" sz="2200" dirty="0">
              <a:latin typeface="+mn-ea"/>
            </a:endParaRPr>
          </a:p>
          <a:p>
            <a:endParaRPr lang="en-US" altLang="ko-KR" sz="2200" dirty="0">
              <a:latin typeface="+mn-ea"/>
            </a:endParaRPr>
          </a:p>
          <a:p>
            <a:endParaRPr lang="en-US" altLang="ko-KR" sz="2200" dirty="0">
              <a:latin typeface="+mn-ea"/>
            </a:endParaRPr>
          </a:p>
          <a:p>
            <a:endParaRPr lang="en-US" altLang="ko-KR" sz="2200" dirty="0">
              <a:latin typeface="+mn-ea"/>
            </a:endParaRPr>
          </a:p>
          <a:p>
            <a:endParaRPr lang="en-US" altLang="ko-KR" sz="2200" dirty="0">
              <a:latin typeface="+mn-ea"/>
            </a:endParaRPr>
          </a:p>
          <a:p>
            <a:endParaRPr lang="en-US" altLang="ko-KR" sz="2200" dirty="0">
              <a:latin typeface="+mn-ea"/>
            </a:endParaRPr>
          </a:p>
          <a:p>
            <a:r>
              <a:rPr lang="ko-KR" altLang="en-US" sz="2200" dirty="0">
                <a:latin typeface="+mn-ea"/>
              </a:rPr>
              <a:t>직선의 기울기는 </a:t>
            </a:r>
            <a:r>
              <a:rPr lang="en-US" altLang="ko-KR" sz="2200" dirty="0" err="1">
                <a:latin typeface="+mn-ea"/>
              </a:rPr>
              <a:t>regr</a:t>
            </a:r>
            <a:r>
              <a:rPr lang="en-US" altLang="ko-KR" sz="2200" dirty="0">
                <a:latin typeface="+mn-ea"/>
              </a:rPr>
              <a:t> </a:t>
            </a:r>
            <a:r>
              <a:rPr lang="ko-KR" altLang="en-US" sz="2200" dirty="0">
                <a:latin typeface="+mn-ea"/>
              </a:rPr>
              <a:t>모델의 </a:t>
            </a:r>
            <a:r>
              <a:rPr lang="en-US" altLang="ko-KR" sz="2200" dirty="0" err="1">
                <a:latin typeface="+mn-ea"/>
              </a:rPr>
              <a:t>coef</a:t>
            </a:r>
            <a:r>
              <a:rPr lang="en-US" altLang="ko-KR" sz="2200" dirty="0">
                <a:latin typeface="+mn-ea"/>
              </a:rPr>
              <a:t>_ </a:t>
            </a:r>
            <a:r>
              <a:rPr lang="ko-KR" altLang="en-US" sz="2200" dirty="0">
                <a:latin typeface="+mn-ea"/>
              </a:rPr>
              <a:t>속성값으로 얻을 수 있으며</a:t>
            </a:r>
            <a:r>
              <a:rPr lang="en-US" altLang="ko-KR" sz="2200" dirty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직선의 절편은 </a:t>
            </a:r>
            <a:r>
              <a:rPr lang="en-US" altLang="ko-KR" sz="2200" dirty="0">
                <a:latin typeface="+mn-ea"/>
              </a:rPr>
              <a:t>intercept_ </a:t>
            </a:r>
            <a:r>
              <a:rPr lang="ko-KR" altLang="en-US" sz="2200" dirty="0">
                <a:latin typeface="+mn-ea"/>
              </a:rPr>
              <a:t>속성값으로 얻을 수 있다</a:t>
            </a:r>
            <a:r>
              <a:rPr lang="en-US" altLang="ko-KR" sz="2200" dirty="0">
                <a:latin typeface="+mn-ea"/>
              </a:rPr>
              <a:t>. score() </a:t>
            </a:r>
            <a:r>
              <a:rPr lang="ko-KR" altLang="en-US" sz="2200" dirty="0">
                <a:latin typeface="+mn-ea"/>
              </a:rPr>
              <a:t>메소드를 통해서는 이 모델의 점수를 알아볼 수 있다</a:t>
            </a:r>
            <a:r>
              <a:rPr lang="en-US" altLang="ko-KR" sz="22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352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14" y="2715398"/>
            <a:ext cx="7160078" cy="19847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285" y="4645330"/>
            <a:ext cx="5915851" cy="212437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CB04C4D-39AF-43E7-9C21-56B6652B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rgbClr val="15BBB3"/>
                </a:solidFill>
                <a:latin typeface="맑은 고딕" panose="020F0302020204030204"/>
                <a:ea typeface="맑은 고딕" panose="020B0503020000020004" pitchFamily="50" charset="-127"/>
              </a:rPr>
              <a:t>7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15BBB3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.7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데이터를 시각화하고 차원을 증가시키자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B9E2F7-0430-47ED-9174-AAC91F430413}"/>
              </a:ext>
            </a:extLst>
          </p:cNvPr>
          <p:cNvCxnSpPr>
            <a:cxnSpLocks/>
          </p:cNvCxnSpPr>
          <p:nvPr/>
        </p:nvCxnSpPr>
        <p:spPr>
          <a:xfrm>
            <a:off x="940103" y="1506078"/>
            <a:ext cx="10311794" cy="0"/>
          </a:xfrm>
          <a:prstGeom prst="line">
            <a:avLst/>
          </a:prstGeom>
          <a:ln w="12700">
            <a:solidFill>
              <a:srgbClr val="15BB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4467BEC-A747-4AAC-8C81-F0A5AB5F90DB}"/>
              </a:ext>
            </a:extLst>
          </p:cNvPr>
          <p:cNvSpPr txBox="1">
            <a:spLocks/>
          </p:cNvSpPr>
          <p:nvPr/>
        </p:nvSpPr>
        <p:spPr>
          <a:xfrm>
            <a:off x="838198" y="1825623"/>
            <a:ext cx="10413699" cy="6604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>
                <a:latin typeface="+mn-ea"/>
              </a:rPr>
              <a:t>앞 절의 데이터를 다음과 같은 방식으로 시각화해 본다면 보다 더 직관적으로 이해하기 좋을 것이다</a:t>
            </a:r>
            <a:r>
              <a:rPr lang="en-US" altLang="ko-KR" sz="2200" dirty="0">
                <a:latin typeface="+mn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53266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04C4D-39AF-43E7-9C21-56B6652B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rgbClr val="15BBB3"/>
                </a:solidFill>
                <a:latin typeface="맑은 고딕" panose="020F0302020204030204"/>
                <a:ea typeface="맑은 고딕" panose="020B0503020000020004" pitchFamily="50" charset="-127"/>
              </a:rPr>
              <a:t>7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15BBB3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.3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회귀분석과 독립변수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,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종속변수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B9E2F7-0430-47ED-9174-AAC91F430413}"/>
              </a:ext>
            </a:extLst>
          </p:cNvPr>
          <p:cNvCxnSpPr>
            <a:cxnSpLocks/>
          </p:cNvCxnSpPr>
          <p:nvPr/>
        </p:nvCxnSpPr>
        <p:spPr>
          <a:xfrm>
            <a:off x="940103" y="1506078"/>
            <a:ext cx="10311794" cy="0"/>
          </a:xfrm>
          <a:prstGeom prst="line">
            <a:avLst/>
          </a:prstGeom>
          <a:ln w="12700">
            <a:solidFill>
              <a:srgbClr val="15BB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1AC798B-3A53-49AC-9CB8-3E177691EB46}"/>
              </a:ext>
            </a:extLst>
          </p:cNvPr>
          <p:cNvSpPr txBox="1">
            <a:spLocks/>
          </p:cNvSpPr>
          <p:nvPr/>
        </p:nvSpPr>
        <p:spPr>
          <a:xfrm>
            <a:off x="838199" y="1825623"/>
            <a:ext cx="10413698" cy="547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>
                <a:latin typeface="+mn-ea"/>
              </a:rPr>
              <a:t>일상생활에서는 접하기 힘든 다소 생소한 용어인 </a:t>
            </a:r>
            <a:r>
              <a:rPr lang="ko-KR" altLang="en-US" sz="2200" b="1" dirty="0">
                <a:solidFill>
                  <a:schemeClr val="accent1"/>
                </a:solidFill>
                <a:latin typeface="+mn-ea"/>
              </a:rPr>
              <a:t>회귀</a:t>
            </a:r>
            <a:r>
              <a:rPr lang="en-US" altLang="ko-KR" sz="2200" b="1" baseline="30000" dirty="0">
                <a:solidFill>
                  <a:schemeClr val="accent1"/>
                </a:solidFill>
                <a:latin typeface="+mn-ea"/>
              </a:rPr>
              <a:t>regression</a:t>
            </a:r>
            <a:r>
              <a:rPr lang="ko-KR" altLang="en-US" sz="2200" dirty="0">
                <a:latin typeface="+mn-ea"/>
              </a:rPr>
              <a:t>란 어딘가로 돌아간다는 의미이다</a:t>
            </a:r>
            <a:r>
              <a:rPr lang="en-US" altLang="ko-KR" sz="2200" dirty="0">
                <a:latin typeface="+mn-ea"/>
              </a:rPr>
              <a:t>. </a:t>
            </a:r>
          </a:p>
          <a:p>
            <a:r>
              <a:rPr lang="ko-KR" altLang="en-US" sz="2200" dirty="0">
                <a:latin typeface="+mn-ea"/>
              </a:rPr>
              <a:t>회귀분석은 대표적인 지도 학습 알고리즘으로 관측된 데이터를 통해 독립변수와 종속변수 사이의 숨어 있는 관계를 추정하는 것이다</a:t>
            </a:r>
            <a:r>
              <a:rPr lang="en-US" altLang="ko-KR" sz="2200">
                <a:latin typeface="+mn-ea"/>
              </a:rPr>
              <a:t>. </a:t>
            </a:r>
            <a:r>
              <a:rPr lang="ko-KR" altLang="en-US" sz="2200">
                <a:latin typeface="+mn-ea"/>
              </a:rPr>
              <a:t>이에 관련된 용어는 </a:t>
            </a:r>
            <a:r>
              <a:rPr lang="en-US" altLang="ko-KR" sz="2200">
                <a:latin typeface="+mn-ea"/>
              </a:rPr>
              <a:t>5</a:t>
            </a:r>
            <a:r>
              <a:rPr lang="ko-KR" altLang="en-US" sz="2200">
                <a:latin typeface="+mn-ea"/>
              </a:rPr>
              <a:t>장에서 간략하게 살펴본 바 있다</a:t>
            </a:r>
            <a:r>
              <a:rPr lang="en-US" altLang="ko-KR" sz="2200">
                <a:latin typeface="+mn-ea"/>
              </a:rPr>
              <a:t>.</a:t>
            </a:r>
            <a:endParaRPr lang="en-US" altLang="ko-KR" sz="18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1FBA64-3E6A-402E-9477-D3E321F41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332" y="3617452"/>
            <a:ext cx="9877335" cy="156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67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720" y="3162153"/>
            <a:ext cx="9992557" cy="30123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CB04C4D-39AF-43E7-9C21-56B6652B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rgbClr val="15BBB3"/>
                </a:solidFill>
                <a:latin typeface="맑은 고딕" panose="020F0302020204030204"/>
                <a:ea typeface="맑은 고딕" panose="020B0503020000020004" pitchFamily="50" charset="-127"/>
              </a:rPr>
              <a:t>7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15BBB3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.7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데이터를 시각화하고 차원을 증가시키자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B9E2F7-0430-47ED-9174-AAC91F430413}"/>
              </a:ext>
            </a:extLst>
          </p:cNvPr>
          <p:cNvCxnSpPr>
            <a:cxnSpLocks/>
          </p:cNvCxnSpPr>
          <p:nvPr/>
        </p:nvCxnSpPr>
        <p:spPr>
          <a:xfrm>
            <a:off x="940103" y="1506078"/>
            <a:ext cx="10311794" cy="0"/>
          </a:xfrm>
          <a:prstGeom prst="line">
            <a:avLst/>
          </a:prstGeom>
          <a:ln w="12700">
            <a:solidFill>
              <a:srgbClr val="15BB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4467BEC-A747-4AAC-8C81-F0A5AB5F90DB}"/>
              </a:ext>
            </a:extLst>
          </p:cNvPr>
          <p:cNvSpPr txBox="1">
            <a:spLocks/>
          </p:cNvSpPr>
          <p:nvPr/>
        </p:nvSpPr>
        <p:spPr>
          <a:xfrm>
            <a:off x="838198" y="1825623"/>
            <a:ext cx="10413699" cy="6604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>
                <a:latin typeface="+mn-ea"/>
              </a:rPr>
              <a:t>이제 이 모델에 다음과 같이 키가 </a:t>
            </a:r>
            <a:r>
              <a:rPr lang="en-US" altLang="ko-KR" sz="2200" dirty="0">
                <a:latin typeface="+mn-ea"/>
              </a:rPr>
              <a:t>167</a:t>
            </a:r>
            <a:r>
              <a:rPr lang="ko-KR" altLang="en-US" sz="2200" dirty="0">
                <a:latin typeface="+mn-ea"/>
              </a:rPr>
              <a:t>인 동윤이의 키를 넣어서 그 </a:t>
            </a:r>
            <a:r>
              <a:rPr lang="ko-KR" altLang="en-US" sz="2200" dirty="0" err="1">
                <a:latin typeface="+mn-ea"/>
              </a:rPr>
              <a:t>추정값을</a:t>
            </a:r>
            <a:r>
              <a:rPr lang="ko-KR" altLang="en-US" sz="2200" dirty="0">
                <a:latin typeface="+mn-ea"/>
              </a:rPr>
              <a:t> 출력해 보자</a:t>
            </a:r>
            <a:r>
              <a:rPr lang="en-US" altLang="ko-KR" sz="2200" dirty="0">
                <a:latin typeface="+mn-ea"/>
              </a:rPr>
              <a:t>(</a:t>
            </a:r>
            <a:r>
              <a:rPr lang="ko-KR" altLang="en-US" sz="2200" dirty="0">
                <a:latin typeface="+mn-ea"/>
              </a:rPr>
              <a:t>출력 데이터의 차원을 일단 무시하자</a:t>
            </a:r>
            <a:r>
              <a:rPr lang="en-US" altLang="ko-KR" sz="2200" dirty="0">
                <a:latin typeface="+mn-ea"/>
              </a:rPr>
              <a:t>). </a:t>
            </a:r>
          </a:p>
          <a:p>
            <a:r>
              <a:rPr lang="ko-KR" altLang="en-US" sz="2200" dirty="0">
                <a:latin typeface="+mn-ea"/>
              </a:rPr>
              <a:t>이를 위하여 </a:t>
            </a:r>
            <a:r>
              <a:rPr lang="en-US" altLang="ko-KR" sz="2200" dirty="0">
                <a:latin typeface="+mn-ea"/>
              </a:rPr>
              <a:t>predict()</a:t>
            </a:r>
            <a:r>
              <a:rPr lang="ko-KR" altLang="en-US" sz="2200" dirty="0">
                <a:latin typeface="+mn-ea"/>
              </a:rPr>
              <a:t>라는 메소드를 사용하는 것을 볼 수 있다</a:t>
            </a:r>
            <a:r>
              <a:rPr lang="en-US" altLang="ko-KR" sz="22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0845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04C4D-39AF-43E7-9C21-56B6652B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rgbClr val="15BBB3"/>
                </a:solidFill>
                <a:latin typeface="맑은 고딕" panose="020F0302020204030204"/>
                <a:ea typeface="맑은 고딕" panose="020B0503020000020004" pitchFamily="50" charset="-127"/>
              </a:rPr>
              <a:t>7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15BBB3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.7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데이터를 시각화하고 차원을 증가시키자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B9E2F7-0430-47ED-9174-AAC91F430413}"/>
              </a:ext>
            </a:extLst>
          </p:cNvPr>
          <p:cNvCxnSpPr>
            <a:cxnSpLocks/>
          </p:cNvCxnSpPr>
          <p:nvPr/>
        </p:nvCxnSpPr>
        <p:spPr>
          <a:xfrm>
            <a:off x="940103" y="1506078"/>
            <a:ext cx="10311794" cy="0"/>
          </a:xfrm>
          <a:prstGeom prst="line">
            <a:avLst/>
          </a:prstGeom>
          <a:ln w="12700">
            <a:solidFill>
              <a:srgbClr val="15BB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4467BEC-A747-4AAC-8C81-F0A5AB5F90DB}"/>
              </a:ext>
            </a:extLst>
          </p:cNvPr>
          <p:cNvSpPr txBox="1">
            <a:spLocks/>
          </p:cNvSpPr>
          <p:nvPr/>
        </p:nvSpPr>
        <p:spPr>
          <a:xfrm>
            <a:off x="838198" y="1825623"/>
            <a:ext cx="10413699" cy="6604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>
                <a:latin typeface="+mn-ea"/>
              </a:rPr>
              <a:t>이제 여자</a:t>
            </a:r>
            <a:r>
              <a:rPr lang="en-US" altLang="ko-KR" sz="2200" dirty="0">
                <a:latin typeface="+mn-ea"/>
              </a:rPr>
              <a:t>/</a:t>
            </a:r>
            <a:r>
              <a:rPr lang="ko-KR" altLang="en-US" sz="2200" dirty="0">
                <a:latin typeface="+mn-ea"/>
              </a:rPr>
              <a:t>남자의 체중 차이를 반영한 선형 회귀 모델을 생성해 보도록 하자</a:t>
            </a:r>
            <a:r>
              <a:rPr lang="en-US" altLang="ko-KR" sz="2200" dirty="0">
                <a:latin typeface="+mn-ea"/>
              </a:rPr>
              <a:t>.</a:t>
            </a:r>
          </a:p>
          <a:p>
            <a:r>
              <a:rPr lang="ko-KR" altLang="en-US" sz="2200" dirty="0">
                <a:latin typeface="+mn-ea"/>
              </a:rPr>
              <a:t>이를 위하여 동윤이네 반 학생들의 키와 몸무게를 다음과 같이 남학생 </a:t>
            </a:r>
            <a:r>
              <a:rPr lang="en-US" altLang="ko-KR" sz="2200" dirty="0">
                <a:latin typeface="+mn-ea"/>
              </a:rPr>
              <a:t>8</a:t>
            </a:r>
            <a:r>
              <a:rPr lang="ko-KR" altLang="en-US" sz="2200" dirty="0">
                <a:latin typeface="+mn-ea"/>
              </a:rPr>
              <a:t>명</a:t>
            </a:r>
            <a:r>
              <a:rPr lang="en-US" altLang="ko-KR" sz="2200" dirty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여학생 </a:t>
            </a:r>
            <a:r>
              <a:rPr lang="en-US" altLang="ko-KR" sz="2200" dirty="0">
                <a:latin typeface="+mn-ea"/>
              </a:rPr>
              <a:t>8</a:t>
            </a:r>
            <a:r>
              <a:rPr lang="ko-KR" altLang="en-US" sz="2200" dirty="0">
                <a:latin typeface="+mn-ea"/>
              </a:rPr>
              <a:t>명으로 나누어서 측정한 데이터를 새로 만들고 선형 회귀 모델에 적용시켜보도록 하자</a:t>
            </a:r>
            <a:r>
              <a:rPr lang="en-US" altLang="ko-KR" sz="2200" dirty="0">
                <a:latin typeface="+mn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0FFE84-2D30-442F-808E-8D70BFE45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493" y="3314506"/>
            <a:ext cx="9955014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99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501" y="2534225"/>
            <a:ext cx="8539186" cy="419483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CB04C4D-39AF-43E7-9C21-56B6652B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rgbClr val="15BBB3"/>
                </a:solidFill>
                <a:latin typeface="맑은 고딕" panose="020F0302020204030204"/>
                <a:ea typeface="맑은 고딕" panose="020B0503020000020004" pitchFamily="50" charset="-127"/>
              </a:rPr>
              <a:t>7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15BBB3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.7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데이터를 시각화하고 차원을 증가시키자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B9E2F7-0430-47ED-9174-AAC91F430413}"/>
              </a:ext>
            </a:extLst>
          </p:cNvPr>
          <p:cNvCxnSpPr>
            <a:cxnSpLocks/>
          </p:cNvCxnSpPr>
          <p:nvPr/>
        </p:nvCxnSpPr>
        <p:spPr>
          <a:xfrm>
            <a:off x="940103" y="1506078"/>
            <a:ext cx="10311794" cy="0"/>
          </a:xfrm>
          <a:prstGeom prst="line">
            <a:avLst/>
          </a:prstGeom>
          <a:ln w="12700">
            <a:solidFill>
              <a:srgbClr val="15BB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4467BEC-A747-4AAC-8C81-F0A5AB5F90DB}"/>
              </a:ext>
            </a:extLst>
          </p:cNvPr>
          <p:cNvSpPr txBox="1">
            <a:spLocks/>
          </p:cNvSpPr>
          <p:nvPr/>
        </p:nvSpPr>
        <p:spPr>
          <a:xfrm>
            <a:off x="738187" y="1633536"/>
            <a:ext cx="10715624" cy="6604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>
                <a:latin typeface="+mn-ea"/>
              </a:rPr>
              <a:t>남학생과 여학생을 구분해야 하므로 간단하게 남학생은 </a:t>
            </a:r>
            <a:r>
              <a:rPr lang="en-US" altLang="ko-KR" sz="2200" dirty="0">
                <a:latin typeface="+mn-ea"/>
              </a:rPr>
              <a:t>0, </a:t>
            </a:r>
            <a:r>
              <a:rPr lang="ko-KR" altLang="en-US" sz="2200" dirty="0">
                <a:latin typeface="+mn-ea"/>
              </a:rPr>
              <a:t>여학생은 </a:t>
            </a:r>
            <a:r>
              <a:rPr lang="en-US" altLang="ko-KR" sz="2200" dirty="0">
                <a:latin typeface="+mn-ea"/>
              </a:rPr>
              <a:t>1</a:t>
            </a:r>
            <a:r>
              <a:rPr lang="ko-KR" altLang="en-US" sz="2200" dirty="0">
                <a:latin typeface="+mn-ea"/>
              </a:rPr>
              <a:t>의 구분 값을 </a:t>
            </a:r>
            <a:r>
              <a:rPr lang="ko-KR" altLang="en-US" sz="2200" dirty="0" err="1">
                <a:latin typeface="+mn-ea"/>
              </a:rPr>
              <a:t>입력값에</a:t>
            </a:r>
            <a:r>
              <a:rPr lang="ko-KR" altLang="en-US" sz="2200" dirty="0">
                <a:latin typeface="+mn-ea"/>
              </a:rPr>
              <a:t> 넣어주도록 하자</a:t>
            </a:r>
            <a:r>
              <a:rPr lang="en-US" altLang="ko-KR" sz="2200" dirty="0">
                <a:latin typeface="+mn-ea"/>
              </a:rPr>
              <a:t>. </a:t>
            </a:r>
            <a:r>
              <a:rPr lang="ko-KR" altLang="en-US" sz="2200" dirty="0">
                <a:latin typeface="+mn-ea"/>
              </a:rPr>
              <a:t>따라서</a:t>
            </a:r>
            <a:r>
              <a:rPr lang="en-US" altLang="ko-KR" sz="2200" dirty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입력 데이터의 차원을 </a:t>
            </a:r>
            <a:r>
              <a:rPr lang="en-US" altLang="ko-KR" sz="2200" dirty="0">
                <a:latin typeface="+mn-ea"/>
              </a:rPr>
              <a:t>2</a:t>
            </a:r>
            <a:r>
              <a:rPr lang="ko-KR" altLang="en-US" sz="2200" dirty="0">
                <a:latin typeface="+mn-ea"/>
              </a:rPr>
              <a:t>차원으로 증가시켜서 키가 </a:t>
            </a:r>
            <a:r>
              <a:rPr lang="en-US" altLang="ko-KR" sz="2200" dirty="0">
                <a:latin typeface="+mn-ea"/>
              </a:rPr>
              <a:t>167cm</a:t>
            </a:r>
            <a:r>
              <a:rPr lang="ko-KR" altLang="en-US" sz="2200" dirty="0">
                <a:latin typeface="+mn-ea"/>
              </a:rPr>
              <a:t>인 남학생은 </a:t>
            </a:r>
            <a:r>
              <a:rPr lang="en-US" altLang="ko-KR" sz="2200" dirty="0">
                <a:latin typeface="+mn-ea"/>
              </a:rPr>
              <a:t>[167, 0]</a:t>
            </a:r>
            <a:r>
              <a:rPr lang="ko-KR" altLang="en-US" sz="2200" dirty="0">
                <a:latin typeface="+mn-ea"/>
              </a:rPr>
              <a:t>로</a:t>
            </a:r>
            <a:r>
              <a:rPr lang="en-US" altLang="ko-KR" sz="2200" dirty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여학생은 </a:t>
            </a:r>
            <a:r>
              <a:rPr lang="en-US" altLang="ko-KR" sz="2200" dirty="0">
                <a:latin typeface="+mn-ea"/>
              </a:rPr>
              <a:t>[167, 1]</a:t>
            </a:r>
            <a:r>
              <a:rPr lang="ko-KR" altLang="en-US" sz="2200" dirty="0">
                <a:latin typeface="+mn-ea"/>
              </a:rPr>
              <a:t>이 되도록 데이터를 만들자</a:t>
            </a:r>
            <a:r>
              <a:rPr lang="en-US" altLang="ko-KR" sz="2200" dirty="0">
                <a:latin typeface="+mn-ea"/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647708" y="4139738"/>
            <a:ext cx="4189616" cy="80633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</a:rPr>
              <a:t>LinearRegression</a:t>
            </a:r>
            <a:r>
              <a:rPr lang="ko-KR" altLang="en-US" sz="1200" dirty="0">
                <a:solidFill>
                  <a:srgbClr val="FF0000"/>
                </a:solidFill>
              </a:rPr>
              <a:t>의 </a:t>
            </a:r>
            <a:r>
              <a:rPr lang="en-US" altLang="ko-KR" sz="1200" dirty="0">
                <a:solidFill>
                  <a:srgbClr val="FF0000"/>
                </a:solidFill>
              </a:rPr>
              <a:t>score() </a:t>
            </a:r>
            <a:r>
              <a:rPr lang="ko-KR" altLang="en-US" sz="1200" dirty="0" err="1">
                <a:solidFill>
                  <a:srgbClr val="FF0000"/>
                </a:solidFill>
              </a:rPr>
              <a:t>메소드는</a:t>
            </a:r>
            <a:r>
              <a:rPr lang="ko-KR" altLang="en-US" sz="1200" dirty="0">
                <a:solidFill>
                  <a:srgbClr val="FF0000"/>
                </a:solidFill>
              </a:rPr>
              <a:t> 참값과 </a:t>
            </a:r>
            <a:r>
              <a:rPr lang="ko-KR" altLang="en-US" sz="1200" dirty="0" err="1">
                <a:solidFill>
                  <a:srgbClr val="FF0000"/>
                </a:solidFill>
              </a:rPr>
              <a:t>예측값의</a:t>
            </a:r>
            <a:r>
              <a:rPr lang="ko-KR" altLang="en-US" sz="1200" dirty="0">
                <a:solidFill>
                  <a:srgbClr val="FF0000"/>
                </a:solidFill>
              </a:rPr>
              <a:t> 차이인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결정 계수 </a:t>
            </a:r>
            <a:r>
              <a:rPr lang="en-US" altLang="ko-KR" sz="1200" dirty="0">
                <a:solidFill>
                  <a:srgbClr val="FF0000"/>
                </a:solidFill>
              </a:rPr>
              <a:t>R</a:t>
            </a:r>
            <a:r>
              <a:rPr lang="en-US" altLang="ko-KR" sz="1200" baseline="30000" dirty="0">
                <a:solidFill>
                  <a:srgbClr val="FF0000"/>
                </a:solidFill>
              </a:rPr>
              <a:t>2</a:t>
            </a:r>
            <a:r>
              <a:rPr lang="ko-KR" altLang="en-US" sz="1200" dirty="0">
                <a:solidFill>
                  <a:srgbClr val="FF0000"/>
                </a:solidFill>
              </a:rPr>
              <a:t>를 반환한다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결정 계수 값이 </a:t>
            </a:r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r>
              <a:rPr lang="ko-KR" altLang="en-US" sz="1200" dirty="0">
                <a:solidFill>
                  <a:srgbClr val="FF0000"/>
                </a:solidFill>
              </a:rPr>
              <a:t>이면 현재 모델이 완벽한 모델이라는 것을 의미하며</a:t>
            </a:r>
            <a:r>
              <a:rPr lang="en-US" altLang="ko-KR" sz="1200" dirty="0">
                <a:solidFill>
                  <a:srgbClr val="FF0000"/>
                </a:solidFill>
              </a:rPr>
              <a:t>,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0</a:t>
            </a:r>
            <a:r>
              <a:rPr lang="ko-KR" altLang="en-US" sz="1200" dirty="0">
                <a:solidFill>
                  <a:srgbClr val="FF0000"/>
                </a:solidFill>
              </a:rPr>
              <a:t>이면 현재 모델이 변수를 설명하는데 전혀 도움이 되지 않음을 의미한다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5694218" y="4530436"/>
            <a:ext cx="1953490" cy="4156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339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04C4D-39AF-43E7-9C21-56B6652B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>
                <a:solidFill>
                  <a:srgbClr val="15BBB3"/>
                </a:solidFill>
                <a:latin typeface="맑은 고딕" panose="020F0302020204030204"/>
                <a:ea typeface="맑은 고딕" panose="020B0503020000020004" pitchFamily="50" charset="-127"/>
              </a:rPr>
              <a:t>7</a:t>
            </a:r>
            <a:r>
              <a:rPr kumimoji="0" lang="en-US" altLang="ko-KR" sz="3200" b="1" i="0" u="none" strike="noStrike" kern="1200" cap="none" spc="0" normalizeH="0" baseline="0" noProof="0">
                <a:ln>
                  <a:noFill/>
                </a:ln>
                <a:solidFill>
                  <a:srgbClr val="15BBB3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.8</a:t>
            </a:r>
            <a:r>
              <a:rPr kumimoji="0" lang="en-US" altLang="ko-KR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 </a:t>
            </a:r>
            <a:r>
              <a:rPr lang="ko-KR" altLang="en-US" sz="3200" b="1">
                <a:solidFill>
                  <a:prstClr val="black"/>
                </a:solidFill>
              </a:rPr>
              <a:t>회귀 모델의 오차 함수와 결정계수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B9E2F7-0430-47ED-9174-AAC91F430413}"/>
              </a:ext>
            </a:extLst>
          </p:cNvPr>
          <p:cNvCxnSpPr>
            <a:cxnSpLocks/>
          </p:cNvCxnSpPr>
          <p:nvPr/>
        </p:nvCxnSpPr>
        <p:spPr>
          <a:xfrm>
            <a:off x="940103" y="1506078"/>
            <a:ext cx="10311794" cy="0"/>
          </a:xfrm>
          <a:prstGeom prst="line">
            <a:avLst/>
          </a:prstGeom>
          <a:ln w="12700">
            <a:solidFill>
              <a:srgbClr val="15BB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4467BEC-A747-4AAC-8C81-F0A5AB5F90DB}"/>
              </a:ext>
            </a:extLst>
          </p:cNvPr>
          <p:cNvSpPr txBox="1">
            <a:spLocks/>
          </p:cNvSpPr>
          <p:nvPr/>
        </p:nvSpPr>
        <p:spPr>
          <a:xfrm>
            <a:off x="738187" y="1633536"/>
            <a:ext cx="10715624" cy="6604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>
                <a:latin typeface="+mn-ea"/>
              </a:rPr>
              <a:t>이제 데이터의 분포를 파란색 점으로</a:t>
            </a:r>
            <a:r>
              <a:rPr lang="en-US" altLang="ko-KR" sz="2200" dirty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선형방정식을 빨간색 직선으로 그려보면 그림과 같이 나타나서 이 방정식이 데이터의 분포를 잘 설명하지 못한다는 것을 알 수 있을 것이다</a:t>
            </a:r>
            <a:r>
              <a:rPr lang="en-US" altLang="ko-KR" sz="2200" dirty="0">
                <a:latin typeface="+mn-ea"/>
              </a:rPr>
              <a:t>. </a:t>
            </a:r>
          </a:p>
          <a:p>
            <a:r>
              <a:rPr lang="ko-KR" altLang="en-US" sz="2200" dirty="0">
                <a:latin typeface="+mn-ea"/>
              </a:rPr>
              <a:t>이제 </a:t>
            </a:r>
            <a:r>
              <a:rPr lang="en-US" altLang="ko-KR" sz="2200" dirty="0">
                <a:latin typeface="+mn-ea"/>
              </a:rPr>
              <a:t>2) y=0.9x </a:t>
            </a:r>
            <a:r>
              <a:rPr lang="ko-KR" altLang="en-US" sz="2200" dirty="0">
                <a:latin typeface="+mn-ea"/>
              </a:rPr>
              <a:t>로 선형방정식을 사용할 경우 데이터의 분포를 이전보다 더 정확하게 설명하는 직선을 얻을 수 있을 것이며</a:t>
            </a:r>
            <a:r>
              <a:rPr lang="en-US" altLang="ko-KR" sz="2200" dirty="0">
                <a:latin typeface="+mn-ea"/>
              </a:rPr>
              <a:t>, 3) y=1.05 </a:t>
            </a:r>
            <a:r>
              <a:rPr lang="ko-KR" altLang="en-US" sz="2200" dirty="0">
                <a:latin typeface="+mn-ea"/>
              </a:rPr>
              <a:t>라는 선형방정식은 더욱 더 나은 결과를 보여주는 것을 눈으로 확인할 수 있을 것이다</a:t>
            </a:r>
            <a:r>
              <a:rPr lang="en-US" altLang="ko-KR" sz="2200" dirty="0">
                <a:latin typeface="+mn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58C2C8-46B1-479F-8FDD-E0EF76404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775" y="3696717"/>
            <a:ext cx="7346557" cy="20914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FE30A9B-9DD1-479D-8357-A6590ED26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6846" y="3890681"/>
            <a:ext cx="2585051" cy="170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2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04C4D-39AF-43E7-9C21-56B6652B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rgbClr val="15BBB3"/>
                </a:solidFill>
                <a:latin typeface="맑은 고딕" panose="020F0302020204030204"/>
                <a:ea typeface="맑은 고딕" panose="020B0503020000020004" pitchFamily="50" charset="-127"/>
              </a:rPr>
              <a:t>7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15BBB3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.8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가설의 정확도를 평가하는 오차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B9E2F7-0430-47ED-9174-AAC91F430413}"/>
              </a:ext>
            </a:extLst>
          </p:cNvPr>
          <p:cNvCxnSpPr>
            <a:cxnSpLocks/>
          </p:cNvCxnSpPr>
          <p:nvPr/>
        </p:nvCxnSpPr>
        <p:spPr>
          <a:xfrm>
            <a:off x="940103" y="1506078"/>
            <a:ext cx="10311794" cy="0"/>
          </a:xfrm>
          <a:prstGeom prst="line">
            <a:avLst/>
          </a:prstGeom>
          <a:ln w="12700">
            <a:solidFill>
              <a:srgbClr val="15BB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4467BEC-A747-4AAC-8C81-F0A5AB5F90DB}"/>
              </a:ext>
            </a:extLst>
          </p:cNvPr>
          <p:cNvSpPr txBox="1">
            <a:spLocks/>
          </p:cNvSpPr>
          <p:nvPr/>
        </p:nvSpPr>
        <p:spPr>
          <a:xfrm>
            <a:off x="738187" y="1633536"/>
            <a:ext cx="10715624" cy="6604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>
                <a:latin typeface="+mn-ea"/>
              </a:rPr>
              <a:t>'</a:t>
            </a:r>
            <a:r>
              <a:rPr lang="ko-KR" altLang="en-US" sz="2200" dirty="0">
                <a:latin typeface="+mn-ea"/>
              </a:rPr>
              <a:t>더 나은</a:t>
            </a:r>
            <a:r>
              <a:rPr lang="en-US" altLang="ko-KR" sz="2200" dirty="0">
                <a:latin typeface="+mn-ea"/>
              </a:rPr>
              <a:t>' </a:t>
            </a:r>
            <a:r>
              <a:rPr lang="ko-KR" altLang="en-US" sz="2200" dirty="0">
                <a:latin typeface="+mn-ea"/>
              </a:rPr>
              <a:t>선형방정식</a:t>
            </a:r>
            <a:r>
              <a:rPr lang="en-US" altLang="ko-KR" sz="2200" dirty="0">
                <a:latin typeface="+mn-ea"/>
              </a:rPr>
              <a:t>(</a:t>
            </a:r>
            <a:r>
              <a:rPr lang="ko-KR" altLang="en-US" sz="2200" dirty="0">
                <a:latin typeface="+mn-ea"/>
              </a:rPr>
              <a:t>혹은 </a:t>
            </a:r>
            <a:r>
              <a:rPr lang="en-US" altLang="ko-KR" sz="2200" dirty="0">
                <a:latin typeface="+mn-ea"/>
              </a:rPr>
              <a:t>'</a:t>
            </a:r>
            <a:r>
              <a:rPr lang="ko-KR" altLang="en-US" sz="2200" dirty="0">
                <a:latin typeface="+mn-ea"/>
              </a:rPr>
              <a:t>더 좋은</a:t>
            </a:r>
            <a:r>
              <a:rPr lang="en-US" altLang="ko-KR" sz="2200" dirty="0">
                <a:latin typeface="+mn-ea"/>
              </a:rPr>
              <a:t>' </a:t>
            </a:r>
            <a:r>
              <a:rPr lang="ko-KR" altLang="en-US" sz="2200" dirty="0">
                <a:latin typeface="+mn-ea"/>
              </a:rPr>
              <a:t>가설</a:t>
            </a:r>
            <a:r>
              <a:rPr lang="en-US" altLang="ko-KR" sz="2200" dirty="0">
                <a:latin typeface="+mn-ea"/>
              </a:rPr>
              <a:t>)</a:t>
            </a:r>
            <a:r>
              <a:rPr lang="ko-KR" altLang="en-US" sz="2200" dirty="0">
                <a:latin typeface="+mn-ea"/>
              </a:rPr>
              <a:t>은 너무나 주관적인 표현이므로 이를 </a:t>
            </a:r>
            <a:r>
              <a:rPr lang="ko-KR" altLang="en-US" sz="2200" dirty="0" err="1">
                <a:latin typeface="+mn-ea"/>
              </a:rPr>
              <a:t>정량화하는</a:t>
            </a:r>
            <a:r>
              <a:rPr lang="ko-KR" altLang="en-US" sz="2200" dirty="0">
                <a:latin typeface="+mn-ea"/>
              </a:rPr>
              <a:t> 것이 필요한데 이때 사용되는 것이 </a:t>
            </a:r>
            <a:r>
              <a:rPr lang="ko-KR" altLang="en-US" sz="2200">
                <a:latin typeface="+mn-ea"/>
              </a:rPr>
              <a:t>바로 </a:t>
            </a:r>
            <a:r>
              <a:rPr lang="ko-KR" altLang="en-US" sz="2200" b="1">
                <a:solidFill>
                  <a:schemeClr val="accent1"/>
                </a:solidFill>
                <a:latin typeface="+mn-ea"/>
              </a:rPr>
              <a:t>오차함수</a:t>
            </a:r>
            <a:r>
              <a:rPr lang="en-US" altLang="ko-KR" sz="2200" b="1" baseline="30000">
                <a:solidFill>
                  <a:schemeClr val="accent1"/>
                </a:solidFill>
                <a:latin typeface="+mn-ea"/>
              </a:rPr>
              <a:t>error function</a:t>
            </a:r>
            <a:r>
              <a:rPr lang="ko-KR" altLang="en-US" sz="2200">
                <a:latin typeface="+mn-ea"/>
              </a:rPr>
              <a:t>이다</a:t>
            </a:r>
            <a:r>
              <a:rPr lang="en-US" altLang="ko-KR" sz="2200" dirty="0">
                <a:latin typeface="+mn-ea"/>
              </a:rPr>
              <a:t>. </a:t>
            </a:r>
          </a:p>
          <a:p>
            <a:r>
              <a:rPr lang="ko-KR" altLang="en-US" sz="2200" dirty="0">
                <a:latin typeface="+mn-ea"/>
              </a:rPr>
              <a:t>오차의 합을 그대로 사용하지 않고 별도의 오차함수를 사용하는 이유는 </a:t>
            </a:r>
            <a:r>
              <a:rPr lang="ko-KR" altLang="en-US" sz="2200" dirty="0" err="1">
                <a:latin typeface="+mn-ea"/>
              </a:rPr>
              <a:t>실제값이</a:t>
            </a:r>
            <a:r>
              <a:rPr lang="ko-KR" altLang="en-US" sz="2200" dirty="0">
                <a:latin typeface="+mn-ea"/>
              </a:rPr>
              <a:t> </a:t>
            </a:r>
            <a:r>
              <a:rPr lang="en-US" altLang="ko-KR" sz="2200" dirty="0">
                <a:latin typeface="+mn-ea"/>
              </a:rPr>
              <a:t>{1, 2, 3}</a:t>
            </a:r>
            <a:r>
              <a:rPr lang="ko-KR" altLang="en-US" sz="2200" dirty="0">
                <a:latin typeface="+mn-ea"/>
              </a:rPr>
              <a:t>이고 </a:t>
            </a:r>
            <a:r>
              <a:rPr lang="ko-KR" altLang="en-US" sz="2200" dirty="0" err="1">
                <a:latin typeface="+mn-ea"/>
              </a:rPr>
              <a:t>예측값이</a:t>
            </a:r>
            <a:r>
              <a:rPr lang="ko-KR" altLang="en-US" sz="2200" dirty="0">
                <a:latin typeface="+mn-ea"/>
              </a:rPr>
              <a:t> </a:t>
            </a:r>
            <a:r>
              <a:rPr lang="en-US" altLang="ko-KR" sz="2200" dirty="0">
                <a:latin typeface="+mn-ea"/>
              </a:rPr>
              <a:t>{1, 4, 1}</a:t>
            </a:r>
            <a:r>
              <a:rPr lang="ko-KR" altLang="en-US" sz="2200" dirty="0">
                <a:latin typeface="+mn-ea"/>
              </a:rPr>
              <a:t>로 나타날 경우 </a:t>
            </a:r>
            <a:r>
              <a:rPr lang="en-US" altLang="ko-KR" sz="2200" dirty="0">
                <a:latin typeface="+mn-ea"/>
              </a:rPr>
              <a:t>(1-1) + (2-4) + (3-1) = 0</a:t>
            </a:r>
            <a:r>
              <a:rPr lang="ko-KR" altLang="en-US" sz="2200" dirty="0">
                <a:latin typeface="+mn-ea"/>
              </a:rPr>
              <a:t>이 되는 경우가 발생하기 때문이다</a:t>
            </a:r>
            <a:r>
              <a:rPr lang="en-US" altLang="ko-KR" sz="2200" dirty="0">
                <a:latin typeface="+mn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22794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04C4D-39AF-43E7-9C21-56B6652B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rgbClr val="15BBB3"/>
                </a:solidFill>
                <a:latin typeface="맑은 고딕" panose="020F0302020204030204"/>
                <a:ea typeface="맑은 고딕" panose="020B0503020000020004" pitchFamily="50" charset="-127"/>
              </a:rPr>
              <a:t>7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15BBB3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.8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가설의 정확도를 평가하는 오차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B9E2F7-0430-47ED-9174-AAC91F430413}"/>
              </a:ext>
            </a:extLst>
          </p:cNvPr>
          <p:cNvCxnSpPr>
            <a:cxnSpLocks/>
          </p:cNvCxnSpPr>
          <p:nvPr/>
        </p:nvCxnSpPr>
        <p:spPr>
          <a:xfrm>
            <a:off x="940103" y="1506078"/>
            <a:ext cx="10311794" cy="0"/>
          </a:xfrm>
          <a:prstGeom prst="line">
            <a:avLst/>
          </a:prstGeom>
          <a:ln w="12700">
            <a:solidFill>
              <a:srgbClr val="15BB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F4467BEC-A747-4AAC-8C81-F0A5AB5F90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8187" y="1633537"/>
                <a:ext cx="10715624" cy="47672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2200" b="1" dirty="0">
                    <a:solidFill>
                      <a:schemeClr val="accent1"/>
                    </a:solidFill>
                    <a:latin typeface="+mn-ea"/>
                  </a:rPr>
                  <a:t>평균 절대 오차</a:t>
                </a:r>
                <a:r>
                  <a:rPr lang="en-US" altLang="ko-KR" sz="2200" b="1" baseline="30000" dirty="0">
                    <a:solidFill>
                      <a:schemeClr val="accent1"/>
                    </a:solidFill>
                    <a:latin typeface="+mn-ea"/>
                  </a:rPr>
                  <a:t>mean absolute </a:t>
                </a:r>
                <a:r>
                  <a:rPr lang="en-US" altLang="ko-KR" sz="2200" b="1" baseline="30000" dirty="0" err="1">
                    <a:solidFill>
                      <a:schemeClr val="accent1"/>
                    </a:solidFill>
                    <a:latin typeface="+mn-ea"/>
                  </a:rPr>
                  <a:t>error:MAE</a:t>
                </a:r>
                <a:endParaRPr lang="en-US" altLang="ko-KR" sz="2200" b="1" baseline="30000" dirty="0">
                  <a:solidFill>
                    <a:schemeClr val="accent1"/>
                  </a:solidFill>
                  <a:latin typeface="+mn-ea"/>
                </a:endParaRPr>
              </a:p>
              <a:p>
                <a:r>
                  <a:rPr lang="ko-KR" altLang="en-US" sz="2200" dirty="0" err="1">
                    <a:latin typeface="+mn-ea"/>
                  </a:rPr>
                  <a:t>머신러닝에서</a:t>
                </a:r>
                <a:r>
                  <a:rPr lang="ko-KR" altLang="en-US" sz="2200" dirty="0">
                    <a:latin typeface="+mn-ea"/>
                  </a:rPr>
                  <a:t> 사용 가능한 오차함수 중에서 비교적 단순한 오차함수로 </a:t>
                </a:r>
                <a:r>
                  <a:rPr lang="ko-KR" altLang="en-US" sz="2200" dirty="0" err="1">
                    <a:latin typeface="+mn-ea"/>
                  </a:rPr>
                  <a:t>예측값</a:t>
                </a:r>
                <a:r>
                  <a:rPr lang="ko-KR" altLang="en-US" sz="22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ko-KR" altLang="en-US" sz="2200" dirty="0">
                    <a:latin typeface="+mn-ea"/>
                  </a:rPr>
                  <a:t>과 </a:t>
                </a:r>
                <a:r>
                  <a:rPr lang="ko-KR" altLang="en-US" sz="2200" dirty="0" err="1">
                    <a:latin typeface="+mn-ea"/>
                  </a:rPr>
                  <a:t>관측값</a:t>
                </a:r>
                <a:r>
                  <a:rPr lang="ko-KR" altLang="en-US" sz="2200" dirty="0">
                    <a:latin typeface="+mn-ea"/>
                  </a:rPr>
                  <a:t> </a:t>
                </a:r>
                <a:r>
                  <a:rPr lang="en-US" altLang="ko-KR" sz="2200" dirty="0">
                    <a:latin typeface="+mn-ea"/>
                  </a:rPr>
                  <a:t>y</a:t>
                </a:r>
                <a:r>
                  <a:rPr lang="ko-KR" altLang="en-US" sz="2200" dirty="0">
                    <a:latin typeface="+mn-ea"/>
                  </a:rPr>
                  <a:t>의 </a:t>
                </a:r>
                <a:r>
                  <a:rPr lang="ko-KR" altLang="en-US" sz="2200" dirty="0" err="1">
                    <a:latin typeface="+mn-ea"/>
                  </a:rPr>
                  <a:t>차이값의</a:t>
                </a:r>
                <a:r>
                  <a:rPr lang="ko-KR" altLang="en-US" sz="2200" dirty="0">
                    <a:latin typeface="+mn-ea"/>
                  </a:rPr>
                  <a:t> 절대값을 구한 후 이 값들의 평균값을 사용한다</a:t>
                </a:r>
                <a:r>
                  <a:rPr lang="en-US" altLang="ko-KR" sz="2200" dirty="0">
                    <a:latin typeface="+mn-ea"/>
                  </a:rPr>
                  <a:t>. </a:t>
                </a:r>
              </a:p>
              <a:p>
                <a:r>
                  <a:rPr lang="ko-KR" altLang="en-US" sz="2200" dirty="0">
                    <a:latin typeface="+mn-ea"/>
                  </a:rPr>
                  <a:t>이 오차함수는 </a:t>
                </a:r>
                <a:r>
                  <a:rPr lang="ko-KR" altLang="en-US" sz="2200" dirty="0" err="1">
                    <a:latin typeface="+mn-ea"/>
                  </a:rPr>
                  <a:t>오차값을</a:t>
                </a:r>
                <a:r>
                  <a:rPr lang="ko-KR" altLang="en-US" sz="2200" dirty="0">
                    <a:latin typeface="+mn-ea"/>
                  </a:rPr>
                  <a:t> 그대로 보여주는 특징이 있으며 다음과 같이 정의할 수 있다</a:t>
                </a:r>
                <a:r>
                  <a:rPr lang="en-US" altLang="ko-KR" sz="2200" dirty="0">
                    <a:latin typeface="+mn-ea"/>
                  </a:rPr>
                  <a:t>.</a:t>
                </a:r>
              </a:p>
              <a:p>
                <a:endParaRPr lang="en-US" altLang="ko-KR" sz="2200" dirty="0">
                  <a:latin typeface="+mn-ea"/>
                </a:endParaRPr>
              </a:p>
              <a:p>
                <a:endParaRPr lang="en-US" altLang="ko-KR" sz="2200" dirty="0">
                  <a:latin typeface="+mn-ea"/>
                </a:endParaRPr>
              </a:p>
              <a:p>
                <a:r>
                  <a:rPr lang="ko-KR" altLang="en-US" sz="2200" dirty="0">
                    <a:latin typeface="+mn-ea"/>
                  </a:rPr>
                  <a:t>평균 절대 오차는 직관적이며 계산이 편리한 반면 다음의 문제가 있다</a:t>
                </a:r>
                <a:r>
                  <a:rPr lang="en-US" altLang="ko-KR" sz="2200" dirty="0">
                    <a:latin typeface="+mn-ea"/>
                  </a:rPr>
                  <a:t>.</a:t>
                </a:r>
              </a:p>
              <a:p>
                <a:r>
                  <a:rPr lang="ko-KR" altLang="en-US" sz="2200" dirty="0">
                    <a:latin typeface="+mn-ea"/>
                  </a:rPr>
                  <a:t>첫째</a:t>
                </a:r>
                <a:r>
                  <a:rPr lang="en-US" altLang="ko-KR" sz="2200" dirty="0">
                    <a:latin typeface="+mn-ea"/>
                  </a:rPr>
                  <a:t>, </a:t>
                </a:r>
                <a:r>
                  <a:rPr lang="ko-KR" altLang="en-US" sz="2200" dirty="0">
                    <a:latin typeface="+mn-ea"/>
                  </a:rPr>
                  <a:t>축적을 보정하지 않기 때문에 앞의 값의 </a:t>
                </a:r>
                <a:r>
                  <a:rPr lang="en-US" altLang="ko-KR" sz="2200" dirty="0">
                    <a:latin typeface="+mn-ea"/>
                  </a:rPr>
                  <a:t>10</a:t>
                </a:r>
                <a:r>
                  <a:rPr lang="ko-KR" altLang="en-US" sz="2200" dirty="0">
                    <a:latin typeface="+mn-ea"/>
                  </a:rPr>
                  <a:t>배에 해당하는 </a:t>
                </a:r>
                <a:r>
                  <a:rPr lang="en-US" altLang="ko-KR" sz="2200" dirty="0">
                    <a:latin typeface="+mn-ea"/>
                  </a:rPr>
                  <a:t>(10, 12), (20, 24), (30, 25), (40, 46), (50, 54) </a:t>
                </a:r>
                <a:r>
                  <a:rPr lang="ko-KR" altLang="en-US" sz="2200" dirty="0">
                    <a:latin typeface="+mn-ea"/>
                  </a:rPr>
                  <a:t>값에 대해서 동일한 </a:t>
                </a:r>
                <a:r>
                  <a:rPr lang="en-US" altLang="ko-KR" sz="2200" dirty="0">
                    <a:latin typeface="+mn-ea"/>
                  </a:rPr>
                  <a:t>10%</a:t>
                </a:r>
                <a:r>
                  <a:rPr lang="ko-KR" altLang="en-US" sz="2200" dirty="0">
                    <a:latin typeface="+mn-ea"/>
                  </a:rPr>
                  <a:t>오차가 발생하더라도 </a:t>
                </a:r>
                <a:r>
                  <a:rPr lang="en-US" altLang="ko-KR" sz="2200" dirty="0">
                    <a:latin typeface="+mn-ea"/>
                  </a:rPr>
                  <a:t>10</a:t>
                </a:r>
                <a:r>
                  <a:rPr lang="ko-KR" altLang="en-US" sz="2200" dirty="0">
                    <a:latin typeface="+mn-ea"/>
                  </a:rPr>
                  <a:t>배의 차이가 나는 문제가 있다</a:t>
                </a:r>
                <a:r>
                  <a:rPr lang="en-US" altLang="ko-KR" sz="2200" dirty="0">
                    <a:latin typeface="+mn-ea"/>
                  </a:rPr>
                  <a:t>. </a:t>
                </a:r>
              </a:p>
              <a:p>
                <a:r>
                  <a:rPr lang="ko-KR" altLang="en-US" sz="2200" dirty="0">
                    <a:latin typeface="+mn-ea"/>
                  </a:rPr>
                  <a:t>둘째</a:t>
                </a:r>
                <a:r>
                  <a:rPr lang="en-US" altLang="ko-KR" sz="2200" dirty="0">
                    <a:latin typeface="+mn-ea"/>
                  </a:rPr>
                  <a:t>, </a:t>
                </a:r>
                <a:r>
                  <a:rPr lang="ko-KR" altLang="en-US" sz="2200" dirty="0">
                    <a:latin typeface="+mn-ea"/>
                  </a:rPr>
                  <a:t>절대값의 사용으로 인해 미분이 불가능한 지점이 발생한다는 문제가 있다</a:t>
                </a:r>
                <a:r>
                  <a:rPr lang="en-US" altLang="ko-KR" sz="2200" dirty="0">
                    <a:latin typeface="+mn-ea"/>
                  </a:rPr>
                  <a:t>. </a:t>
                </a:r>
              </a:p>
              <a:p>
                <a:endParaRPr lang="en-US" altLang="ko-KR" sz="2200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F4467BEC-A747-4AAC-8C81-F0A5AB5F9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87" y="1633537"/>
                <a:ext cx="10715624" cy="4767264"/>
              </a:xfrm>
              <a:prstGeom prst="rect">
                <a:avLst/>
              </a:prstGeom>
              <a:blipFill>
                <a:blip r:embed="rId2"/>
                <a:stretch>
                  <a:fillRect l="-626" t="-1535" r="-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D56F1D28-F744-4DAF-BD0D-47C13BF73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910" y="3300413"/>
            <a:ext cx="2748177" cy="87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54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04C4D-39AF-43E7-9C21-56B6652B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rgbClr val="15BBB3"/>
                </a:solidFill>
                <a:latin typeface="맑은 고딕" panose="020F0302020204030204"/>
                <a:ea typeface="맑은 고딕" panose="020B0503020000020004" pitchFamily="50" charset="-127"/>
              </a:rPr>
              <a:t>7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15BBB3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.8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가설의 정확도를 평가하는 오차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B9E2F7-0430-47ED-9174-AAC91F430413}"/>
              </a:ext>
            </a:extLst>
          </p:cNvPr>
          <p:cNvCxnSpPr>
            <a:cxnSpLocks/>
          </p:cNvCxnSpPr>
          <p:nvPr/>
        </p:nvCxnSpPr>
        <p:spPr>
          <a:xfrm>
            <a:off x="940103" y="1506078"/>
            <a:ext cx="10311794" cy="0"/>
          </a:xfrm>
          <a:prstGeom prst="line">
            <a:avLst/>
          </a:prstGeom>
          <a:ln w="12700">
            <a:solidFill>
              <a:srgbClr val="15BB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F4467BEC-A747-4AAC-8C81-F0A5AB5F90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8187" y="1633537"/>
                <a:ext cx="10715624" cy="47037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2200" b="1" dirty="0">
                    <a:solidFill>
                      <a:schemeClr val="accent1"/>
                    </a:solidFill>
                    <a:latin typeface="+mn-ea"/>
                  </a:rPr>
                  <a:t>평균 제곱 오차</a:t>
                </a:r>
                <a:r>
                  <a:rPr lang="en-US" altLang="ko-KR" sz="2200" b="1" baseline="30000" dirty="0">
                    <a:solidFill>
                      <a:schemeClr val="accent1"/>
                    </a:solidFill>
                    <a:latin typeface="+mn-ea"/>
                  </a:rPr>
                  <a:t>mean square </a:t>
                </a:r>
                <a:r>
                  <a:rPr lang="en-US" altLang="ko-KR" sz="2200" b="1" baseline="30000" dirty="0" err="1">
                    <a:solidFill>
                      <a:schemeClr val="accent1"/>
                    </a:solidFill>
                    <a:latin typeface="+mn-ea"/>
                  </a:rPr>
                  <a:t>error:MSE</a:t>
                </a:r>
                <a:endParaRPr lang="en-US" altLang="ko-KR" sz="2200" b="1" baseline="30000" dirty="0">
                  <a:solidFill>
                    <a:schemeClr val="accent1"/>
                  </a:solidFill>
                  <a:latin typeface="+mn-ea"/>
                </a:endParaRPr>
              </a:p>
              <a:p>
                <a:r>
                  <a:rPr lang="ko-KR" altLang="en-US" sz="2200" dirty="0" err="1">
                    <a:latin typeface="+mn-ea"/>
                  </a:rPr>
                  <a:t>머신러닝에서</a:t>
                </a:r>
                <a:r>
                  <a:rPr lang="ko-KR" altLang="en-US" sz="2200" dirty="0">
                    <a:latin typeface="+mn-ea"/>
                  </a:rPr>
                  <a:t> 사용하는 대표적인 오차 척도는 </a:t>
                </a:r>
                <a:r>
                  <a:rPr lang="ko-KR" altLang="en-US" sz="2200" b="1" dirty="0">
                    <a:solidFill>
                      <a:schemeClr val="accent1"/>
                    </a:solidFill>
                    <a:latin typeface="+mn-ea"/>
                  </a:rPr>
                  <a:t>평균 제곱 오차</a:t>
                </a:r>
                <a:r>
                  <a:rPr lang="ko-KR" altLang="en-US" sz="2200" dirty="0">
                    <a:latin typeface="+mn-ea"/>
                  </a:rPr>
                  <a:t>이다</a:t>
                </a:r>
                <a:r>
                  <a:rPr lang="en-US" altLang="ko-KR" sz="2200" dirty="0">
                    <a:latin typeface="+mn-ea"/>
                  </a:rPr>
                  <a:t>. </a:t>
                </a:r>
              </a:p>
              <a:p>
                <a:r>
                  <a:rPr lang="ko-KR" altLang="en-US" sz="2200" dirty="0">
                    <a:latin typeface="+mn-ea"/>
                  </a:rPr>
                  <a:t>이 방법은 예측치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200" dirty="0">
                    <a:latin typeface="+mn-ea"/>
                  </a:rPr>
                  <a:t>와 정답 레이블 </a:t>
                </a:r>
                <a:r>
                  <a:rPr lang="en-US" altLang="ko-KR" sz="2200" dirty="0">
                    <a:latin typeface="+mn-ea"/>
                  </a:rPr>
                  <a:t>y </a:t>
                </a:r>
                <a:r>
                  <a:rPr lang="ko-KR" altLang="en-US" sz="2200" dirty="0">
                    <a:latin typeface="+mn-ea"/>
                  </a:rPr>
                  <a:t>사이의 차이를 제곱하여 모두 더한 뒤에 전체 데이터의 개수 </a:t>
                </a:r>
                <a:r>
                  <a:rPr lang="en-US" altLang="ko-KR" sz="2200" dirty="0">
                    <a:latin typeface="+mn-ea"/>
                  </a:rPr>
                  <a:t>m</a:t>
                </a:r>
                <a:r>
                  <a:rPr lang="ko-KR" altLang="en-US" sz="2200" dirty="0">
                    <a:latin typeface="+mn-ea"/>
                  </a:rPr>
                  <a:t>으로 나누는 것인데</a:t>
                </a:r>
                <a:r>
                  <a:rPr lang="en-US" altLang="ko-KR" sz="2200" dirty="0">
                    <a:latin typeface="+mn-ea"/>
                  </a:rPr>
                  <a:t>, </a:t>
                </a:r>
                <a:r>
                  <a:rPr lang="ko-KR" altLang="en-US" sz="2200" dirty="0">
                    <a:latin typeface="+mn-ea"/>
                  </a:rPr>
                  <a:t>다음과 같은 식으로 표현할 수 있다</a:t>
                </a:r>
                <a:r>
                  <a:rPr lang="en-US" altLang="ko-KR" sz="2200" dirty="0">
                    <a:latin typeface="+mn-ea"/>
                  </a:rPr>
                  <a:t>.</a:t>
                </a:r>
              </a:p>
              <a:p>
                <a:endParaRPr lang="en-US" altLang="ko-KR" sz="2200" dirty="0">
                  <a:latin typeface="+mn-ea"/>
                </a:endParaRPr>
              </a:p>
              <a:p>
                <a:endParaRPr lang="en-US" altLang="ko-KR" sz="2200" dirty="0">
                  <a:latin typeface="+mn-ea"/>
                </a:endParaRPr>
              </a:p>
              <a:p>
                <a:endParaRPr lang="en-US" altLang="ko-KR" sz="2200" dirty="0">
                  <a:latin typeface="+mn-ea"/>
                </a:endParaRPr>
              </a:p>
              <a:p>
                <a:r>
                  <a:rPr lang="ko-KR" altLang="en-US" sz="2200" dirty="0" err="1">
                    <a:latin typeface="+mn-ea"/>
                  </a:rPr>
                  <a:t>머신러닝의</a:t>
                </a:r>
                <a:r>
                  <a:rPr lang="ko-KR" altLang="en-US" sz="2200" dirty="0">
                    <a:latin typeface="+mn-ea"/>
                  </a:rPr>
                  <a:t> 문제를 해결하는 데 </a:t>
                </a:r>
                <a:r>
                  <a:rPr lang="ko-KR" altLang="en-US" sz="2200" b="1" dirty="0">
                    <a:solidFill>
                      <a:schemeClr val="accent1"/>
                    </a:solidFill>
                    <a:latin typeface="+mn-ea"/>
                  </a:rPr>
                  <a:t>주로 사용되는 오차는 평균 제곱 오차</a:t>
                </a:r>
                <a:r>
                  <a:rPr lang="ko-KR" altLang="en-US" sz="2200" dirty="0">
                    <a:latin typeface="+mn-ea"/>
                  </a:rPr>
                  <a:t>로 우리는 이 오차 측정 방법이 왜 유용한지 집중적으로 살펴볼 것이다</a:t>
                </a:r>
                <a:r>
                  <a:rPr lang="en-US" altLang="ko-KR" sz="2200" dirty="0"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F4467BEC-A747-4AAC-8C81-F0A5AB5F9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87" y="1633537"/>
                <a:ext cx="10715624" cy="4703764"/>
              </a:xfrm>
              <a:prstGeom prst="rect">
                <a:avLst/>
              </a:prstGeom>
              <a:blipFill>
                <a:blip r:embed="rId2"/>
                <a:stretch>
                  <a:fillRect l="-626" t="-1554" r="-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2711F070-CAE4-4B8D-9B9F-02EF61F4B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515" y="3295578"/>
            <a:ext cx="2852967" cy="90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23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51" y="3040056"/>
            <a:ext cx="9913795" cy="359469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CB04C4D-39AF-43E7-9C21-56B6652B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rgbClr val="15BBB3"/>
                </a:solidFill>
                <a:latin typeface="맑은 고딕" panose="020F0302020204030204"/>
                <a:ea typeface="맑은 고딕" panose="020B0503020000020004" pitchFamily="50" charset="-127"/>
              </a:rPr>
              <a:t>7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15BBB3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.8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가설의 정확도를 평가하는 오차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B9E2F7-0430-47ED-9174-AAC91F430413}"/>
              </a:ext>
            </a:extLst>
          </p:cNvPr>
          <p:cNvCxnSpPr>
            <a:cxnSpLocks/>
          </p:cNvCxnSpPr>
          <p:nvPr/>
        </p:nvCxnSpPr>
        <p:spPr>
          <a:xfrm>
            <a:off x="940103" y="1506078"/>
            <a:ext cx="10311794" cy="0"/>
          </a:xfrm>
          <a:prstGeom prst="line">
            <a:avLst/>
          </a:prstGeom>
          <a:ln w="12700">
            <a:solidFill>
              <a:srgbClr val="15BB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4467BEC-A747-4AAC-8C81-F0A5AB5F90DB}"/>
              </a:ext>
            </a:extLst>
          </p:cNvPr>
          <p:cNvSpPr txBox="1">
            <a:spLocks/>
          </p:cNvSpPr>
          <p:nvPr/>
        </p:nvSpPr>
        <p:spPr>
          <a:xfrm>
            <a:off x="738187" y="1633537"/>
            <a:ext cx="10715624" cy="4940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>
                <a:latin typeface="+mn-ea"/>
              </a:rPr>
              <a:t>아래</a:t>
            </a:r>
            <a:r>
              <a:rPr lang="en-US" altLang="ko-KR" sz="2200" dirty="0">
                <a:latin typeface="+mn-ea"/>
              </a:rPr>
              <a:t> </a:t>
            </a:r>
            <a:r>
              <a:rPr lang="ko-KR" altLang="en-US" sz="2200" dirty="0">
                <a:latin typeface="+mn-ea"/>
              </a:rPr>
              <a:t>그림을 보면</a:t>
            </a:r>
            <a:r>
              <a:rPr lang="en-US" altLang="ko-KR" sz="2200" dirty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파란색 점으로 표시된 레이블과 붉은색 가설 직선의 </a:t>
            </a:r>
            <a:r>
              <a:rPr lang="en-US" altLang="ko-KR" sz="2200" dirty="0">
                <a:latin typeface="+mn-ea"/>
              </a:rPr>
              <a:t>y </a:t>
            </a:r>
            <a:r>
              <a:rPr lang="ko-KR" altLang="en-US" sz="2200" dirty="0">
                <a:latin typeface="+mn-ea"/>
              </a:rPr>
              <a:t>값은 차이가 난다</a:t>
            </a:r>
            <a:r>
              <a:rPr lang="en-US" altLang="ko-KR" sz="2200" dirty="0">
                <a:latin typeface="+mn-ea"/>
              </a:rPr>
              <a:t>. </a:t>
            </a:r>
          </a:p>
          <a:p>
            <a:r>
              <a:rPr lang="ko-KR" altLang="en-US" sz="2200" dirty="0">
                <a:latin typeface="+mn-ea"/>
              </a:rPr>
              <a:t>이를 오차라고 하는데</a:t>
            </a:r>
            <a:r>
              <a:rPr lang="en-US" altLang="ko-KR" sz="2200" dirty="0">
                <a:latin typeface="+mn-ea"/>
              </a:rPr>
              <a:t>, e1</a:t>
            </a:r>
            <a:r>
              <a:rPr lang="ko-KR" altLang="en-US" sz="2200" dirty="0">
                <a:latin typeface="+mn-ea"/>
              </a:rPr>
              <a:t>에서 </a:t>
            </a:r>
            <a:r>
              <a:rPr lang="en-US" altLang="ko-KR" sz="2200" dirty="0">
                <a:latin typeface="+mn-ea"/>
              </a:rPr>
              <a:t>e4</a:t>
            </a:r>
            <a:r>
              <a:rPr lang="ko-KR" altLang="en-US" sz="2200" dirty="0">
                <a:latin typeface="+mn-ea"/>
              </a:rPr>
              <a:t>까지 전체 에러의 합이 최소가 되는 모델이 가장 바람직한 모델이 될 것이며 우리는 이 직선을 찾는 것이다</a:t>
            </a:r>
            <a:r>
              <a:rPr lang="en-US" altLang="ko-KR" sz="22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7442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04C4D-39AF-43E7-9C21-56B6652B5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2684"/>
            <a:ext cx="10515600" cy="1063393"/>
          </a:xfrm>
        </p:spPr>
        <p:txBody>
          <a:bodyPr/>
          <a:lstStyle/>
          <a:p>
            <a:r>
              <a:rPr lang="en-US" altLang="ko-KR" sz="3200" b="1">
                <a:solidFill>
                  <a:srgbClr val="15BBB3"/>
                </a:solidFill>
              </a:rPr>
              <a:t>7.8</a:t>
            </a:r>
            <a:r>
              <a:rPr lang="en-US" altLang="ko-KR" sz="3200" b="1">
                <a:solidFill>
                  <a:prstClr val="black"/>
                </a:solidFill>
              </a:rPr>
              <a:t> </a:t>
            </a:r>
            <a:r>
              <a:rPr lang="ko-KR" altLang="en-US" sz="3200" b="1">
                <a:solidFill>
                  <a:prstClr val="black"/>
                </a:solidFill>
              </a:rPr>
              <a:t>회귀 모델의 오차 함수와 결정계수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B9E2F7-0430-47ED-9174-AAC91F430413}"/>
              </a:ext>
            </a:extLst>
          </p:cNvPr>
          <p:cNvCxnSpPr>
            <a:cxnSpLocks/>
          </p:cNvCxnSpPr>
          <p:nvPr/>
        </p:nvCxnSpPr>
        <p:spPr>
          <a:xfrm>
            <a:off x="940103" y="1506078"/>
            <a:ext cx="10311794" cy="0"/>
          </a:xfrm>
          <a:prstGeom prst="line">
            <a:avLst/>
          </a:prstGeom>
          <a:ln w="12700">
            <a:solidFill>
              <a:srgbClr val="15BB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F4467BEC-A747-4AAC-8C81-F0A5AB5F90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8187" y="1633537"/>
                <a:ext cx="10715624" cy="478177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2200" dirty="0">
                    <a:latin typeface="+mn-ea"/>
                  </a:rPr>
                  <a:t>선형 회귀 모델의 성능을 평가하는 척도</a:t>
                </a:r>
                <a:endParaRPr lang="en-US" altLang="ko-KR" sz="2200" dirty="0">
                  <a:latin typeface="+mn-ea"/>
                </a:endParaRPr>
              </a:p>
              <a:p>
                <a:pPr lvl="1"/>
                <a:r>
                  <a:rPr lang="en-US" altLang="ko-KR" sz="1800" dirty="0">
                    <a:latin typeface="+mn-ea"/>
                  </a:rPr>
                  <a:t>MSE(</a:t>
                </a:r>
                <a:r>
                  <a:rPr lang="ko-KR" altLang="en-US" sz="1800" dirty="0">
                    <a:latin typeface="+mn-ea"/>
                  </a:rPr>
                  <a:t>평균 제곱 </a:t>
                </a:r>
                <a:r>
                  <a:rPr lang="ko-KR" altLang="en-US" sz="1800">
                    <a:latin typeface="+mn-ea"/>
                  </a:rPr>
                  <a:t>오차</a:t>
                </a:r>
                <a:r>
                  <a:rPr lang="en-US" altLang="ko-KR" sz="1800">
                    <a:latin typeface="+mn-ea"/>
                  </a:rPr>
                  <a:t>) :</a:t>
                </a:r>
                <a:endParaRPr lang="en-US" altLang="ko-KR" sz="1800" dirty="0">
                  <a:latin typeface="+mn-ea"/>
                </a:endParaRPr>
              </a:p>
              <a:p>
                <a:pPr lvl="2"/>
                <a:endParaRPr lang="en-US" altLang="ko-KR" sz="1400" b="0" dirty="0">
                  <a:latin typeface="+mn-ea"/>
                </a:endParaRPr>
              </a:p>
              <a:p>
                <a:pPr lvl="2"/>
                <a:r>
                  <a:rPr lang="ko-KR" altLang="en-US" sz="1400" dirty="0" err="1">
                    <a:latin typeface="+mn-ea"/>
                  </a:rPr>
                  <a:t>예측값</a:t>
                </a:r>
                <a:r>
                  <a:rPr lang="en-US" altLang="ko-KR" sz="1400" dirty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>
                    <a:latin typeface="+mn-ea"/>
                  </a:rPr>
                  <a:t>과 </a:t>
                </a:r>
                <a:r>
                  <a:rPr lang="ko-KR" altLang="en-US" sz="1400" dirty="0" err="1">
                    <a:latin typeface="+mn-ea"/>
                  </a:rPr>
                  <a:t>실제값</a:t>
                </a:r>
                <a:r>
                  <a:rPr lang="en-US" altLang="ko-KR" sz="1400" dirty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+mn-ea"/>
                  </a:rPr>
                  <a:t>)</a:t>
                </a:r>
                <a:r>
                  <a:rPr lang="ko-KR" altLang="en-US" sz="1400" dirty="0">
                    <a:latin typeface="+mn-ea"/>
                  </a:rPr>
                  <a:t>의 차이의 제곱을 구하고 이 </a:t>
                </a:r>
                <a:r>
                  <a:rPr lang="ko-KR" altLang="en-US" sz="1400">
                    <a:latin typeface="+mn-ea"/>
                  </a:rPr>
                  <a:t>값을 데이터의 개수 </a:t>
                </a:r>
                <a:r>
                  <a:rPr lang="en-US" altLang="ko-KR" sz="1400">
                    <a:latin typeface="+mn-ea"/>
                  </a:rPr>
                  <a:t>m</a:t>
                </a:r>
                <a:r>
                  <a:rPr lang="ko-KR" altLang="en-US" sz="1400">
                    <a:latin typeface="+mn-ea"/>
                  </a:rPr>
                  <a:t>으로 </a:t>
                </a:r>
                <a:r>
                  <a:rPr lang="ko-KR" altLang="en-US" sz="1400" dirty="0">
                    <a:latin typeface="+mn-ea"/>
                  </a:rPr>
                  <a:t>나눈다</a:t>
                </a:r>
                <a:endParaRPr lang="en-US" altLang="ko-KR" sz="1400" dirty="0">
                  <a:latin typeface="+mn-ea"/>
                </a:endParaRPr>
              </a:p>
              <a:p>
                <a:pPr lvl="1"/>
                <a:r>
                  <a:rPr lang="en-US" altLang="ko-KR" sz="1800" dirty="0">
                    <a:latin typeface="+mn-ea"/>
                  </a:rPr>
                  <a:t>RMSE(</a:t>
                </a:r>
                <a:r>
                  <a:rPr lang="ko-KR" altLang="en-US" sz="1800" dirty="0">
                    <a:latin typeface="+mn-ea"/>
                  </a:rPr>
                  <a:t>평균 제곱근 오차</a:t>
                </a:r>
                <a:r>
                  <a:rPr lang="en-US" altLang="ko-KR" sz="1800" dirty="0">
                    <a:latin typeface="+mn-ea"/>
                  </a:rPr>
                  <a:t>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𝑟𝑚𝑠𝑒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𝑚𝑠𝑒</m:t>
                            </m:r>
                          </m:sub>
                        </m:sSub>
                      </m:e>
                    </m:rad>
                  </m:oMath>
                </a14:m>
                <a:endParaRPr lang="en-US" altLang="ko-KR" sz="1400" dirty="0">
                  <a:latin typeface="+mn-ea"/>
                </a:endParaRPr>
              </a:p>
              <a:p>
                <a:pPr lvl="2"/>
                <a:r>
                  <a:rPr lang="ko-KR" altLang="en-US" sz="1400" dirty="0">
                    <a:latin typeface="+mn-ea"/>
                  </a:rPr>
                  <a:t>평균 제곱 오차에 제곱근을 취한다</a:t>
                </a:r>
                <a:endParaRPr lang="en-US" altLang="ko-KR" sz="1400" dirty="0">
                  <a:latin typeface="+mn-ea"/>
                </a:endParaRPr>
              </a:p>
              <a:p>
                <a:pPr lvl="2"/>
                <a:r>
                  <a:rPr lang="en-US" altLang="ko-KR" sz="1400" dirty="0">
                    <a:latin typeface="+mn-ea"/>
                  </a:rPr>
                  <a:t>MSE, RMSE </a:t>
                </a:r>
                <a:r>
                  <a:rPr lang="ko-KR" altLang="en-US" sz="1400" dirty="0">
                    <a:latin typeface="+mn-ea"/>
                  </a:rPr>
                  <a:t>모두 절대적인 숫자로 나타나는데 이것만으로 모델이 좋은지 나쁜지를 판단하기가 어렵다</a:t>
                </a:r>
                <a:r>
                  <a:rPr lang="en-US" altLang="ko-KR" sz="1400" dirty="0">
                    <a:latin typeface="+mn-ea"/>
                  </a:rPr>
                  <a:t>.</a:t>
                </a:r>
              </a:p>
              <a:p>
                <a:pPr lvl="1"/>
                <a:r>
                  <a:rPr lang="en-US" altLang="ko-KR" sz="1800">
                    <a:latin typeface="+mn-ea"/>
                  </a:rPr>
                  <a:t>R-square(R</a:t>
                </a:r>
                <a:r>
                  <a:rPr lang="en-US" altLang="ko-KR" sz="1800" baseline="30000">
                    <a:latin typeface="+mn-ea"/>
                  </a:rPr>
                  <a:t>2</a:t>
                </a:r>
                <a:r>
                  <a:rPr lang="en-US" altLang="ko-KR" sz="1800">
                    <a:latin typeface="+mn-ea"/>
                  </a:rPr>
                  <a:t>) </a:t>
                </a:r>
                <a:r>
                  <a:rPr lang="en-US" altLang="ko-KR" sz="1800" dirty="0">
                    <a:latin typeface="+mn-ea"/>
                  </a:rPr>
                  <a:t>: </a:t>
                </a:r>
                <a:r>
                  <a:rPr lang="en-US" altLang="ko-KR" sz="1800" dirty="0" err="1">
                    <a:latin typeface="+mn-ea"/>
                  </a:rPr>
                  <a:t>sklearn</a:t>
                </a:r>
                <a:r>
                  <a:rPr lang="ko-KR" altLang="en-US" sz="1800" dirty="0">
                    <a:latin typeface="+mn-ea"/>
                  </a:rPr>
                  <a:t>의 </a:t>
                </a:r>
                <a:r>
                  <a:rPr lang="en-US" altLang="ko-KR" sz="1800" dirty="0" err="1">
                    <a:latin typeface="+mn-ea"/>
                  </a:rPr>
                  <a:t>LinearRegression</a:t>
                </a:r>
                <a:r>
                  <a:rPr lang="en-US" altLang="ko-KR" sz="1800" dirty="0">
                    <a:latin typeface="+mn-ea"/>
                  </a:rPr>
                  <a:t> </a:t>
                </a:r>
                <a:r>
                  <a:rPr lang="ko-KR" altLang="en-US" sz="1800" dirty="0">
                    <a:latin typeface="+mn-ea"/>
                  </a:rPr>
                  <a:t>모델의 </a:t>
                </a:r>
                <a:r>
                  <a:rPr lang="en-US" altLang="ko-KR" sz="1800" dirty="0">
                    <a:latin typeface="+mn-ea"/>
                  </a:rPr>
                  <a:t>score </a:t>
                </a:r>
                <a:r>
                  <a:rPr lang="ko-KR" altLang="en-US" sz="1800" dirty="0" err="1">
                    <a:latin typeface="+mn-ea"/>
                  </a:rPr>
                  <a:t>메소드가</a:t>
                </a:r>
                <a:r>
                  <a:rPr lang="ko-KR" altLang="en-US" sz="1800" dirty="0">
                    <a:latin typeface="+mn-ea"/>
                  </a:rPr>
                  <a:t> 사용하는 척도</a:t>
                </a:r>
                <a:endParaRPr lang="en-US" altLang="ko-KR" sz="1800" dirty="0">
                  <a:latin typeface="+mn-ea"/>
                </a:endParaRPr>
              </a:p>
              <a:p>
                <a:pPr lvl="2"/>
                <a:r>
                  <a:rPr lang="ko-KR" altLang="en-US" sz="1400" dirty="0">
                    <a:latin typeface="+mn-ea"/>
                  </a:rPr>
                  <a:t>결정 계수라고 한다</a:t>
                </a:r>
                <a:r>
                  <a:rPr lang="en-US" altLang="ko-KR" sz="1400" dirty="0">
                    <a:latin typeface="+mn-ea"/>
                  </a:rPr>
                  <a:t>.</a:t>
                </a:r>
              </a:p>
              <a:p>
                <a:pPr lvl="2"/>
                <a:r>
                  <a:rPr lang="ko-KR" altLang="en-US" sz="1400" dirty="0">
                    <a:latin typeface="+mn-ea"/>
                  </a:rPr>
                  <a:t>이 </a:t>
                </a:r>
                <a:r>
                  <a:rPr lang="ko-KR" altLang="en-US" sz="1400">
                    <a:latin typeface="+mn-ea"/>
                  </a:rPr>
                  <a:t>척도는 전체 </a:t>
                </a:r>
                <a:r>
                  <a:rPr lang="ko-KR" altLang="en-US" sz="1400" dirty="0">
                    <a:latin typeface="+mn-ea"/>
                  </a:rPr>
                  <a:t>분포가 있을 때 모델에 의해 설명되는 </a:t>
                </a:r>
                <a:r>
                  <a:rPr lang="ko-KR" altLang="en-US" sz="1400">
                    <a:latin typeface="+mn-ea"/>
                  </a:rPr>
                  <a:t>정도를 의미한다</a:t>
                </a:r>
                <a:endParaRPr lang="en-US" altLang="ko-KR" sz="1400">
                  <a:latin typeface="+mn-ea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=1 − 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nary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1400" dirty="0">
                    <a:latin typeface="+mn-ea"/>
                  </a:rPr>
                  <a:t> </a:t>
                </a:r>
                <a:r>
                  <a:rPr lang="en-US" altLang="ko-KR" sz="1400">
                    <a:latin typeface="+mn-ea"/>
                  </a:rPr>
                  <a:t>= 1 -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𝑢𝑛𝑒𝑥𝑝𝑙𝑎𝑖𝑛𝑒𝑑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𝑣𝑎𝑟𝑖𝑎𝑛𝑐𝑒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𝑣𝑎𝑟𝑖𝑎𝑛𝑐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</m:oMath>
                </a14:m>
                <a:endParaRPr lang="en-US" altLang="ko-KR" sz="1400" dirty="0">
                  <a:latin typeface="+mn-ea"/>
                </a:endParaRPr>
              </a:p>
              <a:p>
                <a:pPr lvl="2"/>
                <a:r>
                  <a:rPr lang="ko-KR" altLang="en-US" sz="1400">
                    <a:latin typeface="+mn-ea"/>
                  </a:rPr>
                  <a:t>이 척도가 </a:t>
                </a:r>
                <a:r>
                  <a:rPr lang="en-US" altLang="ko-KR" sz="1400">
                    <a:latin typeface="+mn-ea"/>
                  </a:rPr>
                  <a:t>1</a:t>
                </a:r>
                <a:r>
                  <a:rPr lang="ko-KR" altLang="en-US" sz="1400">
                    <a:latin typeface="+mn-ea"/>
                  </a:rPr>
                  <a:t>이면 모델의 설명이 완벽함을 의미함</a:t>
                </a:r>
                <a:endParaRPr lang="en-US" altLang="ko-KR" sz="1400">
                  <a:latin typeface="+mn-ea"/>
                </a:endParaRPr>
              </a:p>
              <a:p>
                <a:pPr lvl="2"/>
                <a:r>
                  <a:rPr lang="en-US" altLang="ko-KR" sz="1400">
                    <a:latin typeface="+mn-ea"/>
                  </a:rPr>
                  <a:t>0</a:t>
                </a:r>
                <a:r>
                  <a:rPr lang="ko-KR" altLang="en-US" sz="1400">
                    <a:latin typeface="+mn-ea"/>
                  </a:rPr>
                  <a:t>이면 모델이 완전히 어긋남을 의미함</a:t>
                </a:r>
                <a:endParaRPr lang="en-US" altLang="ko-KR" sz="1400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F4467BEC-A747-4AAC-8C81-F0A5AB5F9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87" y="1633537"/>
                <a:ext cx="10715624" cy="4781778"/>
              </a:xfrm>
              <a:prstGeom prst="rect">
                <a:avLst/>
              </a:prstGeom>
              <a:blipFill>
                <a:blip r:embed="rId2"/>
                <a:stretch>
                  <a:fillRect l="-626" t="-15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C7F903C7-120D-4E7F-BACD-CA618121F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673" y="1970119"/>
            <a:ext cx="1722896" cy="54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63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2296"/>
          <a:stretch/>
        </p:blipFill>
        <p:spPr>
          <a:xfrm>
            <a:off x="1734795" y="4256115"/>
            <a:ext cx="8661917" cy="230661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CB04C4D-39AF-43E7-9C21-56B6652B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rgbClr val="15BBB3"/>
                </a:solidFill>
                <a:latin typeface="맑은 고딕" panose="020F0302020204030204"/>
                <a:ea typeface="맑은 고딕" panose="020B0503020000020004" pitchFamily="50" charset="-127"/>
              </a:rPr>
              <a:t>7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15BBB3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.9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오차 함수의 구현과 파라미터 공간의 </a:t>
            </a:r>
            <a:r>
              <a:rPr kumimoji="0" lang="ko-KR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최적값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B9E2F7-0430-47ED-9174-AAC91F430413}"/>
              </a:ext>
            </a:extLst>
          </p:cNvPr>
          <p:cNvCxnSpPr>
            <a:cxnSpLocks/>
          </p:cNvCxnSpPr>
          <p:nvPr/>
        </p:nvCxnSpPr>
        <p:spPr>
          <a:xfrm>
            <a:off x="940103" y="1506078"/>
            <a:ext cx="10311794" cy="0"/>
          </a:xfrm>
          <a:prstGeom prst="line">
            <a:avLst/>
          </a:prstGeom>
          <a:ln w="12700">
            <a:solidFill>
              <a:srgbClr val="15BB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4467BEC-A747-4AAC-8C81-F0A5AB5F90DB}"/>
              </a:ext>
            </a:extLst>
          </p:cNvPr>
          <p:cNvSpPr txBox="1">
            <a:spLocks/>
          </p:cNvSpPr>
          <p:nvPr/>
        </p:nvSpPr>
        <p:spPr>
          <a:xfrm>
            <a:off x="738187" y="1633537"/>
            <a:ext cx="10715624" cy="5110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 err="1">
                <a:latin typeface="+mn-ea"/>
              </a:rPr>
              <a:t>넘파이를</a:t>
            </a:r>
            <a:r>
              <a:rPr lang="ko-KR" altLang="en-US" sz="2200" dirty="0">
                <a:latin typeface="+mn-ea"/>
              </a:rPr>
              <a:t> 이용하여 앞서 살펴 다룬 오차 함수를 쉽게 구현할 수 있다</a:t>
            </a:r>
            <a:r>
              <a:rPr lang="en-US" altLang="ko-KR" sz="2200" dirty="0">
                <a:latin typeface="+mn-ea"/>
              </a:rPr>
              <a:t>. </a:t>
            </a:r>
          </a:p>
          <a:p>
            <a:r>
              <a:rPr lang="ko-KR" altLang="en-US" sz="2200" dirty="0">
                <a:latin typeface="+mn-ea"/>
              </a:rPr>
              <a:t>우선 다음과 같이 </a:t>
            </a:r>
            <a:r>
              <a:rPr lang="en-US" altLang="ko-KR" sz="2200" dirty="0">
                <a:latin typeface="+mn-ea"/>
              </a:rPr>
              <a:t>[1.2, 2.4, 2.5, 4.6, 5.4]</a:t>
            </a:r>
            <a:r>
              <a:rPr lang="ko-KR" altLang="en-US" sz="2200" dirty="0">
                <a:latin typeface="+mn-ea"/>
              </a:rPr>
              <a:t>의 값을 가지는 데이터가 </a:t>
            </a:r>
            <a:r>
              <a:rPr lang="en-US" altLang="ko-KR" sz="2200" dirty="0">
                <a:latin typeface="+mn-ea"/>
              </a:rPr>
              <a:t>y</a:t>
            </a:r>
            <a:r>
              <a:rPr lang="ko-KR" altLang="en-US" sz="2200" dirty="0">
                <a:latin typeface="+mn-ea"/>
              </a:rPr>
              <a:t>에 저장되어 있고</a:t>
            </a:r>
            <a:r>
              <a:rPr lang="en-US" altLang="ko-KR" sz="2200" dirty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예측 모델이 </a:t>
            </a:r>
            <a:r>
              <a:rPr lang="en-US" altLang="ko-KR" sz="2200">
                <a:latin typeface="+mn-ea"/>
              </a:rPr>
              <a:t>y =1x </a:t>
            </a:r>
            <a:r>
              <a:rPr lang="ko-KR" altLang="en-US" sz="2200" dirty="0">
                <a:latin typeface="+mn-ea"/>
              </a:rPr>
              <a:t>꼴로 되어 </a:t>
            </a:r>
            <a:r>
              <a:rPr lang="en-US" altLang="ko-KR" sz="2200" dirty="0">
                <a:latin typeface="+mn-ea"/>
              </a:rPr>
              <a:t>x</a:t>
            </a:r>
            <a:r>
              <a:rPr lang="ko-KR" altLang="en-US" sz="2200" dirty="0">
                <a:latin typeface="+mn-ea"/>
              </a:rPr>
              <a:t>가 </a:t>
            </a:r>
            <a:r>
              <a:rPr lang="en-US" altLang="ko-KR" sz="2200" dirty="0">
                <a:latin typeface="+mn-ea"/>
              </a:rPr>
              <a:t>1</a:t>
            </a:r>
            <a:r>
              <a:rPr lang="ko-KR" altLang="en-US" sz="2200" dirty="0">
                <a:latin typeface="+mn-ea"/>
              </a:rPr>
              <a:t>에서 </a:t>
            </a:r>
            <a:r>
              <a:rPr lang="en-US" altLang="ko-KR" sz="2200" dirty="0">
                <a:latin typeface="+mn-ea"/>
              </a:rPr>
              <a:t>5</a:t>
            </a:r>
            <a:r>
              <a:rPr lang="ko-KR" altLang="en-US" sz="2200" dirty="0">
                <a:latin typeface="+mn-ea"/>
              </a:rPr>
              <a:t>까지 증가할 때</a:t>
            </a:r>
            <a:r>
              <a:rPr lang="en-US" altLang="ko-KR" sz="2200" dirty="0">
                <a:latin typeface="+mn-ea"/>
              </a:rPr>
              <a:t>, </a:t>
            </a:r>
            <a:r>
              <a:rPr lang="en-US" altLang="ko-KR" sz="2200" dirty="0" err="1">
                <a:latin typeface="+mn-ea"/>
              </a:rPr>
              <a:t>y_hat</a:t>
            </a:r>
            <a:r>
              <a:rPr lang="ko-KR" altLang="en-US" sz="2200" dirty="0">
                <a:latin typeface="+mn-ea"/>
              </a:rPr>
              <a:t>이 </a:t>
            </a:r>
            <a:r>
              <a:rPr lang="en-US" altLang="ko-KR" sz="2200" dirty="0">
                <a:latin typeface="+mn-ea"/>
              </a:rPr>
              <a:t>[1, 2, 3, 4, 5]</a:t>
            </a:r>
            <a:r>
              <a:rPr lang="ko-KR" altLang="en-US" sz="2200" dirty="0">
                <a:latin typeface="+mn-ea"/>
              </a:rPr>
              <a:t>인 경우를 가정해 </a:t>
            </a:r>
            <a:r>
              <a:rPr lang="ko-KR" altLang="en-US" sz="2200">
                <a:latin typeface="+mn-ea"/>
              </a:rPr>
              <a:t>보자</a:t>
            </a:r>
            <a:r>
              <a:rPr lang="en-US" altLang="ko-KR" sz="2200">
                <a:latin typeface="+mn-ea"/>
              </a:rPr>
              <a:t>. </a:t>
            </a:r>
            <a:endParaRPr lang="en-US" altLang="ko-KR" sz="2200" dirty="0">
              <a:latin typeface="+mn-ea"/>
            </a:endParaRPr>
          </a:p>
          <a:p>
            <a:r>
              <a:rPr lang="ko-KR" altLang="en-US" sz="2200" dirty="0">
                <a:latin typeface="+mn-ea"/>
              </a:rPr>
              <a:t>이 경우에 대해 평균 제곱 오차는 아래와 같이 구할 수 있다</a:t>
            </a:r>
            <a:r>
              <a:rPr lang="en-US" altLang="ko-KR" sz="2200" dirty="0">
                <a:latin typeface="+mn-ea"/>
              </a:rPr>
              <a:t>. </a:t>
            </a:r>
          </a:p>
          <a:p>
            <a:r>
              <a:rPr lang="ko-KR" altLang="en-US" sz="2200" dirty="0">
                <a:latin typeface="+mn-ea"/>
              </a:rPr>
              <a:t>그리고 동일한 기능을 </a:t>
            </a:r>
            <a:r>
              <a:rPr lang="en-US" altLang="ko-KR" sz="2200" dirty="0" err="1">
                <a:latin typeface="+mn-ea"/>
              </a:rPr>
              <a:t>sklearn</a:t>
            </a:r>
            <a:r>
              <a:rPr lang="ko-KR" altLang="en-US" sz="2200" dirty="0">
                <a:latin typeface="+mn-ea"/>
              </a:rPr>
              <a:t>의 </a:t>
            </a:r>
            <a:r>
              <a:rPr lang="en-US" altLang="ko-KR" sz="2200" dirty="0" err="1">
                <a:latin typeface="+mn-ea"/>
              </a:rPr>
              <a:t>mean_squared_error</a:t>
            </a:r>
            <a:r>
              <a:rPr lang="en-US" altLang="ko-KR" sz="2200" dirty="0">
                <a:latin typeface="+mn-ea"/>
              </a:rPr>
              <a:t>() </a:t>
            </a:r>
            <a:r>
              <a:rPr lang="ko-KR" altLang="en-US" sz="2200" dirty="0">
                <a:latin typeface="+mn-ea"/>
              </a:rPr>
              <a:t>함수를 호출하여 실행시켜볼 수 있다</a:t>
            </a:r>
            <a:r>
              <a:rPr lang="en-US" altLang="ko-KR" sz="22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6006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04C4D-39AF-43E7-9C21-56B6652B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rgbClr val="15BBB3"/>
                </a:solidFill>
                <a:latin typeface="맑은 고딕" panose="020F0302020204030204"/>
                <a:ea typeface="맑은 고딕" panose="020B0503020000020004" pitchFamily="50" charset="-127"/>
              </a:rPr>
              <a:t>7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15BBB3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.3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회귀분석과 독립변수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,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종속변수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B9E2F7-0430-47ED-9174-AAC91F430413}"/>
              </a:ext>
            </a:extLst>
          </p:cNvPr>
          <p:cNvCxnSpPr>
            <a:cxnSpLocks/>
          </p:cNvCxnSpPr>
          <p:nvPr/>
        </p:nvCxnSpPr>
        <p:spPr>
          <a:xfrm>
            <a:off x="940103" y="1506078"/>
            <a:ext cx="10311794" cy="0"/>
          </a:xfrm>
          <a:prstGeom prst="line">
            <a:avLst/>
          </a:prstGeom>
          <a:ln w="12700">
            <a:solidFill>
              <a:srgbClr val="15BB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1AC798B-3A53-49AC-9CB8-3E177691EB46}"/>
              </a:ext>
            </a:extLst>
          </p:cNvPr>
          <p:cNvSpPr txBox="1">
            <a:spLocks/>
          </p:cNvSpPr>
          <p:nvPr/>
        </p:nvSpPr>
        <p:spPr>
          <a:xfrm>
            <a:off x="838199" y="1825624"/>
            <a:ext cx="5991226" cy="5675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>
                <a:latin typeface="+mn-ea"/>
              </a:rPr>
              <a:t>어떤 연구자가 특정 지역의 주택 면적과 최근 </a:t>
            </a:r>
            <a:r>
              <a:rPr lang="en-US" altLang="ko-KR" sz="2200" dirty="0">
                <a:latin typeface="+mn-ea"/>
              </a:rPr>
              <a:t>2</a:t>
            </a:r>
            <a:r>
              <a:rPr lang="ko-KR" altLang="en-US" sz="2200" dirty="0">
                <a:latin typeface="+mn-ea"/>
              </a:rPr>
              <a:t>년의 거래가격의 관계를 조사하는 경우를 생각해보자</a:t>
            </a:r>
            <a:r>
              <a:rPr lang="en-US" altLang="ko-KR" sz="2200" dirty="0">
                <a:latin typeface="+mn-ea"/>
              </a:rPr>
              <a:t>. </a:t>
            </a:r>
          </a:p>
          <a:p>
            <a:r>
              <a:rPr lang="ko-KR" altLang="en-US" sz="2200" dirty="0">
                <a:latin typeface="+mn-ea"/>
              </a:rPr>
              <a:t>일반적으로 주택의 면적이 큰 경우 판매가격도 높은 경우가 많은데</a:t>
            </a:r>
            <a:r>
              <a:rPr lang="en-US" altLang="ko-KR" sz="2200" dirty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여기서 다른 변수에 영향을 덜 받는 변수인 </a:t>
            </a:r>
            <a:r>
              <a:rPr lang="ko-KR" altLang="en-US" sz="2200" b="1" dirty="0">
                <a:latin typeface="+mn-ea"/>
              </a:rPr>
              <a:t>주택의 면적은 독립변수</a:t>
            </a:r>
            <a:r>
              <a:rPr lang="ko-KR" altLang="en-US" sz="2200" dirty="0">
                <a:latin typeface="+mn-ea"/>
              </a:rPr>
              <a:t>가 되며</a:t>
            </a:r>
            <a:r>
              <a:rPr lang="en-US" altLang="ko-KR" sz="2200" dirty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이에 영향을 받아서 변화할 수 있는 </a:t>
            </a:r>
            <a:r>
              <a:rPr lang="ko-KR" altLang="en-US" sz="2200" b="1" dirty="0">
                <a:latin typeface="+mn-ea"/>
              </a:rPr>
              <a:t>거래가격이 종속변수</a:t>
            </a:r>
            <a:r>
              <a:rPr lang="ko-KR" altLang="en-US" sz="2200" dirty="0">
                <a:latin typeface="+mn-ea"/>
              </a:rPr>
              <a:t>가 될 것이다</a:t>
            </a:r>
            <a:r>
              <a:rPr lang="en-US" altLang="ko-KR" sz="2200" dirty="0">
                <a:latin typeface="+mn-ea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C011D2-B16F-42B4-A29A-C3A5712E4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473" y="1592206"/>
            <a:ext cx="4296375" cy="2772162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2A31E83-63B0-41DD-9530-93C7AD3B7728}"/>
              </a:ext>
            </a:extLst>
          </p:cNvPr>
          <p:cNvSpPr txBox="1">
            <a:spLocks/>
          </p:cNvSpPr>
          <p:nvPr/>
        </p:nvSpPr>
        <p:spPr>
          <a:xfrm>
            <a:off x="838199" y="4548976"/>
            <a:ext cx="10413698" cy="3086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>
                <a:latin typeface="+mn-ea"/>
              </a:rPr>
              <a:t>주택의 가격은 면적에도 영향을 받지만</a:t>
            </a:r>
            <a:r>
              <a:rPr lang="en-US" altLang="ko-KR" sz="2200" dirty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일조량 및 접근성 등에도 영향을 받을 수 있기 때문에</a:t>
            </a:r>
            <a:r>
              <a:rPr lang="en-US" altLang="ko-KR" sz="2200" dirty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이렇게 관측된 데이터를 바탕으로 </a:t>
            </a:r>
            <a:r>
              <a:rPr lang="ko-KR" altLang="en-US" sz="2200" b="1" dirty="0">
                <a:latin typeface="+mn-ea"/>
              </a:rPr>
              <a:t>다차원 공간에 존재하는 데이터들을 가장 잘 설명하는 수학 함수를 찾는 것</a:t>
            </a:r>
            <a:r>
              <a:rPr lang="ko-KR" altLang="en-US" sz="2200" dirty="0">
                <a:latin typeface="+mn-ea"/>
              </a:rPr>
              <a:t>이 바로 회귀분석이 </a:t>
            </a:r>
            <a:r>
              <a:rPr lang="ko-KR" altLang="en-US" sz="2200" dirty="0" err="1">
                <a:latin typeface="+mn-ea"/>
              </a:rPr>
              <a:t>해야할</a:t>
            </a:r>
            <a:r>
              <a:rPr lang="ko-KR" altLang="en-US" sz="2200" dirty="0">
                <a:latin typeface="+mn-ea"/>
              </a:rPr>
              <a:t> 일이다</a:t>
            </a:r>
            <a:r>
              <a:rPr lang="en-US" altLang="ko-KR" sz="22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8009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2665"/>
          <a:stretch/>
        </p:blipFill>
        <p:spPr>
          <a:xfrm>
            <a:off x="1677570" y="1759744"/>
            <a:ext cx="8836855" cy="177613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CB04C4D-39AF-43E7-9C21-56B6652B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rgbClr val="15BBB3"/>
                </a:solidFill>
                <a:latin typeface="맑은 고딕" panose="020F0302020204030204"/>
                <a:ea typeface="맑은 고딕" panose="020B0503020000020004" pitchFamily="50" charset="-127"/>
              </a:rPr>
              <a:t>7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15BBB3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.9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오차 함수의 구현과 파라미터 공간의 </a:t>
            </a:r>
            <a:r>
              <a:rPr kumimoji="0" lang="ko-KR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최적값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B9E2F7-0430-47ED-9174-AAC91F430413}"/>
              </a:ext>
            </a:extLst>
          </p:cNvPr>
          <p:cNvCxnSpPr>
            <a:cxnSpLocks/>
          </p:cNvCxnSpPr>
          <p:nvPr/>
        </p:nvCxnSpPr>
        <p:spPr>
          <a:xfrm>
            <a:off x="940103" y="1506078"/>
            <a:ext cx="10311794" cy="0"/>
          </a:xfrm>
          <a:prstGeom prst="line">
            <a:avLst/>
          </a:prstGeom>
          <a:ln w="12700">
            <a:solidFill>
              <a:srgbClr val="15BB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4467BEC-A747-4AAC-8C81-F0A5AB5F90DB}"/>
              </a:ext>
            </a:extLst>
          </p:cNvPr>
          <p:cNvSpPr txBox="1">
            <a:spLocks/>
          </p:cNvSpPr>
          <p:nvPr/>
        </p:nvSpPr>
        <p:spPr>
          <a:xfrm>
            <a:off x="738187" y="1633537"/>
            <a:ext cx="10715624" cy="5072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200" dirty="0">
              <a:latin typeface="+mn-ea"/>
            </a:endParaRPr>
          </a:p>
          <a:p>
            <a:endParaRPr lang="en-US" altLang="ko-KR" sz="2200" dirty="0">
              <a:latin typeface="+mn-ea"/>
            </a:endParaRPr>
          </a:p>
          <a:p>
            <a:endParaRPr lang="en-US" altLang="ko-KR" sz="2200" dirty="0">
              <a:latin typeface="+mn-ea"/>
            </a:endParaRPr>
          </a:p>
          <a:p>
            <a:endParaRPr lang="en-US" altLang="ko-KR" sz="2200" dirty="0">
              <a:latin typeface="+mn-ea"/>
            </a:endParaRPr>
          </a:p>
          <a:p>
            <a:endParaRPr lang="en-US" altLang="ko-KR" sz="2200" dirty="0">
              <a:latin typeface="+mn-ea"/>
            </a:endParaRPr>
          </a:p>
          <a:p>
            <a:r>
              <a:rPr lang="ko-KR" altLang="en-US" sz="2200" dirty="0">
                <a:latin typeface="+mn-ea"/>
              </a:rPr>
              <a:t>사실 오차를 제곱하는 데에는 더욱 중요한 이유가 있는데</a:t>
            </a:r>
            <a:r>
              <a:rPr lang="en-US" altLang="ko-KR" sz="2200" dirty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이것은 </a:t>
            </a:r>
            <a:r>
              <a:rPr lang="ko-KR" altLang="en-US" sz="2200" b="1" dirty="0">
                <a:latin typeface="+mn-ea"/>
              </a:rPr>
              <a:t>오차 합 곡면의 기울기를 따라 내려가 최소 오차에 접근하기 위해서</a:t>
            </a:r>
            <a:r>
              <a:rPr lang="ko-KR" altLang="en-US" sz="2200" dirty="0">
                <a:latin typeface="+mn-ea"/>
              </a:rPr>
              <a:t>이다</a:t>
            </a:r>
            <a:r>
              <a:rPr lang="en-US" altLang="ko-KR" sz="2200" dirty="0">
                <a:latin typeface="+mn-ea"/>
              </a:rPr>
              <a:t>. </a:t>
            </a:r>
          </a:p>
          <a:p>
            <a:r>
              <a:rPr lang="ko-KR" altLang="en-US" sz="2200" dirty="0">
                <a:latin typeface="+mn-ea"/>
              </a:rPr>
              <a:t>양수 오차가 많으면 그 합이 무한히 커질 수도 있고</a:t>
            </a:r>
            <a:r>
              <a:rPr lang="en-US" altLang="ko-KR" sz="2200" dirty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음수 오차가 많으면 무한히 작은 값을 가질 수도 있다</a:t>
            </a:r>
            <a:r>
              <a:rPr lang="en-US" altLang="ko-KR" sz="2200" dirty="0">
                <a:latin typeface="+mn-ea"/>
              </a:rPr>
              <a:t>. </a:t>
            </a:r>
          </a:p>
          <a:p>
            <a:r>
              <a:rPr lang="ko-KR" altLang="en-US" sz="2200" dirty="0">
                <a:latin typeface="+mn-ea"/>
              </a:rPr>
              <a:t>하지만</a:t>
            </a:r>
            <a:r>
              <a:rPr lang="en-US" altLang="ko-KR" sz="2200" dirty="0">
                <a:latin typeface="+mn-ea"/>
              </a:rPr>
              <a:t>, </a:t>
            </a:r>
            <a:r>
              <a:rPr lang="ko-KR" altLang="en-US" sz="2200" b="1" dirty="0">
                <a:latin typeface="+mn-ea"/>
              </a:rPr>
              <a:t>오차를 제곱하면 가장 좋은 파라미터에서 최소값을 갖는 볼록한 그릇 모양의 곡면</a:t>
            </a:r>
            <a:r>
              <a:rPr lang="ko-KR" altLang="en-US" sz="2200" dirty="0">
                <a:latin typeface="+mn-ea"/>
              </a:rPr>
              <a:t>을 만들 수 있다</a:t>
            </a:r>
            <a:r>
              <a:rPr lang="en-US" altLang="ko-KR" sz="2200" dirty="0">
                <a:latin typeface="+mn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46578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04C4D-39AF-43E7-9C21-56B6652B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rgbClr val="15BBB3"/>
                </a:solidFill>
                <a:latin typeface="맑은 고딕" panose="020F0302020204030204"/>
                <a:ea typeface="맑은 고딕" panose="020B0503020000020004" pitchFamily="50" charset="-127"/>
              </a:rPr>
              <a:t>7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15BBB3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.9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오차 함수의 구현과 파라미터 공간의 </a:t>
            </a:r>
            <a:r>
              <a:rPr kumimoji="0" lang="ko-KR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최적값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B9E2F7-0430-47ED-9174-AAC91F430413}"/>
              </a:ext>
            </a:extLst>
          </p:cNvPr>
          <p:cNvCxnSpPr>
            <a:cxnSpLocks/>
          </p:cNvCxnSpPr>
          <p:nvPr/>
        </p:nvCxnSpPr>
        <p:spPr>
          <a:xfrm>
            <a:off x="940103" y="1506078"/>
            <a:ext cx="10311794" cy="0"/>
          </a:xfrm>
          <a:prstGeom prst="line">
            <a:avLst/>
          </a:prstGeom>
          <a:ln w="12700">
            <a:solidFill>
              <a:srgbClr val="15BB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48A5F06A-BCBF-4D7A-992C-F2B9F874A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399" y="4236808"/>
            <a:ext cx="7817199" cy="2391592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3FF7B74-0998-45EB-8343-B91F79E0A68D}"/>
              </a:ext>
            </a:extLst>
          </p:cNvPr>
          <p:cNvSpPr txBox="1">
            <a:spLocks/>
          </p:cNvSpPr>
          <p:nvPr/>
        </p:nvSpPr>
        <p:spPr>
          <a:xfrm>
            <a:off x="738187" y="1633537"/>
            <a:ext cx="10715624" cy="5122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>
                <a:latin typeface="+mn-ea"/>
              </a:rPr>
              <a:t>아래 그림의 왼쪽과 같은 데이터가 있을 때</a:t>
            </a:r>
            <a:r>
              <a:rPr lang="en-US" altLang="ko-KR" sz="2200" dirty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아래 그림의 가운데와 같이 </a:t>
            </a:r>
            <a:r>
              <a:rPr lang="en-US" altLang="ko-KR" sz="2200" dirty="0">
                <a:latin typeface="+mn-ea"/>
              </a:rPr>
              <a:t>y=</a:t>
            </a:r>
            <a:r>
              <a:rPr lang="en-US" altLang="ko-KR" sz="2200" dirty="0" err="1">
                <a:latin typeface="+mn-ea"/>
              </a:rPr>
              <a:t>wx</a:t>
            </a:r>
            <a:r>
              <a:rPr lang="en-US" altLang="ko-KR" sz="2200" dirty="0">
                <a:latin typeface="+mn-ea"/>
              </a:rPr>
              <a:t> </a:t>
            </a:r>
            <a:r>
              <a:rPr lang="ko-KR" altLang="en-US" sz="2200" dirty="0">
                <a:latin typeface="+mn-ea"/>
              </a:rPr>
              <a:t>는 </a:t>
            </a:r>
            <a:r>
              <a:rPr lang="en-US" altLang="ko-KR" sz="2200" dirty="0">
                <a:latin typeface="+mn-ea"/>
              </a:rPr>
              <a:t>w</a:t>
            </a:r>
            <a:r>
              <a:rPr lang="ko-KR" altLang="en-US" sz="2200" dirty="0">
                <a:latin typeface="+mn-ea"/>
              </a:rPr>
              <a:t>에 따라 여러 가지 모델이 될 수 있다</a:t>
            </a:r>
            <a:r>
              <a:rPr lang="en-US" altLang="ko-KR" sz="2200" dirty="0">
                <a:latin typeface="+mn-ea"/>
              </a:rPr>
              <a:t>. </a:t>
            </a:r>
          </a:p>
          <a:p>
            <a:r>
              <a:rPr lang="ko-KR" altLang="en-US" sz="2200" dirty="0">
                <a:latin typeface="+mn-ea"/>
              </a:rPr>
              <a:t>여기서 가장 좋은 모델은 </a:t>
            </a:r>
            <a:r>
              <a:rPr lang="en-US" altLang="ko-KR" sz="2200" dirty="0">
                <a:latin typeface="+mn-ea"/>
              </a:rPr>
              <a:t>w=1.0 </a:t>
            </a:r>
            <a:r>
              <a:rPr lang="ko-KR" altLang="en-US" sz="2200" dirty="0">
                <a:latin typeface="+mn-ea"/>
              </a:rPr>
              <a:t>인 모델인 것 같다</a:t>
            </a:r>
            <a:r>
              <a:rPr lang="en-US" altLang="ko-KR" sz="2200" dirty="0">
                <a:latin typeface="+mn-ea"/>
              </a:rPr>
              <a:t>. </a:t>
            </a:r>
          </a:p>
          <a:p>
            <a:r>
              <a:rPr lang="ko-KR" altLang="en-US" sz="2200" dirty="0">
                <a:latin typeface="+mn-ea"/>
              </a:rPr>
              <a:t>하지만</a:t>
            </a:r>
            <a:r>
              <a:rPr lang="en-US" altLang="ko-KR" sz="2200" dirty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이것이 정말로 가장 좋은 모델인지 계산할 수 있는 방법은 무엇일까</a:t>
            </a:r>
            <a:r>
              <a:rPr lang="en-US" altLang="ko-KR" sz="2200" dirty="0">
                <a:latin typeface="+mn-ea"/>
              </a:rPr>
              <a:t>? </a:t>
            </a:r>
          </a:p>
          <a:p>
            <a:r>
              <a:rPr lang="ko-KR" altLang="en-US" sz="2200" dirty="0">
                <a:latin typeface="+mn-ea"/>
              </a:rPr>
              <a:t>그림의 왼쪽에서는 </a:t>
            </a:r>
            <a:r>
              <a:rPr lang="en-US" altLang="ko-KR" sz="2200" dirty="0">
                <a:latin typeface="+mn-ea"/>
              </a:rPr>
              <a:t>w</a:t>
            </a:r>
            <a:r>
              <a:rPr lang="ko-KR" altLang="en-US" sz="2200" dirty="0">
                <a:latin typeface="+mn-ea"/>
              </a:rPr>
              <a:t>가 </a:t>
            </a:r>
            <a:r>
              <a:rPr lang="en-US" altLang="ko-KR" sz="2200" dirty="0">
                <a:latin typeface="+mn-ea"/>
              </a:rPr>
              <a:t>0.75</a:t>
            </a:r>
            <a:r>
              <a:rPr lang="ko-KR" altLang="en-US" sz="2200" dirty="0">
                <a:latin typeface="+mn-ea"/>
              </a:rPr>
              <a:t>에서 </a:t>
            </a:r>
            <a:r>
              <a:rPr lang="en-US" altLang="ko-KR" sz="2200" dirty="0">
                <a:latin typeface="+mn-ea"/>
              </a:rPr>
              <a:t>1.25</a:t>
            </a:r>
            <a:r>
              <a:rPr lang="ko-KR" altLang="en-US" sz="2200" dirty="0">
                <a:latin typeface="+mn-ea"/>
              </a:rPr>
              <a:t>까지 점점 커지는데</a:t>
            </a:r>
            <a:r>
              <a:rPr lang="en-US" altLang="ko-KR" sz="2200" dirty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이 값을 오른쪽 그림의 수평축에 대응시키고 각 상황에 대해 평균 제곱 오차를 </a:t>
            </a:r>
            <a:r>
              <a:rPr lang="ko-KR" altLang="en-US" sz="2200" dirty="0" err="1">
                <a:latin typeface="+mn-ea"/>
              </a:rPr>
              <a:t>수직축에</a:t>
            </a:r>
            <a:r>
              <a:rPr lang="ko-KR" altLang="en-US" sz="2200" dirty="0">
                <a:latin typeface="+mn-ea"/>
              </a:rPr>
              <a:t> 대응시켜 보도록 하자</a:t>
            </a:r>
            <a:r>
              <a:rPr lang="en-US" altLang="ko-KR" sz="2200" dirty="0">
                <a:latin typeface="+mn-ea"/>
              </a:rPr>
              <a:t>.</a:t>
            </a:r>
          </a:p>
          <a:p>
            <a:endParaRPr lang="ko-KR" altLang="en-US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67177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04C4D-39AF-43E7-9C21-56B6652B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rgbClr val="15BBB3"/>
                </a:solidFill>
                <a:latin typeface="맑은 고딕" panose="020F0302020204030204"/>
                <a:ea typeface="맑은 고딕" panose="020B0503020000020004" pitchFamily="50" charset="-127"/>
              </a:rPr>
              <a:t>7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15BBB3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.9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오차 함수의 구현과 파라미터 공간의 </a:t>
            </a:r>
            <a:r>
              <a:rPr kumimoji="0" lang="ko-KR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최적값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B9E2F7-0430-47ED-9174-AAC91F430413}"/>
              </a:ext>
            </a:extLst>
          </p:cNvPr>
          <p:cNvCxnSpPr>
            <a:cxnSpLocks/>
          </p:cNvCxnSpPr>
          <p:nvPr/>
        </p:nvCxnSpPr>
        <p:spPr>
          <a:xfrm>
            <a:off x="940103" y="1506078"/>
            <a:ext cx="10311794" cy="0"/>
          </a:xfrm>
          <a:prstGeom prst="line">
            <a:avLst/>
          </a:prstGeom>
          <a:ln w="12700">
            <a:solidFill>
              <a:srgbClr val="15BB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3FF7B74-0998-45EB-8343-B91F79E0A68D}"/>
              </a:ext>
            </a:extLst>
          </p:cNvPr>
          <p:cNvSpPr txBox="1">
            <a:spLocks/>
          </p:cNvSpPr>
          <p:nvPr/>
        </p:nvSpPr>
        <p:spPr>
          <a:xfrm>
            <a:off x="738187" y="1633536"/>
            <a:ext cx="10715624" cy="6604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>
                <a:latin typeface="+mn-ea"/>
              </a:rPr>
              <a:t>우리는 수학자들이 아주 좋아하는 미분이라는 도구를 사용할 것이며</a:t>
            </a:r>
            <a:r>
              <a:rPr lang="en-US" altLang="ko-KR" sz="2200" dirty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오차 곡선의 미분을 이용하여 곡선의 변화율을 구하고 이 변화율을 이용하여 최적해를 찾을 것이다</a:t>
            </a:r>
            <a:r>
              <a:rPr lang="en-US" altLang="ko-KR" sz="2200" dirty="0">
                <a:latin typeface="+mn-ea"/>
              </a:rPr>
              <a:t>. </a:t>
            </a:r>
          </a:p>
          <a:p>
            <a:r>
              <a:rPr lang="ko-KR" altLang="en-US" sz="2200" dirty="0">
                <a:latin typeface="+mn-ea"/>
              </a:rPr>
              <a:t>우리는 그림과 같은 오차 곡선에서 최소값</a:t>
            </a:r>
            <a:r>
              <a:rPr lang="en-US" altLang="ko-KR" sz="2200" dirty="0">
                <a:latin typeface="+mn-ea"/>
              </a:rPr>
              <a:t>(</a:t>
            </a:r>
            <a:r>
              <a:rPr lang="ko-KR" altLang="en-US" sz="2200" dirty="0">
                <a:latin typeface="+mn-ea"/>
              </a:rPr>
              <a:t>혹은 최적해</a:t>
            </a:r>
            <a:r>
              <a:rPr lang="en-US" altLang="ko-KR" sz="2200" dirty="0">
                <a:latin typeface="+mn-ea"/>
              </a:rPr>
              <a:t>)</a:t>
            </a:r>
            <a:r>
              <a:rPr lang="ko-KR" altLang="en-US" sz="2200" dirty="0">
                <a:latin typeface="+mn-ea"/>
              </a:rPr>
              <a:t>을 구하기 위하여 오차 곡선 혹은 곡면의 기울기를 따라 내려가며 해를 </a:t>
            </a:r>
            <a:r>
              <a:rPr lang="ko-KR" altLang="en-US" sz="2200">
                <a:latin typeface="+mn-ea"/>
              </a:rPr>
              <a:t>구하는 </a:t>
            </a:r>
            <a:r>
              <a:rPr lang="ko-KR" altLang="en-US" sz="2200" b="1">
                <a:solidFill>
                  <a:schemeClr val="accent1"/>
                </a:solidFill>
                <a:latin typeface="+mn-ea"/>
              </a:rPr>
              <a:t>경사 </a:t>
            </a:r>
            <a:r>
              <a:rPr lang="ko-KR" altLang="en-US" sz="2200" b="1" dirty="0" err="1">
                <a:solidFill>
                  <a:schemeClr val="accent1"/>
                </a:solidFill>
                <a:latin typeface="+mn-ea"/>
              </a:rPr>
              <a:t>하강법</a:t>
            </a:r>
            <a:r>
              <a:rPr lang="en-US" altLang="ko-KR" sz="2200" b="1" baseline="30000" dirty="0">
                <a:solidFill>
                  <a:schemeClr val="accent1"/>
                </a:solidFill>
                <a:latin typeface="+mn-ea"/>
              </a:rPr>
              <a:t>gradient descent method</a:t>
            </a:r>
            <a:r>
              <a:rPr lang="ko-KR" altLang="en-US" sz="2200" dirty="0">
                <a:latin typeface="+mn-ea"/>
              </a:rPr>
              <a:t>이라는 방법으로 해를 찾아볼 것이다</a:t>
            </a:r>
            <a:r>
              <a:rPr lang="en-US" altLang="ko-KR" sz="2200" dirty="0">
                <a:latin typeface="+mn-ea"/>
              </a:rPr>
              <a:t>.</a:t>
            </a:r>
            <a:endParaRPr lang="ko-KR" altLang="en-US" sz="22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D6EDC4-3AF1-4007-961B-64113094F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93" y="3723442"/>
            <a:ext cx="6956612" cy="27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149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04C4D-39AF-43E7-9C21-56B6652B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rgbClr val="15BBB3"/>
                </a:solidFill>
                <a:latin typeface="맑은 고딕" panose="020F0302020204030204"/>
                <a:ea typeface="맑은 고딕" panose="020B0503020000020004" pitchFamily="50" charset="-127"/>
              </a:rPr>
              <a:t>7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15BBB3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.10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미분과 경사 </a:t>
            </a:r>
            <a:r>
              <a:rPr kumimoji="0" lang="ko-KR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하강법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B9E2F7-0430-47ED-9174-AAC91F430413}"/>
              </a:ext>
            </a:extLst>
          </p:cNvPr>
          <p:cNvCxnSpPr>
            <a:cxnSpLocks/>
          </p:cNvCxnSpPr>
          <p:nvPr/>
        </p:nvCxnSpPr>
        <p:spPr>
          <a:xfrm>
            <a:off x="940103" y="1506078"/>
            <a:ext cx="10311794" cy="0"/>
          </a:xfrm>
          <a:prstGeom prst="line">
            <a:avLst/>
          </a:prstGeom>
          <a:ln w="12700">
            <a:solidFill>
              <a:srgbClr val="15BB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3FF7B74-0998-45EB-8343-B91F79E0A68D}"/>
              </a:ext>
            </a:extLst>
          </p:cNvPr>
          <p:cNvSpPr txBox="1">
            <a:spLocks/>
          </p:cNvSpPr>
          <p:nvPr/>
        </p:nvSpPr>
        <p:spPr>
          <a:xfrm>
            <a:off x="738187" y="1633536"/>
            <a:ext cx="10715624" cy="6604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 err="1">
                <a:latin typeface="+mn-ea"/>
              </a:rPr>
              <a:t>머신러닝에</a:t>
            </a:r>
            <a:r>
              <a:rPr lang="ko-KR" altLang="en-US" sz="2200" dirty="0">
                <a:latin typeface="+mn-ea"/>
              </a:rPr>
              <a:t> 사용되는 여러 기법들을 이해하기 위해 필요한 수학적인 개념 중에서 가장 중요한 개념은 바로 </a:t>
            </a:r>
            <a:r>
              <a:rPr lang="ko-KR" altLang="en-US" sz="2200" b="1" dirty="0">
                <a:solidFill>
                  <a:schemeClr val="accent1"/>
                </a:solidFill>
                <a:latin typeface="+mn-ea"/>
              </a:rPr>
              <a:t>미분</a:t>
            </a:r>
            <a:r>
              <a:rPr lang="en-US" altLang="ko-KR" sz="2200" b="1" baseline="30000" dirty="0">
                <a:solidFill>
                  <a:schemeClr val="accent1"/>
                </a:solidFill>
                <a:latin typeface="+mn-ea"/>
              </a:rPr>
              <a:t>derivative</a:t>
            </a:r>
            <a:r>
              <a:rPr lang="ko-KR" altLang="en-US" sz="2200" dirty="0">
                <a:latin typeface="+mn-ea"/>
              </a:rPr>
              <a:t>이다</a:t>
            </a:r>
            <a:r>
              <a:rPr lang="en-US" altLang="ko-KR" sz="2200" dirty="0">
                <a:latin typeface="+mn-ea"/>
              </a:rPr>
              <a:t>. </a:t>
            </a:r>
          </a:p>
          <a:p>
            <a:r>
              <a:rPr lang="ko-KR" altLang="en-US" sz="2200" dirty="0">
                <a:latin typeface="+mn-ea"/>
              </a:rPr>
              <a:t>미분이란 순간 변화량을 구하는 것으로 다음과 같이 독립 </a:t>
            </a:r>
            <a:r>
              <a:rPr lang="ko-KR" altLang="en-US" sz="2200" dirty="0" err="1">
                <a:latin typeface="+mn-ea"/>
              </a:rPr>
              <a:t>변수값의</a:t>
            </a:r>
            <a:r>
              <a:rPr lang="ko-KR" altLang="en-US" sz="2200" dirty="0">
                <a:latin typeface="+mn-ea"/>
              </a:rPr>
              <a:t> 변화량의 비의 극한으로 구성된다</a:t>
            </a:r>
            <a:r>
              <a:rPr lang="en-US" altLang="ko-KR" sz="2200" dirty="0">
                <a:latin typeface="+mn-ea"/>
              </a:rPr>
              <a:t>. </a:t>
            </a:r>
          </a:p>
          <a:p>
            <a:r>
              <a:rPr lang="en-US" altLang="ko-KR" sz="2200" dirty="0">
                <a:latin typeface="+mn-ea"/>
              </a:rPr>
              <a:t>y=f(x) </a:t>
            </a:r>
            <a:r>
              <a:rPr lang="ko-KR" altLang="en-US" sz="2200" dirty="0">
                <a:latin typeface="+mn-ea"/>
              </a:rPr>
              <a:t>와 같은 함수의 한 </a:t>
            </a:r>
            <a:r>
              <a:rPr lang="ko-KR" altLang="en-US" sz="2200" dirty="0" err="1">
                <a:latin typeface="+mn-ea"/>
              </a:rPr>
              <a:t>입력값</a:t>
            </a:r>
            <a:r>
              <a:rPr lang="ko-KR" altLang="en-US" sz="2200" dirty="0">
                <a:latin typeface="+mn-ea"/>
              </a:rPr>
              <a:t> </a:t>
            </a:r>
            <a:r>
              <a:rPr lang="en-US" altLang="ko-KR" sz="2200" dirty="0">
                <a:latin typeface="+mn-ea"/>
              </a:rPr>
              <a:t>a</a:t>
            </a:r>
            <a:r>
              <a:rPr lang="ko-KR" altLang="en-US" sz="2200" dirty="0">
                <a:latin typeface="+mn-ea"/>
              </a:rPr>
              <a:t>에서의 미분 </a:t>
            </a:r>
            <a:r>
              <a:rPr lang="en-US" altLang="ko-KR" sz="2200" dirty="0">
                <a:latin typeface="+mn-ea"/>
              </a:rPr>
              <a:t>f’(a)</a:t>
            </a:r>
            <a:r>
              <a:rPr lang="ko-KR" altLang="en-US" sz="2200" dirty="0">
                <a:latin typeface="+mn-ea"/>
              </a:rPr>
              <a:t>는 다음과 같이 정의된다</a:t>
            </a:r>
            <a:r>
              <a:rPr lang="en-US" altLang="ko-KR" sz="2200" dirty="0">
                <a:latin typeface="+mn-ea"/>
              </a:rPr>
              <a:t>.</a:t>
            </a:r>
          </a:p>
          <a:p>
            <a:endParaRPr lang="en-US" altLang="ko-KR" sz="2200" dirty="0">
              <a:latin typeface="+mn-ea"/>
            </a:endParaRPr>
          </a:p>
          <a:p>
            <a:endParaRPr lang="en-US" altLang="ko-KR" sz="2200" dirty="0">
              <a:latin typeface="+mn-ea"/>
            </a:endParaRPr>
          </a:p>
          <a:p>
            <a:r>
              <a:rPr lang="ko-KR" altLang="en-US" sz="2200" dirty="0">
                <a:latin typeface="+mn-ea"/>
              </a:rPr>
              <a:t>함수 </a:t>
            </a:r>
            <a:r>
              <a:rPr lang="en-US" altLang="ko-KR" sz="2200" dirty="0">
                <a:latin typeface="+mn-ea"/>
              </a:rPr>
              <a:t>f(x)</a:t>
            </a:r>
            <a:r>
              <a:rPr lang="ko-KR" altLang="en-US" sz="2200" dirty="0">
                <a:latin typeface="+mn-ea"/>
              </a:rPr>
              <a:t>의 </a:t>
            </a:r>
            <a:r>
              <a:rPr lang="en-US" altLang="ko-KR" sz="2200" dirty="0">
                <a:latin typeface="+mn-ea"/>
              </a:rPr>
              <a:t>1</a:t>
            </a:r>
            <a:r>
              <a:rPr lang="ko-KR" altLang="en-US" sz="2200" dirty="0">
                <a:latin typeface="+mn-ea"/>
              </a:rPr>
              <a:t>차 미분 </a:t>
            </a:r>
            <a:r>
              <a:rPr lang="en-US" altLang="ko-KR" sz="2200" dirty="0">
                <a:latin typeface="+mn-ea"/>
              </a:rPr>
              <a:t>f’(x)</a:t>
            </a:r>
            <a:r>
              <a:rPr lang="ko-KR" altLang="en-US" sz="2200" dirty="0">
                <a:latin typeface="+mn-ea"/>
              </a:rPr>
              <a:t>는 </a:t>
            </a:r>
            <a:r>
              <a:rPr lang="en-US" altLang="ko-KR" sz="2200" dirty="0">
                <a:latin typeface="+mn-ea"/>
              </a:rPr>
              <a:t>x</a:t>
            </a:r>
            <a:r>
              <a:rPr lang="ko-KR" altLang="en-US" sz="2200" dirty="0">
                <a:latin typeface="+mn-ea"/>
              </a:rPr>
              <a:t>가 매우 조금 변화한 정도에 대해 </a:t>
            </a:r>
            <a:r>
              <a:rPr lang="ko-KR" altLang="en-US" sz="2200" dirty="0" err="1">
                <a:latin typeface="+mn-ea"/>
              </a:rPr>
              <a:t>함수값이</a:t>
            </a:r>
            <a:r>
              <a:rPr lang="ko-KR" altLang="en-US" sz="2200" dirty="0">
                <a:latin typeface="+mn-ea"/>
              </a:rPr>
              <a:t> 어떤 비로 변화하는지 알려준다</a:t>
            </a:r>
            <a:r>
              <a:rPr lang="en-US" altLang="ko-KR" sz="2200" dirty="0">
                <a:latin typeface="+mn-ea"/>
              </a:rPr>
              <a:t>. </a:t>
            </a:r>
            <a:r>
              <a:rPr lang="ko-KR" altLang="en-US" sz="2200" dirty="0">
                <a:latin typeface="+mn-ea"/>
              </a:rPr>
              <a:t>이것을 변화율이라고 한다</a:t>
            </a:r>
            <a:r>
              <a:rPr lang="en-US" altLang="ko-KR" sz="2200" dirty="0">
                <a:latin typeface="+mn-ea"/>
              </a:rPr>
              <a:t>. </a:t>
            </a:r>
          </a:p>
          <a:p>
            <a:r>
              <a:rPr lang="ko-KR" altLang="en-US" sz="2200" dirty="0">
                <a:latin typeface="+mn-ea"/>
              </a:rPr>
              <a:t>이러한 성질을 이용하면 </a:t>
            </a:r>
            <a:r>
              <a:rPr lang="ko-KR" altLang="en-US" sz="2200" dirty="0" err="1">
                <a:latin typeface="+mn-ea"/>
              </a:rPr>
              <a:t>머신러닝에서</a:t>
            </a:r>
            <a:r>
              <a:rPr lang="ko-KR" altLang="en-US" sz="2200" dirty="0">
                <a:latin typeface="+mn-ea"/>
              </a:rPr>
              <a:t> 매우 중요한 </a:t>
            </a:r>
            <a:r>
              <a:rPr lang="ko-KR" altLang="en-US" sz="2200" b="1" dirty="0">
                <a:solidFill>
                  <a:schemeClr val="accent1"/>
                </a:solidFill>
                <a:latin typeface="+mn-ea"/>
              </a:rPr>
              <a:t>최적화</a:t>
            </a:r>
            <a:r>
              <a:rPr lang="en-US" altLang="ko-KR" sz="2200" b="1" baseline="30000" dirty="0">
                <a:solidFill>
                  <a:schemeClr val="accent1"/>
                </a:solidFill>
                <a:latin typeface="+mn-ea"/>
              </a:rPr>
              <a:t>optimization</a:t>
            </a:r>
            <a:r>
              <a:rPr lang="en-US" altLang="ko-KR" sz="2200" b="1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2200" dirty="0">
                <a:latin typeface="+mn-ea"/>
              </a:rPr>
              <a:t>작업을 할 수 있다</a:t>
            </a:r>
            <a:r>
              <a:rPr lang="en-US" altLang="ko-KR" sz="2200" dirty="0">
                <a:latin typeface="+mn-ea"/>
              </a:rPr>
              <a:t>. </a:t>
            </a:r>
            <a:r>
              <a:rPr lang="ko-KR" altLang="en-US" sz="2200" dirty="0">
                <a:latin typeface="+mn-ea"/>
              </a:rPr>
              <a:t>최적화를 위하여 다음과 같은 용어를 명확하게 정의하도록 하자</a:t>
            </a:r>
            <a:r>
              <a:rPr lang="en-US" altLang="ko-KR" sz="2200" dirty="0">
                <a:latin typeface="+mn-ea"/>
              </a:rPr>
              <a:t>.</a:t>
            </a:r>
            <a:endParaRPr lang="ko-KR" altLang="en-US" sz="220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6A6D97-1A6F-46EE-8870-4F488AD00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170" y="3553859"/>
            <a:ext cx="3819659" cy="79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397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04C4D-39AF-43E7-9C21-56B6652B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rgbClr val="15BBB3"/>
                </a:solidFill>
                <a:latin typeface="맑은 고딕" panose="020F0302020204030204"/>
                <a:ea typeface="맑은 고딕" panose="020B0503020000020004" pitchFamily="50" charset="-127"/>
              </a:rPr>
              <a:t>7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15BBB3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.10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미분과 경사 </a:t>
            </a:r>
            <a:r>
              <a:rPr kumimoji="0" lang="ko-KR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하강법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B9E2F7-0430-47ED-9174-AAC91F430413}"/>
              </a:ext>
            </a:extLst>
          </p:cNvPr>
          <p:cNvCxnSpPr>
            <a:cxnSpLocks/>
          </p:cNvCxnSpPr>
          <p:nvPr/>
        </p:nvCxnSpPr>
        <p:spPr>
          <a:xfrm>
            <a:off x="940103" y="1506078"/>
            <a:ext cx="10311794" cy="0"/>
          </a:xfrm>
          <a:prstGeom prst="line">
            <a:avLst/>
          </a:prstGeom>
          <a:ln w="12700">
            <a:solidFill>
              <a:srgbClr val="15BB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2">
                <a:extLst>
                  <a:ext uri="{FF2B5EF4-FFF2-40B4-BE49-F238E27FC236}">
                    <a16:creationId xmlns:a16="http://schemas.microsoft.com/office/drawing/2014/main" id="{33FF7B74-0998-45EB-8343-B91F79E0A6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8187" y="1633536"/>
                <a:ext cx="10715624" cy="50810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2200" b="1" dirty="0">
                    <a:solidFill>
                      <a:schemeClr val="tx1"/>
                    </a:solidFill>
                    <a:latin typeface="+mn-ea"/>
                  </a:rPr>
                  <a:t>목적함수</a:t>
                </a:r>
                <a:endParaRPr lang="en-US" altLang="ko-KR" sz="2200" b="1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ko-KR" altLang="en-US" sz="2200" dirty="0">
                    <a:solidFill>
                      <a:schemeClr val="tx1"/>
                    </a:solidFill>
                    <a:latin typeface="+mn-ea"/>
                  </a:rPr>
                  <a:t>다음 페이지 그림의 파란색 곡선으로 표시된 함수는 변수 혹은 파라미터를 매개변수로 갖는 함수이다</a:t>
                </a:r>
                <a:r>
                  <a:rPr lang="en-US" altLang="ko-KR" sz="2200" dirty="0">
                    <a:solidFill>
                      <a:schemeClr val="tx1"/>
                    </a:solidFill>
                    <a:latin typeface="+mn-ea"/>
                  </a:rPr>
                  <a:t>. </a:t>
                </a:r>
              </a:p>
              <a:p>
                <a:r>
                  <a:rPr lang="ko-KR" altLang="en-US" sz="2200" dirty="0">
                    <a:solidFill>
                      <a:schemeClr val="tx1"/>
                    </a:solidFill>
                    <a:latin typeface="+mn-ea"/>
                  </a:rPr>
                  <a:t>이 함수를 목적함수라고 하는데</a:t>
                </a:r>
                <a:r>
                  <a:rPr lang="en-US" altLang="ko-KR" sz="2200" dirty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ko-KR" altLang="en-US" sz="2200" dirty="0">
                    <a:solidFill>
                      <a:schemeClr val="tx1"/>
                    </a:solidFill>
                    <a:latin typeface="+mn-ea"/>
                  </a:rPr>
                  <a:t>이를 </a:t>
                </a:r>
                <a:r>
                  <a:rPr lang="en-US" altLang="ko-KR" sz="2200" dirty="0">
                    <a:solidFill>
                      <a:schemeClr val="tx1"/>
                    </a:solidFill>
                    <a:latin typeface="+mn-ea"/>
                  </a:rPr>
                  <a:t>f(x)</a:t>
                </a:r>
                <a:r>
                  <a:rPr lang="ko-KR" altLang="en-US" sz="2200" dirty="0">
                    <a:solidFill>
                      <a:schemeClr val="tx1"/>
                    </a:solidFill>
                    <a:latin typeface="+mn-ea"/>
                  </a:rPr>
                  <a:t>라고 할 때</a:t>
                </a:r>
                <a:r>
                  <a:rPr lang="en-US" altLang="ko-KR" sz="2200" dirty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ko-KR" altLang="en-US" sz="2200" dirty="0">
                    <a:solidFill>
                      <a:schemeClr val="tx1"/>
                    </a:solidFill>
                    <a:latin typeface="+mn-ea"/>
                  </a:rPr>
                  <a:t>이 함수를 가장 작은 값으로 만드는 최적의 변수 </a:t>
                </a:r>
                <a:r>
                  <a:rPr lang="en-US" altLang="ko-KR" sz="2200" dirty="0">
                    <a:solidFill>
                      <a:schemeClr val="tx1"/>
                    </a:solidFill>
                    <a:latin typeface="+mn-ea"/>
                  </a:rPr>
                  <a:t>x*</a:t>
                </a:r>
                <a:r>
                  <a:rPr lang="ko-KR" altLang="en-US" sz="2200" dirty="0">
                    <a:solidFill>
                      <a:schemeClr val="tx1"/>
                    </a:solidFill>
                    <a:latin typeface="+mn-ea"/>
                  </a:rPr>
                  <a:t>를 찾는 일을 최적화라고 한다</a:t>
                </a:r>
                <a:r>
                  <a:rPr lang="en-US" altLang="ko-KR" sz="2200" dirty="0">
                    <a:solidFill>
                      <a:schemeClr val="tx1"/>
                    </a:solidFill>
                    <a:latin typeface="+mn-ea"/>
                  </a:rPr>
                  <a:t>. </a:t>
                </a:r>
              </a:p>
              <a:p>
                <a:r>
                  <a:rPr lang="ko-KR" altLang="en-US" sz="2200" dirty="0">
                    <a:solidFill>
                      <a:schemeClr val="tx1"/>
                    </a:solidFill>
                    <a:latin typeface="+mn-ea"/>
                  </a:rPr>
                  <a:t>앞 절에서 다룬 평균 제곱 오차의 최소값을 구할 경우 평균 제곱 오차식이 목적함수가 될 것이다</a:t>
                </a:r>
                <a:r>
                  <a:rPr lang="en-US" altLang="ko-KR" sz="2200" dirty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endParaRPr lang="en-US" altLang="ko-KR" sz="2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ko-KR" altLang="en-US" sz="2200" b="1" dirty="0">
                    <a:solidFill>
                      <a:schemeClr val="tx1"/>
                    </a:solidFill>
                    <a:latin typeface="+mn-ea"/>
                  </a:rPr>
                  <a:t>평균 변화율</a:t>
                </a:r>
                <a:endParaRPr lang="en-US" altLang="ko-KR" sz="2200" dirty="0">
                  <a:solidFill>
                    <a:schemeClr val="tx1"/>
                  </a:solidFill>
                  <a:latin typeface="+mn-ea"/>
                </a:endParaRPr>
              </a:p>
              <a:p>
                <a:r>
                  <a:rPr lang="ko-KR" altLang="en-US" sz="2200" dirty="0">
                    <a:solidFill>
                      <a:schemeClr val="tx1"/>
                    </a:solidFill>
                    <a:latin typeface="+mn-ea"/>
                  </a:rPr>
                  <a:t>그림의 가운데에 있는 붉은 삼각형을 보면 변수 </a:t>
                </a:r>
                <a:r>
                  <a:rPr lang="en-US" altLang="ko-KR" sz="2200" dirty="0">
                    <a:solidFill>
                      <a:schemeClr val="tx1"/>
                    </a:solidFill>
                    <a:latin typeface="+mn-ea"/>
                  </a:rPr>
                  <a:t>x</a:t>
                </a:r>
                <a:r>
                  <a:rPr lang="ko-KR" altLang="en-US" sz="2200" dirty="0">
                    <a:solidFill>
                      <a:schemeClr val="tx1"/>
                    </a:solidFill>
                    <a:latin typeface="+mn-ea"/>
                  </a:rPr>
                  <a:t>가 </a:t>
                </a:r>
                <a14:m>
                  <m:oMath xmlns:m="http://schemas.openxmlformats.org/officeDocument/2006/math">
                    <m:r>
                      <a:rPr lang="ko-KR" alt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200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ko-KR" altLang="en-US" sz="2200" dirty="0">
                    <a:solidFill>
                      <a:schemeClr val="tx1"/>
                    </a:solidFill>
                    <a:latin typeface="+mn-ea"/>
                  </a:rPr>
                  <a:t>만큼 변할 때</a:t>
                </a:r>
                <a:r>
                  <a:rPr lang="en-US" altLang="ko-KR" sz="2200" dirty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ko-KR" altLang="en-US" sz="2200" dirty="0">
                    <a:solidFill>
                      <a:schemeClr val="tx1"/>
                    </a:solidFill>
                    <a:latin typeface="+mn-ea"/>
                  </a:rPr>
                  <a:t>목적함수는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sz="2200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ko-KR" altLang="en-US" sz="2200" dirty="0">
                    <a:solidFill>
                      <a:schemeClr val="tx1"/>
                    </a:solidFill>
                    <a:latin typeface="+mn-ea"/>
                  </a:rPr>
                  <a:t>만큼 변한다</a:t>
                </a:r>
                <a:r>
                  <a:rPr lang="en-US" altLang="ko-KR" sz="2200" dirty="0">
                    <a:solidFill>
                      <a:schemeClr val="tx1"/>
                    </a:solidFill>
                    <a:latin typeface="+mn-ea"/>
                  </a:rPr>
                  <a:t>. </a:t>
                </a:r>
                <a:r>
                  <a:rPr lang="ko-KR" altLang="en-US" sz="2200" dirty="0">
                    <a:solidFill>
                      <a:schemeClr val="tx1"/>
                    </a:solidFill>
                    <a:latin typeface="+mn-ea"/>
                  </a:rPr>
                  <a:t>이것의 비가 이 구간의 평균 변화율이다</a:t>
                </a:r>
                <a:r>
                  <a:rPr lang="en-US" altLang="ko-KR" sz="2200" dirty="0">
                    <a:solidFill>
                      <a:schemeClr val="tx1"/>
                    </a:solidFill>
                    <a:latin typeface="+mn-ea"/>
                  </a:rPr>
                  <a:t>. </a:t>
                </a:r>
              </a:p>
              <a:p>
                <a:endParaRPr lang="ko-KR" altLang="en-US" sz="2200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8" name="내용 개체 틀 2">
                <a:extLst>
                  <a:ext uri="{FF2B5EF4-FFF2-40B4-BE49-F238E27FC236}">
                    <a16:creationId xmlns:a16="http://schemas.microsoft.com/office/drawing/2014/main" id="{33FF7B74-0998-45EB-8343-B91F79E0A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87" y="1633536"/>
                <a:ext cx="10715624" cy="5081029"/>
              </a:xfrm>
              <a:prstGeom prst="rect">
                <a:avLst/>
              </a:prstGeom>
              <a:blipFill>
                <a:blip r:embed="rId2"/>
                <a:stretch>
                  <a:fillRect l="-626" t="-14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497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04C4D-39AF-43E7-9C21-56B6652B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rgbClr val="15BBB3"/>
                </a:solidFill>
                <a:latin typeface="맑은 고딕" panose="020F0302020204030204"/>
                <a:ea typeface="맑은 고딕" panose="020B0503020000020004" pitchFamily="50" charset="-127"/>
              </a:rPr>
              <a:t>7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15BBB3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.10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미분과 경사 </a:t>
            </a:r>
            <a:r>
              <a:rPr kumimoji="0" lang="ko-KR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하강법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B9E2F7-0430-47ED-9174-AAC91F430413}"/>
              </a:ext>
            </a:extLst>
          </p:cNvPr>
          <p:cNvCxnSpPr>
            <a:cxnSpLocks/>
          </p:cNvCxnSpPr>
          <p:nvPr/>
        </p:nvCxnSpPr>
        <p:spPr>
          <a:xfrm>
            <a:off x="940103" y="1506078"/>
            <a:ext cx="10311794" cy="0"/>
          </a:xfrm>
          <a:prstGeom prst="line">
            <a:avLst/>
          </a:prstGeom>
          <a:ln w="12700">
            <a:solidFill>
              <a:srgbClr val="15BB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3FF7B74-0998-45EB-8343-B91F79E0A68D}"/>
              </a:ext>
            </a:extLst>
          </p:cNvPr>
          <p:cNvSpPr txBox="1">
            <a:spLocks/>
          </p:cNvSpPr>
          <p:nvPr/>
        </p:nvSpPr>
        <p:spPr>
          <a:xfrm>
            <a:off x="738187" y="1633537"/>
            <a:ext cx="10715624" cy="5224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b="1" dirty="0">
                <a:latin typeface="+mn-ea"/>
              </a:rPr>
              <a:t>미분과 접선의 기울기</a:t>
            </a:r>
            <a:endParaRPr lang="en-US" altLang="ko-KR" sz="2200" b="1" dirty="0">
              <a:latin typeface="+mn-ea"/>
            </a:endParaRPr>
          </a:p>
          <a:p>
            <a:r>
              <a:rPr lang="en-US" altLang="ko-KR" sz="2200" dirty="0">
                <a:latin typeface="+mn-ea"/>
              </a:rPr>
              <a:t>x = x</a:t>
            </a:r>
            <a:r>
              <a:rPr lang="en-US" altLang="ko-KR" sz="2200" baseline="-25000" dirty="0">
                <a:latin typeface="+mn-ea"/>
              </a:rPr>
              <a:t>2</a:t>
            </a:r>
            <a:r>
              <a:rPr lang="en-US" altLang="ko-KR" sz="2200" dirty="0">
                <a:latin typeface="+mn-ea"/>
              </a:rPr>
              <a:t> </a:t>
            </a:r>
            <a:r>
              <a:rPr lang="ko-KR" altLang="en-US" sz="2200" dirty="0">
                <a:latin typeface="+mn-ea"/>
              </a:rPr>
              <a:t>인 지점에서 이 삼각형을 매우 작게 만들었다</a:t>
            </a:r>
            <a:r>
              <a:rPr lang="en-US" altLang="ko-KR" sz="2200" dirty="0">
                <a:latin typeface="+mn-ea"/>
              </a:rPr>
              <a:t>. </a:t>
            </a:r>
            <a:r>
              <a:rPr lang="ko-KR" altLang="en-US" sz="2200" dirty="0">
                <a:latin typeface="+mn-ea"/>
              </a:rPr>
              <a:t>이 삼각형을 무한히 작게 만들면 이것이 바로 </a:t>
            </a:r>
            <a:r>
              <a:rPr lang="en-US" altLang="ko-KR" sz="2200" dirty="0">
                <a:latin typeface="+mn-ea"/>
              </a:rPr>
              <a:t>x</a:t>
            </a:r>
            <a:r>
              <a:rPr lang="en-US" altLang="ko-KR" sz="2200" baseline="-25000" dirty="0">
                <a:latin typeface="+mn-ea"/>
              </a:rPr>
              <a:t>2</a:t>
            </a:r>
            <a:r>
              <a:rPr lang="en-US" altLang="ko-KR" sz="2200" dirty="0">
                <a:latin typeface="+mn-ea"/>
              </a:rPr>
              <a:t> </a:t>
            </a:r>
            <a:r>
              <a:rPr lang="ko-KR" altLang="en-US" sz="2200" dirty="0">
                <a:latin typeface="+mn-ea"/>
              </a:rPr>
              <a:t>지점에서의 목적함수 미분이다</a:t>
            </a:r>
            <a:r>
              <a:rPr lang="en-US" altLang="ko-KR" sz="2200" dirty="0">
                <a:latin typeface="+mn-ea"/>
              </a:rPr>
              <a:t>.</a:t>
            </a:r>
          </a:p>
          <a:p>
            <a:r>
              <a:rPr lang="ko-KR" altLang="en-US" sz="2200" dirty="0">
                <a:latin typeface="+mn-ea"/>
              </a:rPr>
              <a:t>그리고 이 값은 그 지점에서 목적함수 곡선에 접하는 선</a:t>
            </a:r>
            <a:r>
              <a:rPr lang="en-US" altLang="ko-KR" sz="2200" dirty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즉 접선의 순간변화율이다</a:t>
            </a:r>
            <a:r>
              <a:rPr lang="en-US" altLang="ko-KR" sz="2200" dirty="0">
                <a:latin typeface="+mn-ea"/>
              </a:rPr>
              <a:t>. </a:t>
            </a:r>
            <a:r>
              <a:rPr lang="ko-KR" altLang="en-US" sz="2200" dirty="0">
                <a:latin typeface="+mn-ea"/>
              </a:rPr>
              <a:t>이것은 접선의 기울기이다</a:t>
            </a:r>
            <a:r>
              <a:rPr lang="en-US" altLang="ko-KR" sz="2200" dirty="0">
                <a:latin typeface="+mn-ea"/>
              </a:rPr>
              <a:t>. </a:t>
            </a:r>
            <a:r>
              <a:rPr lang="ko-KR" altLang="en-US" sz="2200" dirty="0">
                <a:latin typeface="+mn-ea"/>
              </a:rPr>
              <a:t>이 값의 크기는 경사가 급할수록 더 큰 값이 된다</a:t>
            </a:r>
            <a:r>
              <a:rPr lang="en-US" altLang="ko-KR" sz="2200" dirty="0">
                <a:latin typeface="+mn-ea"/>
              </a:rPr>
              <a:t>. </a:t>
            </a:r>
          </a:p>
          <a:p>
            <a:endParaRPr lang="en-US" altLang="ko-KR" sz="2200" dirty="0">
              <a:latin typeface="+mn-ea"/>
            </a:endParaRPr>
          </a:p>
          <a:p>
            <a:r>
              <a:rPr lang="ko-KR" altLang="en-US" sz="2200" b="1" dirty="0">
                <a:latin typeface="+mn-ea"/>
              </a:rPr>
              <a:t>경사 </a:t>
            </a:r>
            <a:r>
              <a:rPr lang="ko-KR" altLang="en-US" sz="2200" b="1" dirty="0" err="1">
                <a:latin typeface="+mn-ea"/>
              </a:rPr>
              <a:t>하강법</a:t>
            </a:r>
            <a:endParaRPr lang="en-US" altLang="ko-KR" sz="2200" b="1" dirty="0">
              <a:latin typeface="+mn-ea"/>
            </a:endParaRPr>
          </a:p>
          <a:p>
            <a:r>
              <a:rPr lang="ko-KR" altLang="en-US" sz="2200" dirty="0">
                <a:latin typeface="+mn-ea"/>
              </a:rPr>
              <a:t>접선의 기울기를 따라 기울기 부호의 반대 방향으로 조금씩 내려오면 해당 지점에서 목적함수의 값이 더 작은 쪽으로 이동할 수 있다</a:t>
            </a:r>
            <a:r>
              <a:rPr lang="en-US" altLang="ko-KR" sz="2200" dirty="0">
                <a:latin typeface="+mn-ea"/>
              </a:rPr>
              <a:t>. </a:t>
            </a:r>
          </a:p>
          <a:p>
            <a:r>
              <a:rPr lang="en-US" altLang="ko-KR" sz="2200" dirty="0">
                <a:latin typeface="+mn-ea"/>
              </a:rPr>
              <a:t>x</a:t>
            </a:r>
            <a:r>
              <a:rPr lang="en-US" altLang="ko-KR" sz="2200" baseline="-25000" dirty="0">
                <a:latin typeface="+mn-ea"/>
              </a:rPr>
              <a:t>2</a:t>
            </a:r>
            <a:r>
              <a:rPr lang="en-US" altLang="ko-KR" sz="2200" dirty="0">
                <a:latin typeface="+mn-ea"/>
              </a:rPr>
              <a:t> </a:t>
            </a:r>
            <a:r>
              <a:rPr lang="ko-KR" altLang="en-US" sz="2200" dirty="0">
                <a:latin typeface="+mn-ea"/>
              </a:rPr>
              <a:t>의 위치에서 </a:t>
            </a:r>
            <a:r>
              <a:rPr lang="en-US" altLang="ko-KR" sz="2200" dirty="0">
                <a:latin typeface="+mn-ea"/>
              </a:rPr>
              <a:t>x</a:t>
            </a:r>
            <a:r>
              <a:rPr lang="ko-KR" altLang="en-US" sz="2200" dirty="0">
                <a:latin typeface="+mn-ea"/>
              </a:rPr>
              <a:t>가 증가하면 </a:t>
            </a:r>
            <a:r>
              <a:rPr lang="en-US" altLang="ko-KR" sz="2200" dirty="0">
                <a:latin typeface="+mn-ea"/>
              </a:rPr>
              <a:t>y</a:t>
            </a:r>
            <a:r>
              <a:rPr lang="ko-KR" altLang="en-US" sz="2200" dirty="0">
                <a:latin typeface="+mn-ea"/>
              </a:rPr>
              <a:t>도 증가하므로 접선의 기울기는 양수이다</a:t>
            </a:r>
            <a:r>
              <a:rPr lang="en-US" altLang="ko-KR" sz="2200" dirty="0">
                <a:latin typeface="+mn-ea"/>
              </a:rPr>
              <a:t>. </a:t>
            </a:r>
          </a:p>
          <a:p>
            <a:r>
              <a:rPr lang="ko-KR" altLang="en-US" sz="2200" dirty="0">
                <a:latin typeface="+mn-ea"/>
              </a:rPr>
              <a:t>따라서 </a:t>
            </a:r>
            <a:r>
              <a:rPr lang="en-US" altLang="ko-KR" sz="2200" dirty="0">
                <a:latin typeface="+mn-ea"/>
              </a:rPr>
              <a:t>x</a:t>
            </a:r>
            <a:r>
              <a:rPr lang="en-US" altLang="ko-KR" sz="2200" baseline="-25000" dirty="0">
                <a:latin typeface="+mn-ea"/>
              </a:rPr>
              <a:t>2</a:t>
            </a:r>
            <a:r>
              <a:rPr lang="en-US" altLang="ko-KR" sz="2200" dirty="0">
                <a:latin typeface="+mn-ea"/>
              </a:rPr>
              <a:t> </a:t>
            </a:r>
            <a:r>
              <a:rPr lang="ko-KR" altLang="en-US" sz="2200" dirty="0">
                <a:latin typeface="+mn-ea"/>
              </a:rPr>
              <a:t>에서 음의 방향으로 움직이면 목적함수의 값이 줄어든다</a:t>
            </a:r>
            <a:r>
              <a:rPr lang="en-US" altLang="ko-KR" sz="2200" dirty="0">
                <a:latin typeface="+mn-ea"/>
              </a:rPr>
              <a:t>. </a:t>
            </a:r>
            <a:r>
              <a:rPr lang="ko-KR" altLang="en-US" sz="2200" dirty="0">
                <a:latin typeface="+mn-ea"/>
              </a:rPr>
              <a:t>즉 </a:t>
            </a:r>
            <a:r>
              <a:rPr lang="en-US" altLang="ko-KR" sz="2200" dirty="0">
                <a:latin typeface="+mn-ea"/>
              </a:rPr>
              <a:t>f’(x</a:t>
            </a:r>
            <a:r>
              <a:rPr lang="en-US" altLang="ko-KR" sz="2200" baseline="-25000" dirty="0">
                <a:latin typeface="+mn-ea"/>
              </a:rPr>
              <a:t>2</a:t>
            </a:r>
            <a:r>
              <a:rPr lang="en-US" altLang="ko-KR" sz="2200" dirty="0">
                <a:latin typeface="+mn-ea"/>
              </a:rPr>
              <a:t>)</a:t>
            </a:r>
            <a:r>
              <a:rPr lang="ko-KR" altLang="en-US" sz="2200" dirty="0">
                <a:latin typeface="+mn-ea"/>
              </a:rPr>
              <a:t>의 반대 방향인 </a:t>
            </a:r>
            <a:r>
              <a:rPr lang="en-US" altLang="ko-KR" sz="2200" dirty="0">
                <a:latin typeface="+mn-ea"/>
              </a:rPr>
              <a:t>-f’(x</a:t>
            </a:r>
            <a:r>
              <a:rPr lang="en-US" altLang="ko-KR" sz="2200" baseline="-25000" dirty="0">
                <a:latin typeface="+mn-ea"/>
              </a:rPr>
              <a:t>2</a:t>
            </a:r>
            <a:r>
              <a:rPr lang="en-US" altLang="ko-KR" sz="2200" dirty="0">
                <a:latin typeface="+mn-ea"/>
              </a:rPr>
              <a:t>) </a:t>
            </a:r>
            <a:r>
              <a:rPr lang="ko-KR" altLang="en-US" sz="2200" dirty="0">
                <a:latin typeface="+mn-ea"/>
              </a:rPr>
              <a:t>로 이동해야 한다</a:t>
            </a:r>
            <a:r>
              <a:rPr lang="en-US" altLang="ko-KR" sz="2200" dirty="0">
                <a:latin typeface="+mn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750029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04C4D-39AF-43E7-9C21-56B6652B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rgbClr val="15BBB3"/>
                </a:solidFill>
                <a:latin typeface="맑은 고딕" panose="020F0302020204030204"/>
                <a:ea typeface="맑은 고딕" panose="020B0503020000020004" pitchFamily="50" charset="-127"/>
              </a:rPr>
              <a:t>7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15BBB3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.10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미분과 경사 </a:t>
            </a:r>
            <a:r>
              <a:rPr kumimoji="0" lang="ko-KR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하강법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B9E2F7-0430-47ED-9174-AAC91F430413}"/>
              </a:ext>
            </a:extLst>
          </p:cNvPr>
          <p:cNvCxnSpPr>
            <a:cxnSpLocks/>
          </p:cNvCxnSpPr>
          <p:nvPr/>
        </p:nvCxnSpPr>
        <p:spPr>
          <a:xfrm>
            <a:off x="940103" y="1506078"/>
            <a:ext cx="10311794" cy="0"/>
          </a:xfrm>
          <a:prstGeom prst="line">
            <a:avLst/>
          </a:prstGeom>
          <a:ln w="12700">
            <a:solidFill>
              <a:srgbClr val="15BB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3FF7B74-0998-45EB-8343-B91F79E0A68D}"/>
              </a:ext>
            </a:extLst>
          </p:cNvPr>
          <p:cNvSpPr txBox="1">
            <a:spLocks/>
          </p:cNvSpPr>
          <p:nvPr/>
        </p:nvSpPr>
        <p:spPr>
          <a:xfrm>
            <a:off x="738187" y="1633536"/>
            <a:ext cx="10715624" cy="6604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>
                <a:latin typeface="+mn-ea"/>
              </a:rPr>
              <a:t>반대로</a:t>
            </a:r>
            <a:r>
              <a:rPr lang="en-US" altLang="ko-KR" sz="2200" dirty="0">
                <a:latin typeface="+mn-ea"/>
              </a:rPr>
              <a:t>, x</a:t>
            </a:r>
            <a:r>
              <a:rPr lang="en-US" altLang="ko-KR" sz="2200" baseline="-25000" dirty="0">
                <a:latin typeface="+mn-ea"/>
              </a:rPr>
              <a:t>1</a:t>
            </a:r>
            <a:r>
              <a:rPr lang="en-US" altLang="ko-KR" sz="2200" dirty="0">
                <a:latin typeface="+mn-ea"/>
              </a:rPr>
              <a:t> </a:t>
            </a:r>
            <a:r>
              <a:rPr lang="ko-KR" altLang="en-US" sz="2200" dirty="0">
                <a:latin typeface="+mn-ea"/>
              </a:rPr>
              <a:t>지점에서 미분은 음수이므로 이 위치에서는 양의 방향으로 이동해야 한다</a:t>
            </a:r>
            <a:r>
              <a:rPr lang="en-US" altLang="ko-KR" sz="2200" dirty="0">
                <a:latin typeface="+mn-ea"/>
              </a:rPr>
              <a:t>. </a:t>
            </a:r>
          </a:p>
          <a:p>
            <a:r>
              <a:rPr lang="ko-KR" altLang="en-US" sz="2200" dirty="0">
                <a:latin typeface="+mn-ea"/>
              </a:rPr>
              <a:t>이 과정을 반복하여 최소값을 구하는 방법을 </a:t>
            </a:r>
            <a:r>
              <a:rPr lang="ko-KR" altLang="en-US" sz="2200" b="1" dirty="0">
                <a:solidFill>
                  <a:schemeClr val="accent1"/>
                </a:solidFill>
                <a:latin typeface="+mn-ea"/>
              </a:rPr>
              <a:t>경사 </a:t>
            </a:r>
            <a:r>
              <a:rPr lang="ko-KR" altLang="en-US" sz="2200" b="1" dirty="0" err="1">
                <a:solidFill>
                  <a:schemeClr val="accent1"/>
                </a:solidFill>
                <a:latin typeface="+mn-ea"/>
              </a:rPr>
              <a:t>하강법</a:t>
            </a:r>
            <a:r>
              <a:rPr lang="en-US" altLang="ko-KR" sz="2200" b="1" baseline="30000" dirty="0">
                <a:solidFill>
                  <a:schemeClr val="accent1"/>
                </a:solidFill>
                <a:latin typeface="+mn-ea"/>
              </a:rPr>
              <a:t>gradient descent</a:t>
            </a:r>
            <a:r>
              <a:rPr lang="ko-KR" altLang="en-US" sz="2200" dirty="0">
                <a:latin typeface="+mn-ea"/>
              </a:rPr>
              <a:t>이라고 한다</a:t>
            </a:r>
            <a:r>
              <a:rPr lang="en-US" altLang="ko-KR" sz="2200" dirty="0">
                <a:latin typeface="+mn-ea"/>
              </a:rPr>
              <a:t>. </a:t>
            </a:r>
          </a:p>
          <a:p>
            <a:r>
              <a:rPr lang="ko-KR" altLang="en-US" sz="2200" dirty="0">
                <a:latin typeface="+mn-ea"/>
              </a:rPr>
              <a:t>경사 하강법은 반복적으로 조금씩 </a:t>
            </a:r>
            <a:r>
              <a:rPr lang="ko-KR" altLang="en-US" sz="2200" dirty="0" err="1">
                <a:latin typeface="+mn-ea"/>
              </a:rPr>
              <a:t>조금씩</a:t>
            </a:r>
            <a:r>
              <a:rPr lang="ko-KR" altLang="en-US" sz="2200" dirty="0">
                <a:latin typeface="+mn-ea"/>
              </a:rPr>
              <a:t> 최소값에 접근하는 방법인데 이 과정이 </a:t>
            </a:r>
            <a:r>
              <a:rPr lang="ko-KR" altLang="en-US" sz="2200" b="1" dirty="0">
                <a:latin typeface="+mn-ea"/>
              </a:rPr>
              <a:t>바로 학습의 과정</a:t>
            </a:r>
            <a:r>
              <a:rPr lang="ko-KR" altLang="en-US" sz="2200" dirty="0">
                <a:latin typeface="+mn-ea"/>
              </a:rPr>
              <a:t>이며 변화되는 변수 </a:t>
            </a:r>
            <a:r>
              <a:rPr lang="en-US" altLang="ko-KR" sz="2200" dirty="0">
                <a:latin typeface="+mn-ea"/>
              </a:rPr>
              <a:t>x</a:t>
            </a:r>
            <a:r>
              <a:rPr lang="ko-KR" altLang="en-US" sz="2200">
                <a:latin typeface="+mn-ea"/>
              </a:rPr>
              <a:t>의 양을 </a:t>
            </a:r>
            <a:r>
              <a:rPr lang="ko-KR" altLang="en-US" sz="2200" b="1" dirty="0" err="1">
                <a:solidFill>
                  <a:schemeClr val="accent1"/>
                </a:solidFill>
                <a:latin typeface="+mn-ea"/>
              </a:rPr>
              <a:t>학습률</a:t>
            </a:r>
            <a:r>
              <a:rPr lang="en-US" altLang="ko-KR" sz="2200" b="1" baseline="30000" dirty="0">
                <a:solidFill>
                  <a:schemeClr val="accent1"/>
                </a:solidFill>
                <a:latin typeface="+mn-ea"/>
              </a:rPr>
              <a:t>learning rate</a:t>
            </a:r>
            <a:r>
              <a:rPr lang="ko-KR" altLang="en-US" sz="2200" dirty="0">
                <a:latin typeface="+mn-ea"/>
              </a:rPr>
              <a:t>이라고 한다</a:t>
            </a:r>
            <a:r>
              <a:rPr lang="en-US" altLang="ko-KR" sz="2200" dirty="0">
                <a:latin typeface="+mn-ea"/>
              </a:rPr>
              <a:t>. </a:t>
            </a:r>
          </a:p>
          <a:p>
            <a:r>
              <a:rPr lang="ko-KR" altLang="en-US" sz="2200" dirty="0">
                <a:latin typeface="+mn-ea"/>
              </a:rPr>
              <a:t>경사 하강법에서의 최소값은 변화율이 </a:t>
            </a:r>
            <a:r>
              <a:rPr lang="en-US" altLang="ko-KR" sz="2200" dirty="0">
                <a:latin typeface="+mn-ea"/>
              </a:rPr>
              <a:t>0</a:t>
            </a:r>
            <a:r>
              <a:rPr lang="ko-KR" altLang="en-US" sz="2200" dirty="0">
                <a:latin typeface="+mn-ea"/>
              </a:rPr>
              <a:t>이 되는 지점으로</a:t>
            </a:r>
            <a:r>
              <a:rPr lang="en-US" altLang="ko-KR" sz="2200" dirty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변화율이란 곧 미분 값이라는 것을 그림을 통해 알 수 있다</a:t>
            </a:r>
            <a:r>
              <a:rPr lang="en-US" altLang="ko-KR" sz="2200" dirty="0">
                <a:latin typeface="+mn-ea"/>
              </a:rPr>
              <a:t>.</a:t>
            </a:r>
            <a:endParaRPr lang="ko-KR" altLang="en-US" sz="2200" dirty="0">
              <a:latin typeface="+mn-ea"/>
            </a:endParaRPr>
          </a:p>
          <a:p>
            <a:endParaRPr lang="ko-KR" altLang="en-US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79077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244" y="1690688"/>
            <a:ext cx="10003649" cy="480218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CB04C4D-39AF-43E7-9C21-56B6652B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rgbClr val="15BBB3"/>
                </a:solidFill>
                <a:latin typeface="맑은 고딕" panose="020F0302020204030204"/>
                <a:ea typeface="맑은 고딕" panose="020B0503020000020004" pitchFamily="50" charset="-127"/>
              </a:rPr>
              <a:t>7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15BBB3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.10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미분과 경사 </a:t>
            </a:r>
            <a:r>
              <a:rPr kumimoji="0" lang="ko-KR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하강법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B9E2F7-0430-47ED-9174-AAC91F430413}"/>
              </a:ext>
            </a:extLst>
          </p:cNvPr>
          <p:cNvCxnSpPr>
            <a:cxnSpLocks/>
          </p:cNvCxnSpPr>
          <p:nvPr/>
        </p:nvCxnSpPr>
        <p:spPr>
          <a:xfrm>
            <a:off x="940103" y="1506078"/>
            <a:ext cx="10311794" cy="0"/>
          </a:xfrm>
          <a:prstGeom prst="line">
            <a:avLst/>
          </a:prstGeom>
          <a:ln w="12700">
            <a:solidFill>
              <a:srgbClr val="15BB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0270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04C4D-39AF-43E7-9C21-56B6652B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rgbClr val="15BBB3"/>
                </a:solidFill>
                <a:latin typeface="맑은 고딕" panose="020F0302020204030204"/>
                <a:ea typeface="맑은 고딕" panose="020B0503020000020004" pitchFamily="50" charset="-127"/>
              </a:rPr>
              <a:t>7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15BBB3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.11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경사 </a:t>
            </a:r>
            <a:r>
              <a:rPr kumimoji="0" lang="ko-KR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하강법</a:t>
            </a:r>
            <a:r>
              <a:rPr lang="ko-KR" altLang="en-US" sz="3200" b="1" dirty="0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과 학습의 원리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B9E2F7-0430-47ED-9174-AAC91F430413}"/>
              </a:ext>
            </a:extLst>
          </p:cNvPr>
          <p:cNvCxnSpPr>
            <a:cxnSpLocks/>
          </p:cNvCxnSpPr>
          <p:nvPr/>
        </p:nvCxnSpPr>
        <p:spPr>
          <a:xfrm>
            <a:off x="940103" y="1506078"/>
            <a:ext cx="10311794" cy="0"/>
          </a:xfrm>
          <a:prstGeom prst="line">
            <a:avLst/>
          </a:prstGeom>
          <a:ln w="12700">
            <a:solidFill>
              <a:srgbClr val="15BB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3FF7B74-0998-45EB-8343-B91F79E0A68D}"/>
              </a:ext>
            </a:extLst>
          </p:cNvPr>
          <p:cNvSpPr txBox="1">
            <a:spLocks/>
          </p:cNvSpPr>
          <p:nvPr/>
        </p:nvSpPr>
        <p:spPr>
          <a:xfrm>
            <a:off x="738187" y="1633537"/>
            <a:ext cx="10715624" cy="477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>
                <a:latin typeface="+mn-ea"/>
              </a:rPr>
              <a:t>훈련 모델을 구현하기 위하여 모델에 설정되는 학습에 사용되는 파라미터를 </a:t>
            </a:r>
            <a:r>
              <a:rPr lang="ko-KR" altLang="en-US" sz="2200" b="1" dirty="0" err="1">
                <a:solidFill>
                  <a:schemeClr val="accent1"/>
                </a:solidFill>
                <a:latin typeface="+mn-ea"/>
              </a:rPr>
              <a:t>하이퍼파라미터</a:t>
            </a:r>
            <a:r>
              <a:rPr lang="ko-KR" altLang="en-US" sz="2200" dirty="0" err="1">
                <a:latin typeface="+mn-ea"/>
              </a:rPr>
              <a:t>라고</a:t>
            </a:r>
            <a:r>
              <a:rPr lang="ko-KR" altLang="en-US" sz="2200" dirty="0">
                <a:latin typeface="+mn-ea"/>
              </a:rPr>
              <a:t> 한다</a:t>
            </a:r>
            <a:r>
              <a:rPr lang="en-US" altLang="ko-KR" sz="2200" dirty="0">
                <a:latin typeface="+mn-ea"/>
              </a:rPr>
              <a:t>. </a:t>
            </a:r>
          </a:p>
          <a:p>
            <a:r>
              <a:rPr lang="ko-KR" altLang="en-US" sz="2200" dirty="0" err="1">
                <a:latin typeface="+mn-ea"/>
              </a:rPr>
              <a:t>하이퍼파라미터에는</a:t>
            </a:r>
            <a:r>
              <a:rPr lang="ko-KR" altLang="en-US" sz="2200" dirty="0">
                <a:latin typeface="+mn-ea"/>
              </a:rPr>
              <a:t> </a:t>
            </a:r>
            <a:r>
              <a:rPr lang="ko-KR" altLang="en-US" sz="2200" dirty="0" err="1">
                <a:latin typeface="+mn-ea"/>
              </a:rPr>
              <a:t>학습률</a:t>
            </a:r>
            <a:r>
              <a:rPr lang="en-US" altLang="ko-KR" sz="2200" dirty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훈련 반복 횟수</a:t>
            </a:r>
            <a:r>
              <a:rPr lang="en-US" altLang="ko-KR" sz="2200" dirty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가중치 초기화 값들이 될 수 있다</a:t>
            </a:r>
            <a:r>
              <a:rPr lang="en-US" altLang="ko-KR" sz="2200" dirty="0">
                <a:latin typeface="+mn-ea"/>
              </a:rPr>
              <a:t>. </a:t>
            </a:r>
          </a:p>
          <a:p>
            <a:r>
              <a:rPr lang="ko-KR" altLang="en-US" sz="2200" dirty="0">
                <a:latin typeface="+mn-ea"/>
              </a:rPr>
              <a:t>여기서는 </a:t>
            </a:r>
            <a:r>
              <a:rPr lang="ko-KR" altLang="en-US" sz="2200" dirty="0" err="1">
                <a:latin typeface="+mn-ea"/>
              </a:rPr>
              <a:t>학습률</a:t>
            </a:r>
            <a:r>
              <a:rPr lang="ko-KR" altLang="en-US" sz="2200" dirty="0">
                <a:latin typeface="+mn-ea"/>
              </a:rPr>
              <a:t> 값을 </a:t>
            </a:r>
            <a:r>
              <a:rPr lang="en-US" altLang="ko-KR" sz="2200" dirty="0">
                <a:latin typeface="+mn-ea"/>
              </a:rPr>
              <a:t>0.005</a:t>
            </a:r>
            <a:r>
              <a:rPr lang="ko-KR" altLang="en-US" sz="2200" dirty="0">
                <a:latin typeface="+mn-ea"/>
              </a:rPr>
              <a:t>로 사용하였으며</a:t>
            </a:r>
            <a:r>
              <a:rPr lang="en-US" altLang="ko-KR" sz="2200" dirty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그리스 문자 </a:t>
            </a:r>
            <a:r>
              <a:rPr lang="el-GR" altLang="ko-KR" sz="2200" b="0" i="0" dirty="0">
                <a:effectLst/>
                <a:latin typeface="Apple SD Gothic Neo"/>
              </a:rPr>
              <a:t>η</a:t>
            </a:r>
            <a:r>
              <a:rPr lang="en-US" altLang="ko-KR" sz="2200" dirty="0">
                <a:latin typeface="+mn-ea"/>
              </a:rPr>
              <a:t>(</a:t>
            </a:r>
            <a:r>
              <a:rPr lang="ko-KR" altLang="en-US" sz="2200" dirty="0">
                <a:latin typeface="+mn-ea"/>
              </a:rPr>
              <a:t>에타</a:t>
            </a:r>
            <a:r>
              <a:rPr lang="en-US" altLang="ko-KR" sz="2200" dirty="0">
                <a:latin typeface="+mn-ea"/>
              </a:rPr>
              <a:t>)</a:t>
            </a:r>
            <a:r>
              <a:rPr lang="ko-KR" altLang="en-US" sz="2200" dirty="0">
                <a:latin typeface="+mn-ea"/>
              </a:rPr>
              <a:t>로 표기하였다</a:t>
            </a:r>
            <a:r>
              <a:rPr lang="en-US" altLang="ko-KR" sz="2200" dirty="0">
                <a:latin typeface="+mn-ea"/>
              </a:rPr>
              <a:t>. </a:t>
            </a:r>
          </a:p>
          <a:p>
            <a:r>
              <a:rPr lang="en-US" altLang="ko-KR" sz="2200" dirty="0">
                <a:latin typeface="+mn-ea"/>
              </a:rPr>
              <a:t>n</a:t>
            </a:r>
            <a:r>
              <a:rPr lang="ko-KR" altLang="en-US" sz="2200" dirty="0">
                <a:latin typeface="+mn-ea"/>
              </a:rPr>
              <a:t>개의 데이터 </a:t>
            </a:r>
            <a:r>
              <a:rPr lang="en-US" altLang="ko-KR" sz="2200" dirty="0">
                <a:latin typeface="+mn-ea"/>
              </a:rPr>
              <a:t>x</a:t>
            </a:r>
            <a:r>
              <a:rPr lang="en-US" altLang="ko-KR" sz="2200" baseline="-25000" dirty="0">
                <a:latin typeface="+mn-ea"/>
              </a:rPr>
              <a:t>i</a:t>
            </a:r>
            <a:r>
              <a:rPr lang="en-US" altLang="ko-KR" sz="2200" dirty="0">
                <a:latin typeface="+mn-ea"/>
              </a:rPr>
              <a:t> </a:t>
            </a:r>
            <a:r>
              <a:rPr lang="ko-KR" altLang="en-US" sz="2200" dirty="0">
                <a:latin typeface="+mn-ea"/>
              </a:rPr>
              <a:t>에 대한 예측 오차가 </a:t>
            </a:r>
            <a:r>
              <a:rPr lang="en-US" altLang="ko-KR" sz="2200" dirty="0" err="1">
                <a:latin typeface="+mn-ea"/>
              </a:rPr>
              <a:t>E</a:t>
            </a:r>
            <a:r>
              <a:rPr lang="en-US" altLang="ko-KR" sz="2200" baseline="-25000" dirty="0" err="1">
                <a:latin typeface="+mn-ea"/>
              </a:rPr>
              <a:t>i</a:t>
            </a:r>
            <a:r>
              <a:rPr lang="en-US" altLang="ko-KR" sz="2200" dirty="0">
                <a:latin typeface="+mn-ea"/>
              </a:rPr>
              <a:t> </a:t>
            </a:r>
            <a:r>
              <a:rPr lang="ko-KR" altLang="en-US" sz="2200" dirty="0">
                <a:latin typeface="+mn-ea"/>
              </a:rPr>
              <a:t>라고 할 때 다음과 같이 기울기 </a:t>
            </a:r>
            <a:r>
              <a:rPr lang="en-US" altLang="ko-KR" sz="2200" dirty="0">
                <a:latin typeface="+mn-ea"/>
              </a:rPr>
              <a:t>w</a:t>
            </a:r>
            <a:r>
              <a:rPr lang="ko-KR" altLang="en-US" sz="2200" dirty="0">
                <a:latin typeface="+mn-ea"/>
              </a:rPr>
              <a:t>와 절편 </a:t>
            </a:r>
            <a:r>
              <a:rPr lang="en-US" altLang="ko-KR" sz="2200" dirty="0">
                <a:latin typeface="+mn-ea"/>
              </a:rPr>
              <a:t>b</a:t>
            </a:r>
            <a:r>
              <a:rPr lang="ko-KR" altLang="en-US" sz="2200" dirty="0">
                <a:latin typeface="+mn-ea"/>
              </a:rPr>
              <a:t>를 오차를 이용하여 수정할 수 있다</a:t>
            </a:r>
            <a:r>
              <a:rPr lang="en-US" altLang="ko-KR" sz="2200" dirty="0">
                <a:latin typeface="+mn-ea"/>
              </a:rPr>
              <a:t>.</a:t>
            </a:r>
          </a:p>
          <a:p>
            <a:endParaRPr lang="en-US" altLang="ko-KR" sz="2200" dirty="0">
              <a:latin typeface="+mn-ea"/>
            </a:endParaRPr>
          </a:p>
          <a:p>
            <a:endParaRPr lang="en-US" altLang="ko-KR" sz="2200" dirty="0">
              <a:latin typeface="+mn-ea"/>
            </a:endParaRPr>
          </a:p>
          <a:p>
            <a:endParaRPr lang="en-US" altLang="ko-KR" sz="2200" dirty="0">
              <a:latin typeface="+mn-ea"/>
            </a:endParaRPr>
          </a:p>
          <a:p>
            <a:r>
              <a:rPr lang="ko-KR" altLang="en-US" sz="2200" dirty="0">
                <a:latin typeface="+mn-ea"/>
              </a:rPr>
              <a:t>학습을 위해서는 전체 데이터를 모두 넣어서 에러를 구하는데 이렇게 전체 데이터를 한 번 사용하는 것을 </a:t>
            </a:r>
            <a:r>
              <a:rPr lang="en-US" altLang="ko-KR" sz="2200" dirty="0">
                <a:latin typeface="+mn-ea"/>
              </a:rPr>
              <a:t>1 </a:t>
            </a:r>
            <a:r>
              <a:rPr lang="ko-KR" altLang="en-US" sz="2200" b="1" dirty="0" err="1">
                <a:solidFill>
                  <a:schemeClr val="accent1"/>
                </a:solidFill>
                <a:latin typeface="+mn-ea"/>
              </a:rPr>
              <a:t>에폭</a:t>
            </a:r>
            <a:r>
              <a:rPr lang="en-US" altLang="ko-KR" sz="2200" b="1" baseline="30000" dirty="0">
                <a:solidFill>
                  <a:schemeClr val="accent1"/>
                </a:solidFill>
                <a:latin typeface="+mn-ea"/>
              </a:rPr>
              <a:t>epoch</a:t>
            </a:r>
            <a:r>
              <a:rPr lang="ko-KR" altLang="en-US" sz="2200" dirty="0">
                <a:latin typeface="+mn-ea"/>
              </a:rPr>
              <a:t>이라고 한다</a:t>
            </a:r>
            <a:r>
              <a:rPr lang="en-US" altLang="ko-KR" sz="2200" dirty="0">
                <a:latin typeface="+mn-ea"/>
              </a:rPr>
              <a:t>.</a:t>
            </a:r>
            <a:endParaRPr lang="ko-KR" altLang="en-US" sz="220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0AD045-562D-4791-8EC5-56B0B30937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14"/>
          <a:stretch/>
        </p:blipFill>
        <p:spPr>
          <a:xfrm>
            <a:off x="3204596" y="4104654"/>
            <a:ext cx="5566024" cy="89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898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947" y="1780335"/>
            <a:ext cx="8817544" cy="456346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CB04C4D-39AF-43E7-9C21-56B6652B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rgbClr val="15BBB3"/>
                </a:solidFill>
                <a:latin typeface="맑은 고딕" panose="020F0302020204030204"/>
                <a:ea typeface="맑은 고딕" panose="020B0503020000020004" pitchFamily="50" charset="-127"/>
              </a:rPr>
              <a:t>7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15BBB3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.11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경사 </a:t>
            </a:r>
            <a:r>
              <a:rPr kumimoji="0" lang="ko-KR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하강법</a:t>
            </a:r>
            <a:r>
              <a:rPr lang="ko-KR" altLang="en-US" sz="3200" b="1" dirty="0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과 학습의 원리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B9E2F7-0430-47ED-9174-AAC91F430413}"/>
              </a:ext>
            </a:extLst>
          </p:cNvPr>
          <p:cNvCxnSpPr>
            <a:cxnSpLocks/>
          </p:cNvCxnSpPr>
          <p:nvPr/>
        </p:nvCxnSpPr>
        <p:spPr>
          <a:xfrm>
            <a:off x="940103" y="1506078"/>
            <a:ext cx="10311794" cy="0"/>
          </a:xfrm>
          <a:prstGeom prst="line">
            <a:avLst/>
          </a:prstGeom>
          <a:ln w="12700">
            <a:solidFill>
              <a:srgbClr val="15BB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73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702" y="1690687"/>
            <a:ext cx="4664298" cy="46759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CB04C4D-39AF-43E7-9C21-56B6652B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rgbClr val="15BBB3"/>
                </a:solidFill>
                <a:latin typeface="맑은 고딕" panose="020F0302020204030204"/>
                <a:ea typeface="맑은 고딕" panose="020B0503020000020004" pitchFamily="50" charset="-127"/>
              </a:rPr>
              <a:t>7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15BBB3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.3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회귀분석과 독립변수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,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종속변수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B9E2F7-0430-47ED-9174-AAC91F430413}"/>
              </a:ext>
            </a:extLst>
          </p:cNvPr>
          <p:cNvCxnSpPr>
            <a:cxnSpLocks/>
          </p:cNvCxnSpPr>
          <p:nvPr/>
        </p:nvCxnSpPr>
        <p:spPr>
          <a:xfrm>
            <a:off x="940103" y="1506078"/>
            <a:ext cx="10311794" cy="0"/>
          </a:xfrm>
          <a:prstGeom prst="line">
            <a:avLst/>
          </a:prstGeom>
          <a:ln w="12700">
            <a:solidFill>
              <a:srgbClr val="15BB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28E8869-D449-4EBF-A140-1DA178002313}"/>
              </a:ext>
            </a:extLst>
          </p:cNvPr>
          <p:cNvSpPr txBox="1">
            <a:spLocks/>
          </p:cNvSpPr>
          <p:nvPr/>
        </p:nvSpPr>
        <p:spPr>
          <a:xfrm>
            <a:off x="838199" y="1825624"/>
            <a:ext cx="5591176" cy="5675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>
                <a:latin typeface="+mn-ea"/>
              </a:rPr>
              <a:t>즉</a:t>
            </a:r>
            <a:r>
              <a:rPr lang="en-US" altLang="ko-KR" sz="2200" dirty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다른 표현으로 </a:t>
            </a:r>
            <a:r>
              <a:rPr lang="en-US" altLang="ko-KR" sz="2200" dirty="0">
                <a:latin typeface="+mn-ea"/>
              </a:rPr>
              <a:t>y=f(x)</a:t>
            </a:r>
            <a:r>
              <a:rPr lang="ko-KR" altLang="en-US" sz="2200" dirty="0">
                <a:latin typeface="+mn-ea"/>
              </a:rPr>
              <a:t>에서 입력 </a:t>
            </a:r>
            <a:r>
              <a:rPr lang="en-US" altLang="ko-KR" sz="2200" dirty="0">
                <a:latin typeface="+mn-ea"/>
              </a:rPr>
              <a:t>x</a:t>
            </a:r>
            <a:r>
              <a:rPr lang="ko-KR" altLang="en-US" sz="2200" dirty="0">
                <a:latin typeface="+mn-ea"/>
              </a:rPr>
              <a:t>와 출력 </a:t>
            </a:r>
            <a:r>
              <a:rPr lang="en-US" altLang="ko-KR" sz="2200" dirty="0">
                <a:latin typeface="+mn-ea"/>
              </a:rPr>
              <a:t>y</a:t>
            </a:r>
            <a:r>
              <a:rPr lang="ko-KR" altLang="en-US" sz="2200" dirty="0">
                <a:latin typeface="+mn-ea"/>
              </a:rPr>
              <a:t>를 보면서 함수 </a:t>
            </a:r>
            <a:r>
              <a:rPr lang="en-US" altLang="ko-KR" sz="2200" dirty="0">
                <a:latin typeface="+mn-ea"/>
              </a:rPr>
              <a:t>(x)</a:t>
            </a:r>
            <a:r>
              <a:rPr lang="ko-KR" altLang="en-US" sz="2200" dirty="0">
                <a:latin typeface="+mn-ea"/>
              </a:rPr>
              <a:t>를 예측하는 것을 회귀 기법이라고 할 수 있다</a:t>
            </a:r>
            <a:r>
              <a:rPr lang="en-US" altLang="ko-KR" sz="2200" dirty="0">
                <a:latin typeface="+mn-ea"/>
              </a:rPr>
              <a:t>. </a:t>
            </a:r>
          </a:p>
          <a:p>
            <a:r>
              <a:rPr lang="ko-KR" altLang="en-US" sz="2200" dirty="0">
                <a:latin typeface="+mn-ea"/>
              </a:rPr>
              <a:t>예를 들어서 대상의 </a:t>
            </a:r>
            <a:r>
              <a:rPr lang="en-US" altLang="ko-KR" sz="2200" dirty="0">
                <a:latin typeface="+mn-ea"/>
              </a:rPr>
              <a:t>“</a:t>
            </a:r>
            <a:r>
              <a:rPr lang="ko-KR" altLang="en-US" sz="2200" dirty="0">
                <a:latin typeface="+mn-ea"/>
              </a:rPr>
              <a:t>면적</a:t>
            </a:r>
            <a:r>
              <a:rPr lang="en-US" altLang="ko-KR" sz="2200" dirty="0">
                <a:latin typeface="+mn-ea"/>
              </a:rPr>
              <a:t>”</a:t>
            </a:r>
            <a:r>
              <a:rPr lang="ko-KR" altLang="en-US" sz="2200" dirty="0">
                <a:latin typeface="+mn-ea"/>
              </a:rPr>
              <a:t>을 </a:t>
            </a:r>
            <a:r>
              <a:rPr lang="en-US" altLang="ko-KR" sz="2200" dirty="0">
                <a:latin typeface="+mn-ea"/>
              </a:rPr>
              <a:t>x </a:t>
            </a:r>
            <a:r>
              <a:rPr lang="ko-KR" altLang="en-US" sz="2200" dirty="0">
                <a:latin typeface="+mn-ea"/>
              </a:rPr>
              <a:t>좌표에 입력하고 이들의 </a:t>
            </a:r>
            <a:r>
              <a:rPr lang="en-US" altLang="ko-KR" sz="2200" dirty="0">
                <a:latin typeface="+mn-ea"/>
              </a:rPr>
              <a:t>“</a:t>
            </a:r>
            <a:r>
              <a:rPr lang="ko-KR" altLang="en-US" sz="2200" dirty="0">
                <a:latin typeface="+mn-ea"/>
              </a:rPr>
              <a:t>거래가격</a:t>
            </a:r>
            <a:r>
              <a:rPr lang="en-US" altLang="ko-KR" sz="2200" dirty="0">
                <a:latin typeface="+mn-ea"/>
              </a:rPr>
              <a:t>”</a:t>
            </a:r>
            <a:r>
              <a:rPr lang="ko-KR" altLang="en-US" sz="2200" dirty="0">
                <a:latin typeface="+mn-ea"/>
              </a:rPr>
              <a:t>을 </a:t>
            </a:r>
            <a:r>
              <a:rPr lang="en-US" altLang="ko-KR" sz="2200" dirty="0">
                <a:latin typeface="+mn-ea"/>
              </a:rPr>
              <a:t>y </a:t>
            </a:r>
            <a:r>
              <a:rPr lang="ko-KR" altLang="en-US" sz="2200" dirty="0">
                <a:latin typeface="+mn-ea"/>
              </a:rPr>
              <a:t>좌표에 </a:t>
            </a:r>
            <a:r>
              <a:rPr lang="ko-KR" altLang="en-US" sz="2200" dirty="0" err="1">
                <a:latin typeface="+mn-ea"/>
              </a:rPr>
              <a:t>매핑시킨</a:t>
            </a:r>
            <a:r>
              <a:rPr lang="ko-KR" altLang="en-US" sz="2200" dirty="0">
                <a:latin typeface="+mn-ea"/>
              </a:rPr>
              <a:t> 후</a:t>
            </a:r>
            <a:r>
              <a:rPr lang="en-US" altLang="ko-KR" sz="2200" dirty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이 상관관계를 가장 잘 설명하는 직선을 찾는 문제가 될 수 있을 것이다</a:t>
            </a:r>
            <a:r>
              <a:rPr lang="en-US" altLang="ko-KR" sz="2200" dirty="0">
                <a:latin typeface="+mn-ea"/>
              </a:rPr>
              <a:t>. </a:t>
            </a:r>
          </a:p>
          <a:p>
            <a:r>
              <a:rPr lang="ko-KR" altLang="en-US" sz="2200" dirty="0">
                <a:latin typeface="+mn-ea"/>
              </a:rPr>
              <a:t>그림을 보면 </a:t>
            </a:r>
            <a:r>
              <a:rPr lang="en-US" altLang="ko-KR" sz="2200" dirty="0">
                <a:latin typeface="+mn-ea"/>
              </a:rPr>
              <a:t>x</a:t>
            </a:r>
            <a:r>
              <a:rPr lang="ko-KR" altLang="en-US" sz="2200" dirty="0">
                <a:latin typeface="+mn-ea"/>
              </a:rPr>
              <a:t>로 나타낸 특정한 지역의 주택면적과 거래가격 </a:t>
            </a:r>
            <a:r>
              <a:rPr lang="en-US" altLang="ko-KR" sz="2200" dirty="0">
                <a:latin typeface="+mn-ea"/>
              </a:rPr>
              <a:t>y</a:t>
            </a:r>
            <a:r>
              <a:rPr lang="ko-KR" altLang="en-US" sz="2200" dirty="0">
                <a:latin typeface="+mn-ea"/>
              </a:rPr>
              <a:t>를 확인한 결과인데 파란색 점들이 측정값들</a:t>
            </a:r>
            <a:r>
              <a:rPr lang="en-US" altLang="ko-KR" sz="2200" dirty="0">
                <a:latin typeface="+mn-ea"/>
              </a:rPr>
              <a:t>(</a:t>
            </a:r>
            <a:r>
              <a:rPr lang="ko-KR" altLang="en-US" sz="2200" dirty="0">
                <a:latin typeface="+mn-ea"/>
              </a:rPr>
              <a:t>데이터</a:t>
            </a:r>
            <a:r>
              <a:rPr lang="en-US" altLang="ko-KR" sz="2200" dirty="0">
                <a:latin typeface="+mn-ea"/>
              </a:rPr>
              <a:t>)</a:t>
            </a:r>
            <a:r>
              <a:rPr lang="ko-KR" altLang="en-US" sz="2200" dirty="0">
                <a:latin typeface="+mn-ea"/>
              </a:rPr>
              <a:t>이다</a:t>
            </a:r>
            <a:r>
              <a:rPr lang="en-US" altLang="ko-KR" sz="2200" dirty="0">
                <a:latin typeface="+mn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152117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201" y="2647032"/>
            <a:ext cx="9669838" cy="381358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CB04C4D-39AF-43E7-9C21-56B6652B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rgbClr val="15BBB3"/>
                </a:solidFill>
                <a:latin typeface="맑은 고딕" panose="020F0302020204030204"/>
                <a:ea typeface="맑은 고딕" panose="020B0503020000020004" pitchFamily="50" charset="-127"/>
              </a:rPr>
              <a:t>7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15BBB3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.12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경사 </a:t>
            </a:r>
            <a:r>
              <a:rPr kumimoji="0" lang="ko-KR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하강법</a:t>
            </a:r>
            <a:r>
              <a:rPr lang="ko-KR" altLang="en-US" sz="3200" b="1" dirty="0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과 </a:t>
            </a:r>
            <a:r>
              <a:rPr lang="ko-KR" altLang="en-US" sz="3200" b="1" dirty="0" err="1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학습률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B9E2F7-0430-47ED-9174-AAC91F430413}"/>
              </a:ext>
            </a:extLst>
          </p:cNvPr>
          <p:cNvCxnSpPr>
            <a:cxnSpLocks/>
          </p:cNvCxnSpPr>
          <p:nvPr/>
        </p:nvCxnSpPr>
        <p:spPr>
          <a:xfrm>
            <a:off x="940103" y="1506078"/>
            <a:ext cx="10311794" cy="0"/>
          </a:xfrm>
          <a:prstGeom prst="line">
            <a:avLst/>
          </a:prstGeom>
          <a:ln w="12700">
            <a:solidFill>
              <a:srgbClr val="15BB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3FF7B74-0998-45EB-8343-B91F79E0A68D}"/>
              </a:ext>
            </a:extLst>
          </p:cNvPr>
          <p:cNvSpPr txBox="1">
            <a:spLocks/>
          </p:cNvSpPr>
          <p:nvPr/>
        </p:nvSpPr>
        <p:spPr>
          <a:xfrm>
            <a:off x="738187" y="1633536"/>
            <a:ext cx="10715624" cy="6604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>
                <a:latin typeface="+mn-ea"/>
              </a:rPr>
              <a:t>이전 절의 과정은 </a:t>
            </a:r>
            <a:r>
              <a:rPr lang="en-US" altLang="ko-KR" sz="2200" dirty="0" err="1">
                <a:latin typeface="+mn-ea"/>
              </a:rPr>
              <a:t>sklearn</a:t>
            </a:r>
            <a:r>
              <a:rPr lang="ko-KR" altLang="en-US" sz="2200" dirty="0">
                <a:latin typeface="+mn-ea"/>
              </a:rPr>
              <a:t>의 </a:t>
            </a:r>
            <a:r>
              <a:rPr lang="en-US" altLang="ko-KR" sz="2200" dirty="0" err="1">
                <a:latin typeface="+mn-ea"/>
              </a:rPr>
              <a:t>LinearRegression</a:t>
            </a:r>
            <a:r>
              <a:rPr lang="en-US" altLang="ko-KR" sz="2200" dirty="0">
                <a:latin typeface="+mn-ea"/>
              </a:rPr>
              <a:t> </a:t>
            </a:r>
            <a:r>
              <a:rPr lang="ko-KR" altLang="en-US" sz="2200" dirty="0">
                <a:latin typeface="+mn-ea"/>
              </a:rPr>
              <a:t>클래스에 구현되어 있는데 이를 다음과 같은 코드로 확인해 보도록 하자</a:t>
            </a:r>
            <a:r>
              <a:rPr lang="en-US" altLang="ko-KR" sz="2200" dirty="0">
                <a:latin typeface="+mn-ea"/>
              </a:rPr>
              <a:t>. </a:t>
            </a:r>
            <a:r>
              <a:rPr lang="ko-KR" altLang="en-US" sz="2200" dirty="0">
                <a:latin typeface="+mn-ea"/>
              </a:rPr>
              <a:t>이전 절에서 경사 하강법으로 구한 </a:t>
            </a:r>
            <a:r>
              <a:rPr lang="en-US" altLang="ko-KR" sz="2200" dirty="0">
                <a:latin typeface="+mn-ea"/>
              </a:rPr>
              <a:t>w</a:t>
            </a:r>
            <a:r>
              <a:rPr lang="ko-KR" altLang="en-US" sz="2200" dirty="0">
                <a:latin typeface="+mn-ea"/>
              </a:rPr>
              <a:t>와 </a:t>
            </a:r>
            <a:r>
              <a:rPr lang="en-US" altLang="ko-KR" sz="2200" dirty="0">
                <a:latin typeface="+mn-ea"/>
              </a:rPr>
              <a:t>b</a:t>
            </a:r>
            <a:r>
              <a:rPr lang="ko-KR" altLang="en-US" sz="2200" dirty="0">
                <a:latin typeface="+mn-ea"/>
              </a:rPr>
              <a:t>과 같은 값이 출력되는 것을 볼 수 있다</a:t>
            </a:r>
            <a:r>
              <a:rPr lang="en-US" altLang="ko-KR" sz="2200" dirty="0">
                <a:latin typeface="+mn-ea"/>
              </a:rPr>
              <a:t>.</a:t>
            </a:r>
            <a:endParaRPr lang="ko-KR" altLang="en-US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60438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631" y="2256089"/>
            <a:ext cx="8130044" cy="450618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CB04C4D-39AF-43E7-9C21-56B6652B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rgbClr val="15BBB3"/>
                </a:solidFill>
                <a:latin typeface="맑은 고딕" panose="020F0302020204030204"/>
                <a:ea typeface="맑은 고딕" panose="020B0503020000020004" pitchFamily="50" charset="-127"/>
              </a:rPr>
              <a:t>7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15BBB3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.12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경사 </a:t>
            </a:r>
            <a:r>
              <a:rPr kumimoji="0" lang="ko-KR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하강법</a:t>
            </a:r>
            <a:r>
              <a:rPr lang="ko-KR" altLang="en-US" sz="3200" b="1" dirty="0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과 </a:t>
            </a:r>
            <a:r>
              <a:rPr lang="ko-KR" altLang="en-US" sz="3200" b="1" dirty="0" err="1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학습률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B9E2F7-0430-47ED-9174-AAC91F430413}"/>
              </a:ext>
            </a:extLst>
          </p:cNvPr>
          <p:cNvCxnSpPr>
            <a:cxnSpLocks/>
          </p:cNvCxnSpPr>
          <p:nvPr/>
        </p:nvCxnSpPr>
        <p:spPr>
          <a:xfrm>
            <a:off x="940103" y="1506078"/>
            <a:ext cx="10311794" cy="0"/>
          </a:xfrm>
          <a:prstGeom prst="line">
            <a:avLst/>
          </a:prstGeom>
          <a:ln w="12700">
            <a:solidFill>
              <a:srgbClr val="15BB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3FF7B74-0998-45EB-8343-B91F79E0A68D}"/>
              </a:ext>
            </a:extLst>
          </p:cNvPr>
          <p:cNvSpPr txBox="1">
            <a:spLocks/>
          </p:cNvSpPr>
          <p:nvPr/>
        </p:nvSpPr>
        <p:spPr>
          <a:xfrm>
            <a:off x="738187" y="1633536"/>
            <a:ext cx="10715624" cy="6604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>
                <a:latin typeface="+mn-ea"/>
              </a:rPr>
              <a:t>우리가 구한 가설 함수의 </a:t>
            </a:r>
            <a:r>
              <a:rPr lang="en-US" altLang="ko-KR" sz="2200" dirty="0">
                <a:latin typeface="+mn-ea"/>
              </a:rPr>
              <a:t>w</a:t>
            </a:r>
            <a:r>
              <a:rPr lang="ko-KR" altLang="en-US" sz="2200" dirty="0">
                <a:latin typeface="+mn-ea"/>
              </a:rPr>
              <a:t>와 </a:t>
            </a:r>
            <a:r>
              <a:rPr lang="en-US" altLang="ko-KR" sz="2200" dirty="0">
                <a:latin typeface="+mn-ea"/>
              </a:rPr>
              <a:t>b</a:t>
            </a:r>
            <a:r>
              <a:rPr lang="ko-KR" altLang="en-US" sz="2200" dirty="0">
                <a:latin typeface="+mn-ea"/>
              </a:rPr>
              <a:t>가 데이터의 분포를 제대로 설명하는가 </a:t>
            </a:r>
            <a:r>
              <a:rPr lang="ko-KR" altLang="en-US" sz="2200" dirty="0" err="1">
                <a:latin typeface="+mn-ea"/>
              </a:rPr>
              <a:t>시각화하는</a:t>
            </a:r>
            <a:r>
              <a:rPr lang="ko-KR" altLang="en-US" sz="2200" dirty="0">
                <a:latin typeface="+mn-ea"/>
              </a:rPr>
              <a:t> 코드를 만들어 보자</a:t>
            </a:r>
            <a:r>
              <a:rPr lang="en-US" altLang="ko-KR" sz="2200" dirty="0">
                <a:latin typeface="+mn-ea"/>
              </a:rPr>
              <a:t>.</a:t>
            </a:r>
            <a:endParaRPr lang="ko-KR" altLang="en-US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5193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082" y="2376858"/>
            <a:ext cx="9509561" cy="228266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CB04C4D-39AF-43E7-9C21-56B6652B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rgbClr val="15BBB3"/>
                </a:solidFill>
                <a:latin typeface="맑은 고딕" panose="020F0302020204030204"/>
                <a:ea typeface="맑은 고딕" panose="020B0503020000020004" pitchFamily="50" charset="-127"/>
              </a:rPr>
              <a:t>7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15BBB3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.12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경사 </a:t>
            </a:r>
            <a:r>
              <a:rPr kumimoji="0" lang="ko-KR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하강법</a:t>
            </a:r>
            <a:r>
              <a:rPr lang="ko-KR" altLang="en-US" sz="3200" b="1" dirty="0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과 </a:t>
            </a:r>
            <a:r>
              <a:rPr lang="ko-KR" altLang="en-US" sz="3200" b="1" dirty="0" err="1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학습률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B9E2F7-0430-47ED-9174-AAC91F430413}"/>
              </a:ext>
            </a:extLst>
          </p:cNvPr>
          <p:cNvCxnSpPr>
            <a:cxnSpLocks/>
          </p:cNvCxnSpPr>
          <p:nvPr/>
        </p:nvCxnSpPr>
        <p:spPr>
          <a:xfrm>
            <a:off x="940103" y="1506078"/>
            <a:ext cx="10311794" cy="0"/>
          </a:xfrm>
          <a:prstGeom prst="line">
            <a:avLst/>
          </a:prstGeom>
          <a:ln w="12700">
            <a:solidFill>
              <a:srgbClr val="15BB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3FF7B74-0998-45EB-8343-B91F79E0A68D}"/>
              </a:ext>
            </a:extLst>
          </p:cNvPr>
          <p:cNvSpPr txBox="1">
            <a:spLocks/>
          </p:cNvSpPr>
          <p:nvPr/>
        </p:nvSpPr>
        <p:spPr>
          <a:xfrm>
            <a:off x="738187" y="1633536"/>
            <a:ext cx="10715624" cy="6604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>
                <a:latin typeface="+mn-ea"/>
              </a:rPr>
              <a:t>만일 학습의 </a:t>
            </a:r>
            <a:r>
              <a:rPr lang="ko-KR" altLang="en-US" sz="2200" dirty="0" err="1">
                <a:latin typeface="+mn-ea"/>
              </a:rPr>
              <a:t>하이퍼파라미터</a:t>
            </a:r>
            <a:r>
              <a:rPr lang="ko-KR" altLang="en-US" sz="2200" dirty="0">
                <a:latin typeface="+mn-ea"/>
              </a:rPr>
              <a:t> 중 하나인 </a:t>
            </a:r>
            <a:r>
              <a:rPr lang="ko-KR" altLang="en-US" sz="2200" dirty="0" err="1">
                <a:latin typeface="+mn-ea"/>
              </a:rPr>
              <a:t>학습률을</a:t>
            </a:r>
            <a:r>
              <a:rPr lang="ko-KR" altLang="en-US" sz="2200" dirty="0">
                <a:latin typeface="+mn-ea"/>
              </a:rPr>
              <a:t> 매우 작은 </a:t>
            </a:r>
            <a:r>
              <a:rPr lang="en-US" altLang="ko-KR" sz="2200" dirty="0">
                <a:latin typeface="+mn-ea"/>
              </a:rPr>
              <a:t>0.00001</a:t>
            </a:r>
            <a:r>
              <a:rPr lang="ko-KR" altLang="en-US" sz="2200" dirty="0">
                <a:latin typeface="+mn-ea"/>
              </a:rPr>
              <a:t>로 둔다면 어떤 결과가 나타날까</a:t>
            </a:r>
            <a:r>
              <a:rPr lang="en-US" altLang="ko-KR" sz="2200" dirty="0">
                <a:latin typeface="+mn-ea"/>
              </a:rPr>
              <a:t>?</a:t>
            </a:r>
          </a:p>
          <a:p>
            <a:endParaRPr lang="en-US" altLang="ko-KR" sz="2200" dirty="0">
              <a:latin typeface="+mn-ea"/>
            </a:endParaRPr>
          </a:p>
          <a:p>
            <a:endParaRPr lang="en-US" altLang="ko-KR" sz="2200" dirty="0">
              <a:latin typeface="+mn-ea"/>
            </a:endParaRPr>
          </a:p>
          <a:p>
            <a:endParaRPr lang="en-US" altLang="ko-KR" sz="2200" dirty="0">
              <a:latin typeface="+mn-ea"/>
            </a:endParaRPr>
          </a:p>
          <a:p>
            <a:endParaRPr lang="en-US" altLang="ko-KR" sz="2200" dirty="0">
              <a:latin typeface="+mn-ea"/>
            </a:endParaRPr>
          </a:p>
          <a:p>
            <a:endParaRPr lang="en-US" altLang="ko-KR" sz="2200" dirty="0">
              <a:latin typeface="+mn-ea"/>
            </a:endParaRPr>
          </a:p>
          <a:p>
            <a:endParaRPr lang="en-US" altLang="ko-KR" sz="2200" dirty="0">
              <a:latin typeface="+mn-ea"/>
            </a:endParaRPr>
          </a:p>
          <a:p>
            <a:r>
              <a:rPr lang="ko-KR" altLang="en-US" sz="2200" dirty="0">
                <a:latin typeface="+mn-ea"/>
              </a:rPr>
              <a:t>매 단계에서 사용해야할 </a:t>
            </a:r>
            <a:r>
              <a:rPr lang="ko-KR" altLang="en-US" sz="2200" dirty="0" err="1">
                <a:latin typeface="+mn-ea"/>
              </a:rPr>
              <a:t>학습률이</a:t>
            </a:r>
            <a:r>
              <a:rPr lang="ko-KR" altLang="en-US" sz="2200" dirty="0">
                <a:latin typeface="+mn-ea"/>
              </a:rPr>
              <a:t> 너무 작을 경우 경사를 타고 내려오는 간격이 너무나 작아서 안타깝게도 정답에 제대로 수렴하지 못하는 것을 볼 수 있다</a:t>
            </a:r>
            <a:r>
              <a:rPr lang="en-US" altLang="ko-KR" sz="2200" dirty="0">
                <a:latin typeface="+mn-ea"/>
              </a:rPr>
              <a:t>. </a:t>
            </a:r>
          </a:p>
          <a:p>
            <a:r>
              <a:rPr lang="ko-KR" altLang="en-US" sz="2200" dirty="0">
                <a:latin typeface="+mn-ea"/>
              </a:rPr>
              <a:t>물론 학습 횟수를 </a:t>
            </a:r>
            <a:r>
              <a:rPr lang="en-US" altLang="ko-KR" sz="2200" dirty="0">
                <a:latin typeface="+mn-ea"/>
              </a:rPr>
              <a:t>1,000,000</a:t>
            </a:r>
            <a:r>
              <a:rPr lang="ko-KR" altLang="en-US" sz="2200" dirty="0">
                <a:latin typeface="+mn-ea"/>
              </a:rPr>
              <a:t>번 정도로 충분히 많이 준다면 언젠가는 정답에 수렴할 수도 있겠지만 이 경우 학습에 너무 많은 시간이 걸릴 것이다</a:t>
            </a:r>
            <a:r>
              <a:rPr lang="en-US" altLang="ko-KR" sz="2200" dirty="0">
                <a:latin typeface="+mn-ea"/>
              </a:rPr>
              <a:t>.</a:t>
            </a:r>
            <a:endParaRPr lang="ko-KR" altLang="en-US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45493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791" y="2048150"/>
            <a:ext cx="8404413" cy="201509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CB04C4D-39AF-43E7-9C21-56B6652B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rgbClr val="15BBB3"/>
                </a:solidFill>
                <a:latin typeface="맑은 고딕" panose="020F0302020204030204"/>
                <a:ea typeface="맑은 고딕" panose="020B0503020000020004" pitchFamily="50" charset="-127"/>
              </a:rPr>
              <a:t>7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15BBB3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.12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경사 </a:t>
            </a:r>
            <a:r>
              <a:rPr kumimoji="0" lang="ko-KR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하강법</a:t>
            </a:r>
            <a:r>
              <a:rPr lang="ko-KR" altLang="en-US" sz="3200" b="1" dirty="0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과 </a:t>
            </a:r>
            <a:r>
              <a:rPr lang="ko-KR" altLang="en-US" sz="3200" b="1" dirty="0" err="1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학습률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B9E2F7-0430-47ED-9174-AAC91F430413}"/>
              </a:ext>
            </a:extLst>
          </p:cNvPr>
          <p:cNvCxnSpPr>
            <a:cxnSpLocks/>
          </p:cNvCxnSpPr>
          <p:nvPr/>
        </p:nvCxnSpPr>
        <p:spPr>
          <a:xfrm>
            <a:off x="940103" y="1506078"/>
            <a:ext cx="10311794" cy="0"/>
          </a:xfrm>
          <a:prstGeom prst="line">
            <a:avLst/>
          </a:prstGeom>
          <a:ln w="12700">
            <a:solidFill>
              <a:srgbClr val="15BB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3FF7B74-0998-45EB-8343-B91F79E0A68D}"/>
              </a:ext>
            </a:extLst>
          </p:cNvPr>
          <p:cNvSpPr txBox="1">
            <a:spLocks/>
          </p:cNvSpPr>
          <p:nvPr/>
        </p:nvSpPr>
        <p:spPr>
          <a:xfrm>
            <a:off x="738187" y="1633536"/>
            <a:ext cx="10715624" cy="6604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>
                <a:solidFill>
                  <a:schemeClr val="tx2"/>
                </a:solidFill>
                <a:latin typeface="+mn-ea"/>
              </a:rPr>
              <a:t>반대로 </a:t>
            </a:r>
            <a:r>
              <a:rPr lang="ko-KR" altLang="en-US" sz="2200" dirty="0" err="1">
                <a:solidFill>
                  <a:schemeClr val="tx2"/>
                </a:solidFill>
                <a:latin typeface="+mn-ea"/>
              </a:rPr>
              <a:t>학습률을</a:t>
            </a:r>
            <a:r>
              <a:rPr lang="ko-KR" altLang="en-US" sz="2200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2200" dirty="0">
                <a:solidFill>
                  <a:schemeClr val="tx2"/>
                </a:solidFill>
                <a:latin typeface="+mn-ea"/>
              </a:rPr>
              <a:t>1.0</a:t>
            </a:r>
            <a:r>
              <a:rPr lang="ko-KR" altLang="en-US" sz="2200" dirty="0">
                <a:solidFill>
                  <a:schemeClr val="tx2"/>
                </a:solidFill>
                <a:latin typeface="+mn-ea"/>
              </a:rPr>
              <a:t>으로 둔다면 어떤 결과가 나올까</a:t>
            </a:r>
            <a:r>
              <a:rPr lang="en-US" altLang="ko-KR" sz="2200" dirty="0">
                <a:solidFill>
                  <a:schemeClr val="tx2"/>
                </a:solidFill>
                <a:latin typeface="+mn-ea"/>
              </a:rPr>
              <a:t>?</a:t>
            </a:r>
            <a:endParaRPr lang="ko-KR" altLang="en-US" sz="220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80BD2D0-C139-45F2-B814-B2AE2B4F1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586" y="4104385"/>
            <a:ext cx="6902824" cy="275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4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742" y="1506078"/>
            <a:ext cx="5321971" cy="429451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CB04C4D-39AF-43E7-9C21-56B6652B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rgbClr val="15BBB3"/>
                </a:solidFill>
                <a:latin typeface="맑은 고딕" panose="020F0302020204030204"/>
                <a:ea typeface="맑은 고딕" panose="020B0503020000020004" pitchFamily="50" charset="-127"/>
              </a:rPr>
              <a:t>7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15BBB3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.3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회귀분석과 독립변수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,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종속변수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B9E2F7-0430-47ED-9174-AAC91F430413}"/>
              </a:ext>
            </a:extLst>
          </p:cNvPr>
          <p:cNvCxnSpPr>
            <a:cxnSpLocks/>
          </p:cNvCxnSpPr>
          <p:nvPr/>
        </p:nvCxnSpPr>
        <p:spPr>
          <a:xfrm>
            <a:off x="940103" y="1506078"/>
            <a:ext cx="10311794" cy="0"/>
          </a:xfrm>
          <a:prstGeom prst="line">
            <a:avLst/>
          </a:prstGeom>
          <a:ln w="12700">
            <a:solidFill>
              <a:srgbClr val="15BB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4467BEC-A747-4AAC-8C81-F0A5AB5F90DB}"/>
              </a:ext>
            </a:extLst>
          </p:cNvPr>
          <p:cNvSpPr txBox="1">
            <a:spLocks/>
          </p:cNvSpPr>
          <p:nvPr/>
        </p:nvSpPr>
        <p:spPr>
          <a:xfrm>
            <a:off x="838199" y="1825624"/>
            <a:ext cx="5405439" cy="5675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>
                <a:latin typeface="+mn-ea"/>
              </a:rPr>
              <a:t>이 둘 사이의 상관관계가 </a:t>
            </a:r>
            <a:r>
              <a:rPr lang="en-US" altLang="ko-KR" sz="2200" dirty="0">
                <a:latin typeface="+mn-ea"/>
              </a:rPr>
              <a:t>1</a:t>
            </a:r>
            <a:r>
              <a:rPr lang="ko-KR" altLang="en-US" sz="2200" dirty="0">
                <a:latin typeface="+mn-ea"/>
              </a:rPr>
              <a:t>차 방정식으로 표현될 수 있는 선형관계라고 가정하면 주택 면적 </a:t>
            </a:r>
            <a:r>
              <a:rPr lang="en-US" altLang="ko-KR" sz="2200" dirty="0">
                <a:latin typeface="+mn-ea"/>
              </a:rPr>
              <a:t>x</a:t>
            </a:r>
            <a:r>
              <a:rPr lang="ko-KR" altLang="en-US" sz="2200" dirty="0">
                <a:latin typeface="+mn-ea"/>
              </a:rPr>
              <a:t>와 거래가격 </a:t>
            </a:r>
            <a:r>
              <a:rPr lang="en-US" altLang="ko-KR" sz="2200" dirty="0">
                <a:latin typeface="+mn-ea"/>
              </a:rPr>
              <a:t>y</a:t>
            </a:r>
            <a:r>
              <a:rPr lang="ko-KR" altLang="en-US" sz="2200" dirty="0">
                <a:latin typeface="+mn-ea"/>
              </a:rPr>
              <a:t>의 관계는 오른쪽 그림과 같이 </a:t>
            </a:r>
            <a:r>
              <a:rPr lang="en-US" altLang="ko-KR" sz="2200" dirty="0">
                <a:latin typeface="+mn-ea"/>
              </a:rPr>
              <a:t>y=</a:t>
            </a:r>
            <a:r>
              <a:rPr lang="en-US" altLang="ko-KR" sz="2200" dirty="0" err="1">
                <a:latin typeface="+mn-ea"/>
              </a:rPr>
              <a:t>wx+b</a:t>
            </a:r>
            <a:r>
              <a:rPr lang="ko-KR" altLang="en-US" sz="2200" dirty="0">
                <a:latin typeface="+mn-ea"/>
              </a:rPr>
              <a:t>로 표현될 것이다</a:t>
            </a:r>
            <a:r>
              <a:rPr lang="en-US" altLang="ko-KR" sz="2200" dirty="0">
                <a:latin typeface="+mn-ea"/>
              </a:rPr>
              <a:t>. </a:t>
            </a:r>
          </a:p>
          <a:p>
            <a:r>
              <a:rPr lang="ko-KR" altLang="en-US" sz="2200" dirty="0">
                <a:latin typeface="+mn-ea"/>
              </a:rPr>
              <a:t>기울기 </a:t>
            </a:r>
            <a:r>
              <a:rPr lang="en-US" altLang="ko-KR" sz="2200" dirty="0">
                <a:latin typeface="+mn-ea"/>
              </a:rPr>
              <a:t>w</a:t>
            </a:r>
            <a:r>
              <a:rPr lang="ko-KR" altLang="en-US" sz="2200" dirty="0">
                <a:latin typeface="+mn-ea"/>
              </a:rPr>
              <a:t>과 절편 </a:t>
            </a:r>
            <a:r>
              <a:rPr lang="en-US" altLang="ko-KR" sz="2200" dirty="0">
                <a:latin typeface="+mn-ea"/>
              </a:rPr>
              <a:t>b</a:t>
            </a:r>
            <a:r>
              <a:rPr lang="ko-KR" altLang="en-US" sz="2200" dirty="0">
                <a:latin typeface="+mn-ea"/>
              </a:rPr>
              <a:t>를 어떻게 정하는가에 따라 </a:t>
            </a:r>
            <a:r>
              <a:rPr lang="en-US" altLang="ko-KR" sz="2200" dirty="0">
                <a:latin typeface="+mn-ea"/>
              </a:rPr>
              <a:t>f</a:t>
            </a:r>
            <a:r>
              <a:rPr lang="en-US" altLang="ko-KR" sz="2200" baseline="-25000" dirty="0">
                <a:latin typeface="+mn-ea"/>
              </a:rPr>
              <a:t>1</a:t>
            </a:r>
            <a:r>
              <a:rPr lang="en-US" altLang="ko-KR" sz="2200" dirty="0">
                <a:latin typeface="+mn-ea"/>
              </a:rPr>
              <a:t>(x)=w</a:t>
            </a:r>
            <a:r>
              <a:rPr lang="en-US" altLang="ko-KR" sz="2200" baseline="-25000" dirty="0">
                <a:latin typeface="+mn-ea"/>
              </a:rPr>
              <a:t>1</a:t>
            </a:r>
            <a:r>
              <a:rPr lang="en-US" altLang="ko-KR" sz="2200" dirty="0">
                <a:latin typeface="+mn-ea"/>
              </a:rPr>
              <a:t>x+b</a:t>
            </a:r>
            <a:r>
              <a:rPr lang="en-US" altLang="ko-KR" sz="2200" baseline="-25000" dirty="0">
                <a:latin typeface="+mn-ea"/>
              </a:rPr>
              <a:t>1</a:t>
            </a:r>
            <a:r>
              <a:rPr lang="en-US" altLang="ko-KR" sz="2200" dirty="0">
                <a:latin typeface="+mn-ea"/>
              </a:rPr>
              <a:t> </a:t>
            </a:r>
            <a:r>
              <a:rPr lang="ko-KR" altLang="en-US" sz="2200" dirty="0">
                <a:latin typeface="+mn-ea"/>
              </a:rPr>
              <a:t>혹은</a:t>
            </a:r>
            <a:r>
              <a:rPr lang="en-US" altLang="ko-KR" sz="2200" dirty="0">
                <a:latin typeface="+mn-ea"/>
              </a:rPr>
              <a:t>, f</a:t>
            </a:r>
            <a:r>
              <a:rPr lang="en-US" altLang="ko-KR" sz="2200" baseline="-25000" dirty="0">
                <a:latin typeface="+mn-ea"/>
              </a:rPr>
              <a:t>2</a:t>
            </a:r>
            <a:r>
              <a:rPr lang="en-US" altLang="ko-KR" sz="2200" dirty="0">
                <a:latin typeface="+mn-ea"/>
              </a:rPr>
              <a:t>(x)=w</a:t>
            </a:r>
            <a:r>
              <a:rPr lang="en-US" altLang="ko-KR" sz="2200" baseline="-25000" dirty="0">
                <a:latin typeface="+mn-ea"/>
              </a:rPr>
              <a:t>2</a:t>
            </a:r>
            <a:r>
              <a:rPr lang="en-US" altLang="ko-KR" sz="2200" dirty="0">
                <a:latin typeface="+mn-ea"/>
              </a:rPr>
              <a:t>x+b</a:t>
            </a:r>
            <a:r>
              <a:rPr lang="en-US" altLang="ko-KR" sz="2200" baseline="-25000" dirty="0">
                <a:latin typeface="+mn-ea"/>
              </a:rPr>
              <a:t>2</a:t>
            </a:r>
            <a:r>
              <a:rPr lang="en-US" altLang="ko-KR" sz="2200" dirty="0">
                <a:latin typeface="+mn-ea"/>
              </a:rPr>
              <a:t> </a:t>
            </a:r>
            <a:r>
              <a:rPr lang="ko-KR" altLang="en-US" sz="2200" dirty="0">
                <a:latin typeface="+mn-ea"/>
              </a:rPr>
              <a:t>로 표현할 수 있을 것이다</a:t>
            </a:r>
            <a:r>
              <a:rPr lang="en-US" altLang="ko-KR" sz="2200" dirty="0">
                <a:latin typeface="+mn-ea"/>
              </a:rPr>
              <a:t>. </a:t>
            </a:r>
          </a:p>
          <a:p>
            <a:r>
              <a:rPr lang="ko-KR" altLang="en-US" sz="2200" dirty="0">
                <a:latin typeface="+mn-ea"/>
              </a:rPr>
              <a:t>이때 데이터에 숨겨진 관계를 표현하고</a:t>
            </a:r>
            <a:r>
              <a:rPr lang="en-US" altLang="ko-KR" sz="2200" dirty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종속변수가 어떤 값을 가질지 예측하는 </a:t>
            </a:r>
            <a:r>
              <a:rPr lang="en-US" altLang="ko-KR" sz="2200" dirty="0">
                <a:latin typeface="+mn-ea"/>
              </a:rPr>
              <a:t>f</a:t>
            </a:r>
            <a:r>
              <a:rPr lang="en-US" altLang="ko-KR" sz="2200" baseline="-25000" dirty="0">
                <a:latin typeface="+mn-ea"/>
              </a:rPr>
              <a:t>1</a:t>
            </a:r>
            <a:r>
              <a:rPr lang="en-US" altLang="ko-KR" sz="2200" dirty="0">
                <a:latin typeface="+mn-ea"/>
              </a:rPr>
              <a:t>(x)</a:t>
            </a:r>
            <a:r>
              <a:rPr lang="ko-KR" altLang="en-US" sz="2200" dirty="0">
                <a:latin typeface="+mn-ea"/>
              </a:rPr>
              <a:t>와 </a:t>
            </a:r>
            <a:r>
              <a:rPr lang="en-US" altLang="ko-KR" sz="2200" dirty="0">
                <a:latin typeface="+mn-ea"/>
              </a:rPr>
              <a:t>f</a:t>
            </a:r>
            <a:r>
              <a:rPr lang="en-US" altLang="ko-KR" sz="2200" baseline="-25000" dirty="0">
                <a:latin typeface="+mn-ea"/>
              </a:rPr>
              <a:t>2</a:t>
            </a:r>
            <a:r>
              <a:rPr lang="en-US" altLang="ko-KR" sz="2200" dirty="0">
                <a:latin typeface="+mn-ea"/>
              </a:rPr>
              <a:t>(x)</a:t>
            </a:r>
            <a:r>
              <a:rPr lang="ko-KR" altLang="en-US" sz="2200" dirty="0">
                <a:latin typeface="+mn-ea"/>
              </a:rPr>
              <a:t>를 </a:t>
            </a:r>
            <a:r>
              <a:rPr lang="ko-KR" altLang="en-US" sz="2200" b="1" dirty="0">
                <a:solidFill>
                  <a:schemeClr val="accent1"/>
                </a:solidFill>
                <a:latin typeface="+mn-ea"/>
              </a:rPr>
              <a:t>가설</a:t>
            </a:r>
            <a:r>
              <a:rPr lang="en-US" altLang="ko-KR" sz="2200" b="1" baseline="30000" dirty="0">
                <a:solidFill>
                  <a:schemeClr val="accent1"/>
                </a:solidFill>
                <a:latin typeface="+mn-ea"/>
              </a:rPr>
              <a:t>hypothesis</a:t>
            </a:r>
            <a:r>
              <a:rPr lang="en-US" altLang="ko-KR" sz="2200" baseline="30000" dirty="0">
                <a:latin typeface="+mn-ea"/>
              </a:rPr>
              <a:t> </a:t>
            </a:r>
            <a:r>
              <a:rPr lang="ko-KR" altLang="en-US" sz="2200" dirty="0">
                <a:latin typeface="+mn-ea"/>
              </a:rPr>
              <a:t>혹은 모델이라고 부른다</a:t>
            </a:r>
            <a:r>
              <a:rPr lang="en-US" altLang="ko-KR" sz="2200" dirty="0">
                <a:latin typeface="+mn-ea"/>
              </a:rPr>
              <a:t>. 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CA3D6A6-5FA7-4BCD-B7FA-8093AD3A4A97}"/>
              </a:ext>
            </a:extLst>
          </p:cNvPr>
          <p:cNvSpPr txBox="1">
            <a:spLocks/>
          </p:cNvSpPr>
          <p:nvPr/>
        </p:nvSpPr>
        <p:spPr>
          <a:xfrm>
            <a:off x="838199" y="5825955"/>
            <a:ext cx="10634665" cy="1949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>
                <a:latin typeface="+mn-ea"/>
              </a:rPr>
              <a:t>그림에는 두 개의 가설이 나타나 있다</a:t>
            </a:r>
            <a:r>
              <a:rPr lang="en-US" altLang="ko-KR" sz="2200" dirty="0">
                <a:latin typeface="+mn-ea"/>
              </a:rPr>
              <a:t>. </a:t>
            </a:r>
            <a:r>
              <a:rPr lang="ko-KR" altLang="en-US" sz="2200" dirty="0">
                <a:latin typeface="+mn-ea"/>
              </a:rPr>
              <a:t>어떤 가설이 더 좋은 것일까</a:t>
            </a:r>
            <a:r>
              <a:rPr lang="en-US" altLang="ko-KR" sz="2200" dirty="0">
                <a:latin typeface="+mn-ea"/>
              </a:rPr>
              <a:t>? </a:t>
            </a:r>
            <a:r>
              <a:rPr lang="ko-KR" altLang="en-US" sz="2200" dirty="0">
                <a:latin typeface="+mn-ea"/>
              </a:rPr>
              <a:t>그것은 </a:t>
            </a:r>
            <a:r>
              <a:rPr lang="ko-KR" altLang="en-US" sz="2200" b="1" dirty="0">
                <a:solidFill>
                  <a:schemeClr val="accent1"/>
                </a:solidFill>
                <a:latin typeface="+mn-ea"/>
              </a:rPr>
              <a:t>오차</a:t>
            </a:r>
            <a:r>
              <a:rPr lang="en-US" altLang="ko-KR" sz="2200" b="1" baseline="30000" dirty="0">
                <a:solidFill>
                  <a:schemeClr val="accent1"/>
                </a:solidFill>
                <a:latin typeface="+mn-ea"/>
              </a:rPr>
              <a:t>error</a:t>
            </a:r>
            <a:r>
              <a:rPr lang="ko-KR" altLang="en-US" sz="2200" dirty="0">
                <a:latin typeface="+mn-ea"/>
              </a:rPr>
              <a:t>가 작은 가설이다</a:t>
            </a:r>
            <a:r>
              <a:rPr lang="en-US" altLang="ko-KR" sz="2200" dirty="0">
                <a:latin typeface="+mn-ea"/>
              </a:rPr>
              <a:t>. </a:t>
            </a:r>
            <a:r>
              <a:rPr lang="ko-KR" altLang="en-US" sz="2200" dirty="0">
                <a:latin typeface="+mn-ea"/>
              </a:rPr>
              <a:t>따라서</a:t>
            </a:r>
            <a:r>
              <a:rPr lang="en-US" altLang="ko-KR" sz="2200" dirty="0">
                <a:latin typeface="+mn-ea"/>
              </a:rPr>
              <a:t>, f</a:t>
            </a:r>
            <a:r>
              <a:rPr lang="en-US" altLang="ko-KR" sz="2200" baseline="-25000" dirty="0">
                <a:latin typeface="+mn-ea"/>
              </a:rPr>
              <a:t>1</a:t>
            </a:r>
            <a:r>
              <a:rPr lang="en-US" altLang="ko-KR" sz="2200" dirty="0">
                <a:latin typeface="+mn-ea"/>
              </a:rPr>
              <a:t>(x) </a:t>
            </a:r>
            <a:r>
              <a:rPr lang="ko-KR" altLang="en-US" sz="2200" dirty="0">
                <a:latin typeface="+mn-ea"/>
              </a:rPr>
              <a:t>이 </a:t>
            </a:r>
            <a:r>
              <a:rPr lang="en-US" altLang="ko-KR" sz="2200" dirty="0">
                <a:latin typeface="+mn-ea"/>
              </a:rPr>
              <a:t>f</a:t>
            </a:r>
            <a:r>
              <a:rPr lang="en-US" altLang="ko-KR" sz="2200" baseline="-25000" dirty="0">
                <a:latin typeface="+mn-ea"/>
              </a:rPr>
              <a:t>2</a:t>
            </a:r>
            <a:r>
              <a:rPr lang="en-US" altLang="ko-KR" sz="2200" dirty="0">
                <a:latin typeface="+mn-ea"/>
              </a:rPr>
              <a:t>(x)</a:t>
            </a:r>
            <a:r>
              <a:rPr lang="ko-KR" altLang="en-US" sz="2200" dirty="0">
                <a:latin typeface="+mn-ea"/>
              </a:rPr>
              <a:t>보다 더 나은 가설이 될 것이다</a:t>
            </a:r>
            <a:r>
              <a:rPr lang="en-US" altLang="ko-KR" sz="2200" dirty="0">
                <a:latin typeface="+mn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69647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04C4D-39AF-43E7-9C21-56B6652B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rgbClr val="15BBB3"/>
                </a:solidFill>
                <a:latin typeface="맑은 고딕" panose="020F0302020204030204"/>
                <a:ea typeface="맑은 고딕" panose="020B0503020000020004" pitchFamily="50" charset="-127"/>
              </a:rPr>
              <a:t>7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15BBB3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.3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회귀분석과 독립변수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,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종속변수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B9E2F7-0430-47ED-9174-AAC91F430413}"/>
              </a:ext>
            </a:extLst>
          </p:cNvPr>
          <p:cNvCxnSpPr>
            <a:cxnSpLocks/>
          </p:cNvCxnSpPr>
          <p:nvPr/>
        </p:nvCxnSpPr>
        <p:spPr>
          <a:xfrm>
            <a:off x="940103" y="1506078"/>
            <a:ext cx="10311794" cy="0"/>
          </a:xfrm>
          <a:prstGeom prst="line">
            <a:avLst/>
          </a:prstGeom>
          <a:ln w="12700">
            <a:solidFill>
              <a:srgbClr val="15BB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F4467BEC-A747-4AAC-8C81-F0A5AB5F90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1825624"/>
                <a:ext cx="10413698" cy="56753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2200" dirty="0">
                    <a:latin typeface="+mn-ea"/>
                  </a:rPr>
                  <a:t>이 회귀 문제에서 </a:t>
                </a:r>
                <a:r>
                  <a:rPr lang="en-US" altLang="ko-KR" sz="2200" dirty="0">
                    <a:latin typeface="+mn-ea"/>
                  </a:rPr>
                  <a:t>y=f(x) </a:t>
                </a:r>
                <a:r>
                  <a:rPr lang="ko-KR" altLang="en-US" sz="2200" dirty="0">
                    <a:latin typeface="+mn-ea"/>
                  </a:rPr>
                  <a:t>함수의 입력 </a:t>
                </a:r>
                <a:r>
                  <a:rPr lang="en-US" altLang="ko-KR" sz="2200" dirty="0">
                    <a:latin typeface="+mn-ea"/>
                  </a:rPr>
                  <a:t>x</a:t>
                </a:r>
                <a:r>
                  <a:rPr lang="ko-KR" altLang="en-US" sz="2200" dirty="0">
                    <a:latin typeface="+mn-ea"/>
                  </a:rPr>
                  <a:t>에 대응되는 실수 </a:t>
                </a:r>
                <a:r>
                  <a:rPr lang="en-US" altLang="ko-KR" sz="2200" dirty="0">
                    <a:latin typeface="+mn-ea"/>
                  </a:rPr>
                  <a:t>y</a:t>
                </a:r>
                <a:r>
                  <a:rPr lang="ko-KR" altLang="en-US" sz="2200" dirty="0">
                    <a:latin typeface="+mn-ea"/>
                  </a:rPr>
                  <a:t>들이 주어지고 추정한 함수 </a:t>
                </a:r>
                <a:r>
                  <a:rPr lang="en-US" altLang="ko-KR" sz="2200" dirty="0">
                    <a:latin typeface="+mn-ea"/>
                  </a:rPr>
                  <a:t>f( )</a:t>
                </a:r>
                <a:r>
                  <a:rPr lang="ko-KR" altLang="en-US" sz="2200" dirty="0">
                    <a:latin typeface="+mn-ea"/>
                  </a:rPr>
                  <a:t>가 만들어 내는 오차를 측정하여</a:t>
                </a:r>
                <a:r>
                  <a:rPr lang="en-US" altLang="ko-KR" sz="2200" dirty="0">
                    <a:latin typeface="+mn-ea"/>
                  </a:rPr>
                  <a:t>, </a:t>
                </a:r>
                <a:r>
                  <a:rPr lang="ko-KR" altLang="en-US" sz="2200" dirty="0">
                    <a:latin typeface="+mn-ea"/>
                  </a:rPr>
                  <a:t>이 </a:t>
                </a:r>
                <a:r>
                  <a:rPr lang="ko-KR" altLang="en-US" sz="2200" b="1" dirty="0">
                    <a:latin typeface="+mn-ea"/>
                  </a:rPr>
                  <a:t>오차를 줄이는 방향으로 함수의 계수 </a:t>
                </a:r>
                <a:r>
                  <a:rPr lang="en-US" altLang="ko-KR" sz="2200" b="1" dirty="0">
                    <a:latin typeface="+mn-ea"/>
                  </a:rPr>
                  <a:t>w b , </a:t>
                </a:r>
                <a:r>
                  <a:rPr lang="ko-KR" altLang="en-US" sz="2200" b="1" dirty="0">
                    <a:latin typeface="+mn-ea"/>
                  </a:rPr>
                  <a:t>를 최적화하는 과정을 수행한다면 이는 톰 미첼이 정의한 기계학습으로 볼 수 있다</a:t>
                </a:r>
                <a:r>
                  <a:rPr lang="en-US" altLang="ko-KR" sz="2200" b="1" dirty="0">
                    <a:latin typeface="+mn-ea"/>
                  </a:rPr>
                  <a:t>. </a:t>
                </a:r>
              </a:p>
              <a:p>
                <a:r>
                  <a:rPr lang="ko-KR" altLang="en-US" sz="2200" dirty="0">
                    <a:latin typeface="+mn-ea"/>
                  </a:rPr>
                  <a:t>이때 작업 </a:t>
                </a:r>
                <a:r>
                  <a:rPr lang="en-US" altLang="ko-KR" sz="2200" dirty="0">
                    <a:latin typeface="+mn-ea"/>
                  </a:rPr>
                  <a:t>T</a:t>
                </a:r>
                <a:r>
                  <a:rPr lang="ko-KR" altLang="en-US" sz="2200" dirty="0">
                    <a:latin typeface="+mn-ea"/>
                  </a:rPr>
                  <a:t>는 독립변수에 대응하는 종속변수를 추정하는 일이며</a:t>
                </a:r>
                <a:r>
                  <a:rPr lang="en-US" altLang="ko-KR" sz="2200" dirty="0">
                    <a:latin typeface="+mn-ea"/>
                  </a:rPr>
                  <a:t>, </a:t>
                </a:r>
                <a:r>
                  <a:rPr lang="ko-KR" altLang="en-US" sz="2200" dirty="0">
                    <a:latin typeface="+mn-ea"/>
                  </a:rPr>
                  <a:t>주어진 데이터가 경험 </a:t>
                </a:r>
                <a:r>
                  <a:rPr lang="en-US" altLang="ko-KR" sz="2200" dirty="0">
                    <a:latin typeface="+mn-ea"/>
                  </a:rPr>
                  <a:t>E</a:t>
                </a:r>
                <a:r>
                  <a:rPr lang="ko-KR" altLang="en-US" sz="2200" dirty="0">
                    <a:latin typeface="+mn-ea"/>
                  </a:rPr>
                  <a:t>에 해당한다</a:t>
                </a:r>
                <a:r>
                  <a:rPr lang="en-US" altLang="ko-KR" sz="2200" dirty="0">
                    <a:latin typeface="+mn-ea"/>
                  </a:rPr>
                  <a:t>. </a:t>
                </a:r>
              </a:p>
              <a:p>
                <a:r>
                  <a:rPr lang="ko-KR" altLang="en-US" sz="2200" dirty="0">
                    <a:latin typeface="+mn-ea"/>
                  </a:rPr>
                  <a:t>성능 척도 </a:t>
                </a:r>
                <a:r>
                  <a:rPr lang="en-US" altLang="ko-KR" sz="2200" dirty="0">
                    <a:latin typeface="+mn-ea"/>
                  </a:rPr>
                  <a:t>P</a:t>
                </a:r>
                <a:r>
                  <a:rPr lang="ko-KR" altLang="en-US" sz="2200" dirty="0">
                    <a:latin typeface="+mn-ea"/>
                  </a:rPr>
                  <a:t>는 예측한 값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ko-KR" altLang="en-US" sz="2200" dirty="0">
                    <a:latin typeface="+mn-ea"/>
                  </a:rPr>
                  <a:t>과 데이터로 제공되는 </a:t>
                </a:r>
                <a:r>
                  <a:rPr lang="ko-KR" altLang="en-US" sz="2200" dirty="0" err="1">
                    <a:latin typeface="+mn-ea"/>
                  </a:rPr>
                  <a:t>목표값</a:t>
                </a:r>
                <a:r>
                  <a:rPr lang="ko-KR" altLang="en-US" sz="2200" dirty="0">
                    <a:latin typeface="+mn-ea"/>
                  </a:rPr>
                  <a:t> </a:t>
                </a:r>
                <a:r>
                  <a:rPr lang="en-US" altLang="ko-KR" sz="2200" dirty="0">
                    <a:latin typeface="+mn-ea"/>
                  </a:rPr>
                  <a:t>y</a:t>
                </a:r>
                <a:r>
                  <a:rPr lang="ko-KR" altLang="en-US" sz="2200" dirty="0">
                    <a:latin typeface="+mn-ea"/>
                  </a:rPr>
                  <a:t>의 차이가 작을수록 높은 점수를 부여한다</a:t>
                </a:r>
                <a:r>
                  <a:rPr lang="en-US" altLang="ko-KR" sz="2200" dirty="0">
                    <a:latin typeface="+mn-ea"/>
                  </a:rPr>
                  <a:t>. </a:t>
                </a:r>
              </a:p>
            </p:txBody>
          </p:sp>
        </mc:Choice>
        <mc:Fallback xmlns="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F4467BEC-A747-4AAC-8C81-F0A5AB5F9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25624"/>
                <a:ext cx="10413698" cy="5675314"/>
              </a:xfrm>
              <a:prstGeom prst="rect">
                <a:avLst/>
              </a:prstGeom>
              <a:blipFill>
                <a:blip r:embed="rId2"/>
                <a:stretch>
                  <a:fillRect l="-644" t="-1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83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04C4D-39AF-43E7-9C21-56B6652B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rgbClr val="15BBB3"/>
                </a:solidFill>
                <a:latin typeface="맑은 고딕" panose="020F0302020204030204"/>
                <a:ea typeface="맑은 고딕" panose="020B0503020000020004" pitchFamily="50" charset="-127"/>
              </a:rPr>
              <a:t>7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15BBB3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.4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 </a:t>
            </a:r>
            <a:r>
              <a:rPr lang="ko-KR" altLang="en-US" sz="3200" b="1" dirty="0" err="1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사이킷런을</a:t>
            </a:r>
            <a:r>
              <a:rPr lang="ko-KR" altLang="en-US" sz="3200" b="1" dirty="0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 이용한 선형 회귀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B9E2F7-0430-47ED-9174-AAC91F430413}"/>
              </a:ext>
            </a:extLst>
          </p:cNvPr>
          <p:cNvCxnSpPr>
            <a:cxnSpLocks/>
          </p:cNvCxnSpPr>
          <p:nvPr/>
        </p:nvCxnSpPr>
        <p:spPr>
          <a:xfrm>
            <a:off x="940103" y="1506078"/>
            <a:ext cx="10311794" cy="0"/>
          </a:xfrm>
          <a:prstGeom prst="line">
            <a:avLst/>
          </a:prstGeom>
          <a:ln w="12700">
            <a:solidFill>
              <a:srgbClr val="15BB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4467BEC-A747-4AAC-8C81-F0A5AB5F90DB}"/>
              </a:ext>
            </a:extLst>
          </p:cNvPr>
          <p:cNvSpPr txBox="1">
            <a:spLocks/>
          </p:cNvSpPr>
          <p:nvPr/>
        </p:nvSpPr>
        <p:spPr>
          <a:xfrm>
            <a:off x="838199" y="1825624"/>
            <a:ext cx="10413698" cy="5675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b="1" dirty="0" err="1">
                <a:solidFill>
                  <a:schemeClr val="accent1"/>
                </a:solidFill>
                <a:latin typeface="+mn-ea"/>
              </a:rPr>
              <a:t>사이킷런</a:t>
            </a:r>
            <a:r>
              <a:rPr lang="en-US" altLang="ko-KR" sz="2200" b="1" baseline="30000" dirty="0">
                <a:solidFill>
                  <a:schemeClr val="accent1"/>
                </a:solidFill>
                <a:latin typeface="+mn-ea"/>
              </a:rPr>
              <a:t>scikit-learn</a:t>
            </a:r>
            <a:r>
              <a:rPr lang="ko-KR" altLang="en-US" sz="2200" dirty="0">
                <a:latin typeface="+mn-ea"/>
              </a:rPr>
              <a:t>은 </a:t>
            </a:r>
            <a:r>
              <a:rPr lang="en-US" altLang="ko-KR" sz="2200" dirty="0">
                <a:latin typeface="+mn-ea"/>
              </a:rPr>
              <a:t>2007</a:t>
            </a:r>
            <a:r>
              <a:rPr lang="ko-KR" altLang="en-US" sz="2200" dirty="0">
                <a:latin typeface="+mn-ea"/>
              </a:rPr>
              <a:t>년도 구글 하계 코드 프로젝트 모임에 참여한 몇몇 개발자들이 중심이 되어 시작된 라이브러리다</a:t>
            </a:r>
            <a:r>
              <a:rPr lang="en-US" altLang="ko-KR" sz="2200" dirty="0">
                <a:latin typeface="+mn-ea"/>
              </a:rPr>
              <a:t>. </a:t>
            </a:r>
          </a:p>
          <a:p>
            <a:r>
              <a:rPr lang="ko-KR" altLang="en-US" sz="2200" dirty="0" err="1">
                <a:latin typeface="+mn-ea"/>
              </a:rPr>
              <a:t>머신러닝을</a:t>
            </a:r>
            <a:r>
              <a:rPr lang="ko-KR" altLang="en-US" sz="2200" dirty="0">
                <a:latin typeface="+mn-ea"/>
              </a:rPr>
              <a:t> 위해서는 </a:t>
            </a:r>
            <a:r>
              <a:rPr lang="en-US" altLang="ko-KR" sz="2200" dirty="0">
                <a:latin typeface="+mn-ea"/>
              </a:rPr>
              <a:t>1) </a:t>
            </a:r>
            <a:r>
              <a:rPr lang="ko-KR" altLang="en-US" sz="2200" dirty="0">
                <a:latin typeface="+mn-ea"/>
              </a:rPr>
              <a:t>특성과 레이블</a:t>
            </a:r>
            <a:r>
              <a:rPr lang="en-US" altLang="ko-KR" sz="2200" dirty="0">
                <a:latin typeface="+mn-ea"/>
              </a:rPr>
              <a:t>(</a:t>
            </a:r>
            <a:r>
              <a:rPr lang="ko-KR" altLang="en-US" sz="2200" dirty="0">
                <a:latin typeface="+mn-ea"/>
              </a:rPr>
              <a:t>선택사항</a:t>
            </a:r>
            <a:r>
              <a:rPr lang="en-US" altLang="ko-KR" sz="2200" dirty="0">
                <a:latin typeface="+mn-ea"/>
              </a:rPr>
              <a:t>)</a:t>
            </a:r>
            <a:r>
              <a:rPr lang="ko-KR" altLang="en-US" sz="2200" dirty="0">
                <a:latin typeface="+mn-ea"/>
              </a:rPr>
              <a:t>로 이루어진 데이터</a:t>
            </a:r>
            <a:r>
              <a:rPr lang="en-US" altLang="ko-KR" sz="2200" dirty="0">
                <a:latin typeface="+mn-ea"/>
              </a:rPr>
              <a:t>, 2) </a:t>
            </a:r>
            <a:r>
              <a:rPr lang="ko-KR" altLang="en-US" sz="2200" dirty="0">
                <a:latin typeface="+mn-ea"/>
              </a:rPr>
              <a:t>데이터를 바탕으로 동작이 결정되는 모델</a:t>
            </a:r>
            <a:r>
              <a:rPr lang="en-US" altLang="ko-KR" sz="2200" dirty="0">
                <a:latin typeface="+mn-ea"/>
              </a:rPr>
              <a:t>, 3) </a:t>
            </a:r>
            <a:r>
              <a:rPr lang="ko-KR" altLang="en-US" sz="2200" dirty="0">
                <a:latin typeface="+mn-ea"/>
              </a:rPr>
              <a:t>모델을 위한 적절한 </a:t>
            </a:r>
            <a:r>
              <a:rPr lang="ko-KR" altLang="en-US" sz="2200" b="1" dirty="0" err="1">
                <a:solidFill>
                  <a:schemeClr val="accent1"/>
                </a:solidFill>
                <a:latin typeface="+mn-ea"/>
              </a:rPr>
              <a:t>하이퍼파라미터</a:t>
            </a:r>
            <a:r>
              <a:rPr lang="en-US" altLang="ko-KR" sz="2200" b="1" baseline="30000" dirty="0">
                <a:solidFill>
                  <a:schemeClr val="accent1"/>
                </a:solidFill>
                <a:latin typeface="+mn-ea"/>
              </a:rPr>
              <a:t>hyperparameter</a:t>
            </a:r>
            <a:r>
              <a:rPr lang="en-US" altLang="ko-KR" sz="2200" dirty="0">
                <a:latin typeface="+mn-ea"/>
              </a:rPr>
              <a:t>, 4) </a:t>
            </a:r>
            <a:r>
              <a:rPr lang="ko-KR" altLang="en-US" sz="2200" dirty="0">
                <a:latin typeface="+mn-ea"/>
              </a:rPr>
              <a:t>학습을 위한 훈련단계</a:t>
            </a:r>
            <a:r>
              <a:rPr lang="en-US" altLang="ko-KR" sz="2200" dirty="0">
                <a:latin typeface="+mn-ea"/>
              </a:rPr>
              <a:t>, 5) </a:t>
            </a:r>
            <a:r>
              <a:rPr lang="ko-KR" altLang="en-US" sz="2200" dirty="0">
                <a:latin typeface="+mn-ea"/>
              </a:rPr>
              <a:t>검증의 여러 단계가 필요하다</a:t>
            </a:r>
            <a:r>
              <a:rPr lang="en-US" altLang="ko-KR" sz="2200" dirty="0">
                <a:latin typeface="+mn-ea"/>
              </a:rPr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79D374-8791-403E-9C1A-35317318D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213" y="3621756"/>
            <a:ext cx="4938689" cy="2579019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F5EFD15-08E4-49E8-A713-E38C13959C61}"/>
              </a:ext>
            </a:extLst>
          </p:cNvPr>
          <p:cNvSpPr txBox="1">
            <a:spLocks/>
          </p:cNvSpPr>
          <p:nvPr/>
        </p:nvSpPr>
        <p:spPr>
          <a:xfrm>
            <a:off x="838199" y="3593180"/>
            <a:ext cx="5434014" cy="5675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 err="1">
                <a:latin typeface="+mn-ea"/>
              </a:rPr>
              <a:t>사이킷런은</a:t>
            </a:r>
            <a:r>
              <a:rPr lang="ko-KR" altLang="en-US" sz="2200" dirty="0">
                <a:latin typeface="+mn-ea"/>
              </a:rPr>
              <a:t> 지도 학습</a:t>
            </a:r>
            <a:r>
              <a:rPr lang="en-US" altLang="ko-KR" sz="2200" dirty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비지도 학습을 위한 다양한 모델을 제공하며</a:t>
            </a:r>
            <a:r>
              <a:rPr lang="en-US" altLang="ko-KR" sz="2200" dirty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이 모델을 위한 시각화 도구</a:t>
            </a:r>
            <a:r>
              <a:rPr lang="en-US" altLang="ko-KR" sz="2200" dirty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교차 검증 도구들까지 매우 광범위한 기능을 제공한다</a:t>
            </a:r>
            <a:r>
              <a:rPr lang="en-US" altLang="ko-KR" sz="2200" dirty="0">
                <a:latin typeface="+mn-ea"/>
              </a:rPr>
              <a:t>. </a:t>
            </a:r>
          </a:p>
          <a:p>
            <a:r>
              <a:rPr lang="ko-KR" altLang="en-US" sz="2200" dirty="0">
                <a:latin typeface="+mn-ea"/>
              </a:rPr>
              <a:t>우리는 가장 단순한 모델 중의 하나인 선형 회귀에 대하여 살펴보고 </a:t>
            </a:r>
            <a:r>
              <a:rPr lang="ko-KR" altLang="en-US" sz="2200" dirty="0" err="1">
                <a:latin typeface="+mn-ea"/>
              </a:rPr>
              <a:t>사이킷런으로</a:t>
            </a:r>
            <a:r>
              <a:rPr lang="ko-KR" altLang="en-US" sz="2200" dirty="0">
                <a:latin typeface="+mn-ea"/>
              </a:rPr>
              <a:t> 구현해볼 것이다</a:t>
            </a:r>
            <a:r>
              <a:rPr lang="en-US" altLang="ko-KR" sz="2200" dirty="0">
                <a:latin typeface="+mn-ea"/>
              </a:rPr>
              <a:t>. </a:t>
            </a:r>
            <a:r>
              <a:rPr lang="ko-KR" altLang="en-US" sz="2200" dirty="0">
                <a:latin typeface="+mn-ea"/>
              </a:rPr>
              <a:t>그리고 다음 장에서는 분류 문제를 상세히 다룰 것이다</a:t>
            </a:r>
            <a:r>
              <a:rPr lang="en-US" altLang="ko-KR" sz="22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4727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04C4D-39AF-43E7-9C21-56B6652B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rgbClr val="15BBB3"/>
                </a:solidFill>
                <a:latin typeface="맑은 고딕" panose="020F0302020204030204"/>
                <a:ea typeface="맑은 고딕" panose="020B0503020000020004" pitchFamily="50" charset="-127"/>
              </a:rPr>
              <a:t>7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15BBB3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.4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 </a:t>
            </a:r>
            <a:r>
              <a:rPr lang="ko-KR" altLang="en-US" sz="3200" b="1" dirty="0" err="1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사이킷런을</a:t>
            </a:r>
            <a:r>
              <a:rPr lang="ko-KR" altLang="en-US" sz="3200" b="1" dirty="0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 이용한 선형 회귀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B9E2F7-0430-47ED-9174-AAC91F430413}"/>
              </a:ext>
            </a:extLst>
          </p:cNvPr>
          <p:cNvCxnSpPr>
            <a:cxnSpLocks/>
          </p:cNvCxnSpPr>
          <p:nvPr/>
        </p:nvCxnSpPr>
        <p:spPr>
          <a:xfrm>
            <a:off x="940103" y="1506078"/>
            <a:ext cx="10311794" cy="0"/>
          </a:xfrm>
          <a:prstGeom prst="line">
            <a:avLst/>
          </a:prstGeom>
          <a:ln w="12700">
            <a:solidFill>
              <a:srgbClr val="15BB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4467BEC-A747-4AAC-8C81-F0A5AB5F90DB}"/>
              </a:ext>
            </a:extLst>
          </p:cNvPr>
          <p:cNvSpPr txBox="1">
            <a:spLocks/>
          </p:cNvSpPr>
          <p:nvPr/>
        </p:nvSpPr>
        <p:spPr>
          <a:xfrm>
            <a:off x="838199" y="1825624"/>
            <a:ext cx="10413698" cy="5675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>
                <a:latin typeface="+mn-ea"/>
              </a:rPr>
              <a:t>데이터를 학습시킬 때</a:t>
            </a:r>
            <a:r>
              <a:rPr lang="en-US" altLang="ko-KR" sz="2200" dirty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데이터를 원형 그대로 사용하는 경우도 있지만 일반적으로는 데이터에서 어떤 특성을 추출하여 이것으로 학습시키고 테스트하게 된다</a:t>
            </a:r>
            <a:r>
              <a:rPr lang="en-US" altLang="ko-KR" sz="2200" dirty="0">
                <a:latin typeface="+mn-ea"/>
              </a:rPr>
              <a:t>. </a:t>
            </a:r>
            <a:r>
              <a:rPr lang="ko-KR" altLang="en-US" sz="2200" dirty="0">
                <a:latin typeface="+mn-ea"/>
              </a:rPr>
              <a:t>그렇다면 </a:t>
            </a:r>
            <a:r>
              <a:rPr lang="ko-KR" altLang="en-US" sz="2200" b="1" dirty="0">
                <a:solidFill>
                  <a:schemeClr val="accent1"/>
                </a:solidFill>
                <a:latin typeface="+mn-ea"/>
              </a:rPr>
              <a:t>특성</a:t>
            </a:r>
            <a:r>
              <a:rPr lang="en-US" altLang="ko-KR" sz="2200" b="1" baseline="30000" dirty="0">
                <a:solidFill>
                  <a:schemeClr val="accent1"/>
                </a:solidFill>
                <a:latin typeface="+mn-ea"/>
              </a:rPr>
              <a:t>features</a:t>
            </a:r>
            <a:r>
              <a:rPr lang="ko-KR" altLang="en-US" sz="2200" dirty="0">
                <a:latin typeface="+mn-ea"/>
              </a:rPr>
              <a:t>이란 무엇인가</a:t>
            </a:r>
            <a:r>
              <a:rPr lang="en-US" altLang="ko-KR" sz="2200" dirty="0">
                <a:latin typeface="+mn-ea"/>
              </a:rPr>
              <a:t>? </a:t>
            </a:r>
          </a:p>
          <a:p>
            <a:r>
              <a:rPr lang="ko-KR" altLang="en-US" sz="2200" dirty="0">
                <a:latin typeface="+mn-ea"/>
              </a:rPr>
              <a:t>특성이란 </a:t>
            </a:r>
            <a:r>
              <a:rPr lang="ko-KR" altLang="en-US" sz="2200" b="1" dirty="0">
                <a:latin typeface="+mn-ea"/>
              </a:rPr>
              <a:t>관찰되는 현상에서 측정할 수 있는 개별적인 속성</a:t>
            </a:r>
            <a:r>
              <a:rPr lang="ko-KR" altLang="en-US" sz="2200" dirty="0">
                <a:latin typeface="+mn-ea"/>
              </a:rPr>
              <a:t>을 의미한다</a:t>
            </a:r>
            <a:r>
              <a:rPr lang="en-US" altLang="ko-KR" sz="2200" dirty="0">
                <a:latin typeface="+mn-ea"/>
              </a:rPr>
              <a:t>. </a:t>
            </a:r>
          </a:p>
          <a:p>
            <a:r>
              <a:rPr lang="ko-KR" altLang="en-US" sz="2200">
                <a:latin typeface="+mn-ea"/>
              </a:rPr>
              <a:t>그리고 </a:t>
            </a:r>
            <a:r>
              <a:rPr lang="ko-KR" altLang="en-US" sz="2200" dirty="0">
                <a:latin typeface="+mn-ea"/>
              </a:rPr>
              <a:t>기계에게 이 현상을 학습하게 한다는 것은 이 특성을 입력으로 사용하여 학습한다는 것을 의미한다</a:t>
            </a:r>
            <a:r>
              <a:rPr lang="en-US" altLang="ko-KR" sz="2200" dirty="0">
                <a:latin typeface="+mn-ea"/>
              </a:rPr>
              <a:t>. </a:t>
            </a:r>
          </a:p>
          <a:p>
            <a:r>
              <a:rPr lang="en-US" altLang="ko-KR" sz="2200" dirty="0">
                <a:latin typeface="+mn-ea"/>
              </a:rPr>
              <a:t>Y=f(x)</a:t>
            </a:r>
            <a:r>
              <a:rPr lang="ko-KR" altLang="en-US" sz="2200" dirty="0">
                <a:latin typeface="+mn-ea"/>
              </a:rPr>
              <a:t>의 함수를 찾는다고 할 때</a:t>
            </a:r>
            <a:r>
              <a:rPr lang="en-US" altLang="ko-KR" sz="2200" dirty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입력 데이터로 사용되는 </a:t>
            </a:r>
            <a:r>
              <a:rPr lang="en-US" altLang="ko-KR" sz="2200" dirty="0">
                <a:latin typeface="+mn-ea"/>
              </a:rPr>
              <a:t>x</a:t>
            </a:r>
            <a:r>
              <a:rPr lang="ko-KR" altLang="en-US" sz="2200" dirty="0">
                <a:latin typeface="+mn-ea"/>
              </a:rPr>
              <a:t>가 바로 특성이다</a:t>
            </a:r>
            <a:r>
              <a:rPr lang="en-US" altLang="ko-KR" sz="2200" dirty="0">
                <a:latin typeface="+mn-ea"/>
              </a:rPr>
              <a:t>. </a:t>
            </a:r>
          </a:p>
          <a:p>
            <a:r>
              <a:rPr lang="ko-KR" altLang="en-US" sz="2200" dirty="0">
                <a:latin typeface="+mn-ea"/>
              </a:rPr>
              <a:t>기계학습에서 특성이라는 것은 학습의 결과를 결정하는 데에 영향을 미치는 입력 데이터라고 할 수 있다</a:t>
            </a:r>
            <a:r>
              <a:rPr lang="en-US" altLang="ko-KR" sz="22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5102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968" y="3574823"/>
            <a:ext cx="2342323" cy="69872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CB04C4D-39AF-43E7-9C21-56B6652B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>
                <a:solidFill>
                  <a:srgbClr val="15BBB3"/>
                </a:solidFill>
              </a:rPr>
              <a:t>7.4</a:t>
            </a:r>
            <a:r>
              <a:rPr lang="en-US" altLang="ko-KR" sz="3200" b="1">
                <a:solidFill>
                  <a:prstClr val="black"/>
                </a:solidFill>
              </a:rPr>
              <a:t> </a:t>
            </a:r>
            <a:r>
              <a:rPr lang="ko-KR" altLang="en-US" sz="3200" b="1">
                <a:solidFill>
                  <a:prstClr val="black"/>
                </a:solidFill>
              </a:rPr>
              <a:t>사이킷런을 이용한 선형 회귀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4B9E2F7-0430-47ED-9174-AAC91F430413}"/>
              </a:ext>
            </a:extLst>
          </p:cNvPr>
          <p:cNvCxnSpPr>
            <a:cxnSpLocks/>
          </p:cNvCxnSpPr>
          <p:nvPr/>
        </p:nvCxnSpPr>
        <p:spPr>
          <a:xfrm>
            <a:off x="940103" y="1506078"/>
            <a:ext cx="10311794" cy="0"/>
          </a:xfrm>
          <a:prstGeom prst="line">
            <a:avLst/>
          </a:prstGeom>
          <a:ln w="12700">
            <a:solidFill>
              <a:srgbClr val="15BB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4467BEC-A747-4AAC-8C81-F0A5AB5F90DB}"/>
              </a:ext>
            </a:extLst>
          </p:cNvPr>
          <p:cNvSpPr txBox="1">
            <a:spLocks/>
          </p:cNvSpPr>
          <p:nvPr/>
        </p:nvSpPr>
        <p:spPr>
          <a:xfrm>
            <a:off x="838199" y="1825624"/>
            <a:ext cx="10413698" cy="5675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>
                <a:latin typeface="+mn-ea"/>
              </a:rPr>
              <a:t>선형 회귀는 임의의 독립 변수 </a:t>
            </a:r>
            <a:r>
              <a:rPr lang="en-US" altLang="ko-KR" sz="2200" dirty="0">
                <a:latin typeface="+mn-ea"/>
              </a:rPr>
              <a:t>x</a:t>
            </a:r>
            <a:r>
              <a:rPr lang="ko-KR" altLang="en-US" sz="2200" dirty="0">
                <a:latin typeface="+mn-ea"/>
              </a:rPr>
              <a:t>와 이 변수에 따른 종속 변수 </a:t>
            </a:r>
            <a:r>
              <a:rPr lang="en-US" altLang="ko-KR" sz="2200" dirty="0">
                <a:latin typeface="+mn-ea"/>
              </a:rPr>
              <a:t>y</a:t>
            </a:r>
            <a:r>
              <a:rPr lang="ko-KR" altLang="en-US" sz="2200" dirty="0">
                <a:latin typeface="+mn-ea"/>
              </a:rPr>
              <a:t>와의 상관관계를 모델링하는 기법으로</a:t>
            </a:r>
            <a:r>
              <a:rPr lang="en-US" altLang="ko-KR" sz="2200" dirty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이 두 변수의 관계를 알아내거나 이 모델을 이용하여 </a:t>
            </a:r>
            <a:r>
              <a:rPr lang="en-US" altLang="ko-KR" sz="2200" dirty="0">
                <a:latin typeface="+mn-ea"/>
              </a:rPr>
              <a:t>y</a:t>
            </a:r>
            <a:r>
              <a:rPr lang="ko-KR" altLang="en-US" sz="2200" dirty="0">
                <a:latin typeface="+mn-ea"/>
              </a:rPr>
              <a:t>가 없는 </a:t>
            </a:r>
            <a:r>
              <a:rPr lang="en-US" altLang="ko-KR" sz="2200" dirty="0">
                <a:latin typeface="+mn-ea"/>
              </a:rPr>
              <a:t>x </a:t>
            </a:r>
            <a:r>
              <a:rPr lang="ko-KR" altLang="en-US" sz="2200" dirty="0">
                <a:latin typeface="+mn-ea"/>
              </a:rPr>
              <a:t>값에 대해 </a:t>
            </a:r>
            <a:r>
              <a:rPr lang="en-US" altLang="ko-KR" sz="2200" dirty="0">
                <a:latin typeface="+mn-ea"/>
              </a:rPr>
              <a:t>y</a:t>
            </a:r>
            <a:r>
              <a:rPr lang="ko-KR" altLang="en-US" sz="2200" dirty="0">
                <a:latin typeface="+mn-ea"/>
              </a:rPr>
              <a:t>를 예측하는 데 사용할 수 있다</a:t>
            </a:r>
            <a:r>
              <a:rPr lang="en-US" altLang="ko-KR" sz="2200" dirty="0">
                <a:latin typeface="+mn-ea"/>
              </a:rPr>
              <a:t>. </a:t>
            </a:r>
          </a:p>
          <a:p>
            <a:r>
              <a:rPr lang="ko-KR" altLang="en-US" sz="2200" dirty="0">
                <a:latin typeface="+mn-ea"/>
              </a:rPr>
              <a:t>우선 가장 간단한 모델로 이차원 평면상에 있는 직선의 방정식을 생각해 보면</a:t>
            </a:r>
            <a:r>
              <a:rPr lang="en-US" altLang="ko-KR" sz="2200" dirty="0">
                <a:latin typeface="+mn-ea"/>
              </a:rPr>
              <a:t>, </a:t>
            </a:r>
            <a:r>
              <a:rPr lang="ko-KR" altLang="en-US" sz="2200" dirty="0">
                <a:latin typeface="+mn-ea"/>
              </a:rPr>
              <a:t>이 직선의 방정식은 기본적으로 다음과 같다</a:t>
            </a:r>
            <a:r>
              <a:rPr lang="en-US" altLang="ko-KR" sz="2200" dirty="0">
                <a:latin typeface="+mn-ea"/>
              </a:rPr>
              <a:t>.</a:t>
            </a:r>
          </a:p>
          <a:p>
            <a:endParaRPr lang="en-US" altLang="ko-KR" sz="2200" dirty="0">
              <a:latin typeface="+mn-ea"/>
            </a:endParaRPr>
          </a:p>
          <a:p>
            <a:endParaRPr lang="en-US" altLang="ko-KR" sz="2200" dirty="0">
              <a:latin typeface="+mn-ea"/>
            </a:endParaRPr>
          </a:p>
          <a:p>
            <a:r>
              <a:rPr lang="ko-KR" altLang="en-US" sz="2200">
                <a:latin typeface="+mn-ea"/>
              </a:rPr>
              <a:t>여기서 </a:t>
            </a:r>
            <a:r>
              <a:rPr lang="en-US" altLang="ko-KR" sz="2200">
                <a:latin typeface="+mn-ea"/>
              </a:rPr>
              <a:t>w</a:t>
            </a:r>
            <a:r>
              <a:rPr lang="ko-KR" altLang="en-US" sz="2200">
                <a:latin typeface="+mn-ea"/>
              </a:rPr>
              <a:t>은 </a:t>
            </a:r>
            <a:r>
              <a:rPr lang="ko-KR" altLang="en-US" sz="2200" dirty="0">
                <a:latin typeface="+mn-ea"/>
              </a:rPr>
              <a:t>직선의 기울기이고 입력 변수 </a:t>
            </a:r>
            <a:r>
              <a:rPr lang="en-US" altLang="ko-KR" sz="2200" dirty="0">
                <a:latin typeface="+mn-ea"/>
              </a:rPr>
              <a:t>x</a:t>
            </a:r>
            <a:r>
              <a:rPr lang="ko-KR" altLang="en-US" sz="2200" dirty="0">
                <a:latin typeface="+mn-ea"/>
              </a:rPr>
              <a:t>에 곱해지는 </a:t>
            </a:r>
            <a:r>
              <a:rPr lang="ko-KR" altLang="en-US" sz="2200" b="1">
                <a:solidFill>
                  <a:schemeClr val="accent1"/>
                </a:solidFill>
                <a:latin typeface="+mn-ea"/>
              </a:rPr>
              <a:t>계수</a:t>
            </a:r>
            <a:r>
              <a:rPr lang="en-US" altLang="ko-KR" sz="2200" b="1" baseline="30000">
                <a:solidFill>
                  <a:schemeClr val="accent1"/>
                </a:solidFill>
                <a:latin typeface="+mn-ea"/>
              </a:rPr>
              <a:t>coefficien</a:t>
            </a:r>
            <a:r>
              <a:rPr lang="ko-KR" altLang="en-US" sz="2200">
                <a:latin typeface="+mn-ea"/>
              </a:rPr>
              <a:t>이다</a:t>
            </a:r>
            <a:r>
              <a:rPr lang="en-US" altLang="ko-KR" sz="2200" dirty="0">
                <a:latin typeface="+mn-ea"/>
              </a:rPr>
              <a:t>. </a:t>
            </a:r>
          </a:p>
          <a:p>
            <a:r>
              <a:rPr lang="ko-KR" altLang="en-US" sz="2200" dirty="0">
                <a:latin typeface="+mn-ea"/>
              </a:rPr>
              <a:t>그리고</a:t>
            </a:r>
            <a:r>
              <a:rPr lang="en-US" altLang="ko-KR" sz="2200" dirty="0">
                <a:latin typeface="+mn-ea"/>
              </a:rPr>
              <a:t>, x</a:t>
            </a:r>
            <a:r>
              <a:rPr lang="ko-KR" altLang="en-US" sz="2200" dirty="0">
                <a:latin typeface="+mn-ea"/>
              </a:rPr>
              <a:t>와 관계없이 </a:t>
            </a:r>
            <a:r>
              <a:rPr lang="en-US" altLang="ko-KR" sz="2200" dirty="0">
                <a:latin typeface="+mn-ea"/>
              </a:rPr>
              <a:t>y</a:t>
            </a:r>
            <a:r>
              <a:rPr lang="ko-KR" altLang="en-US" sz="2200" dirty="0">
                <a:latin typeface="+mn-ea"/>
              </a:rPr>
              <a:t>에 영향을 주는 값 </a:t>
            </a:r>
            <a:r>
              <a:rPr lang="en-US" altLang="ko-KR" sz="2200" dirty="0">
                <a:latin typeface="+mn-ea"/>
              </a:rPr>
              <a:t>b</a:t>
            </a:r>
            <a:r>
              <a:rPr lang="ko-KR" altLang="en-US" sz="2200" dirty="0">
                <a:latin typeface="+mn-ea"/>
              </a:rPr>
              <a:t>는 </a:t>
            </a:r>
            <a:r>
              <a:rPr lang="ko-KR" altLang="en-US" sz="2200" b="1">
                <a:solidFill>
                  <a:schemeClr val="accent1"/>
                </a:solidFill>
                <a:latin typeface="+mn-ea"/>
              </a:rPr>
              <a:t>절편</a:t>
            </a:r>
            <a:r>
              <a:rPr lang="en-US" altLang="ko-KR" sz="2200" b="1" baseline="30000">
                <a:solidFill>
                  <a:schemeClr val="accent1"/>
                </a:solidFill>
                <a:latin typeface="+mn-ea"/>
              </a:rPr>
              <a:t>intercep</a:t>
            </a:r>
            <a:r>
              <a:rPr lang="ko-KR" altLang="en-US" sz="2200">
                <a:latin typeface="+mn-ea"/>
              </a:rPr>
              <a:t>이다</a:t>
            </a:r>
            <a:r>
              <a:rPr lang="en-US" altLang="ko-KR" sz="2200" dirty="0">
                <a:latin typeface="+mn-ea"/>
              </a:rPr>
              <a:t>. </a:t>
            </a:r>
          </a:p>
          <a:p>
            <a:r>
              <a:rPr lang="ko-KR" altLang="en-US" sz="2200">
                <a:latin typeface="+mn-ea"/>
              </a:rPr>
              <a:t>절편은 </a:t>
            </a:r>
            <a:r>
              <a:rPr lang="en-US" altLang="ko-KR" sz="2200">
                <a:latin typeface="+mn-ea"/>
              </a:rPr>
              <a:t>y=wx </a:t>
            </a:r>
            <a:r>
              <a:rPr lang="ko-KR" altLang="en-US" sz="2200" dirty="0">
                <a:latin typeface="+mn-ea"/>
              </a:rPr>
              <a:t>라는 회귀선을 위 또는 아래로 얼마나 평행이동 시킬지를 결정한다</a:t>
            </a:r>
            <a:r>
              <a:rPr lang="en-US" altLang="ko-KR" sz="22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6641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3294</Words>
  <Application>Microsoft Office PowerPoint</Application>
  <PresentationFormat>와이드스크린</PresentationFormat>
  <Paragraphs>223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8" baseType="lpstr">
      <vt:lpstr>Apple SD Gothic Neo</vt:lpstr>
      <vt:lpstr>맑은 고딕</vt:lpstr>
      <vt:lpstr>Arial</vt:lpstr>
      <vt:lpstr>Cambria Math</vt:lpstr>
      <vt:lpstr>Office 테마</vt:lpstr>
      <vt:lpstr>7.1 경험을 통해서 학습하는 인간을 통해       지능을 정의해 보자</vt:lpstr>
      <vt:lpstr>7.3 회귀분석과 독립변수, 종속변수</vt:lpstr>
      <vt:lpstr>7.3 회귀분석과 독립변수, 종속변수</vt:lpstr>
      <vt:lpstr>7.3 회귀분석과 독립변수, 종속변수</vt:lpstr>
      <vt:lpstr>7.3 회귀분석과 독립변수, 종속변수</vt:lpstr>
      <vt:lpstr>7.3 회귀분석과 독립변수, 종속변수</vt:lpstr>
      <vt:lpstr>7.4 사이킷런을 이용한 선형 회귀</vt:lpstr>
      <vt:lpstr>7.4 사이킷런을 이용한 선형 회귀</vt:lpstr>
      <vt:lpstr>7.4 사이킷런을 이용한 선형 회귀</vt:lpstr>
      <vt:lpstr>7.4 사이킷런을 이용한 선형 회귀</vt:lpstr>
      <vt:lpstr>7.5 선형 회귀 모델의 계수와 절편</vt:lpstr>
      <vt:lpstr>7.5 선형 회귀 모델의 계수와 절편</vt:lpstr>
      <vt:lpstr>7.5 선형 회귀 모델의 계수와 절편</vt:lpstr>
      <vt:lpstr>7.5 선형 회귀 모델의 계수와 절편</vt:lpstr>
      <vt:lpstr>7.6 간단한 선형 회귀를 수행해 보자</vt:lpstr>
      <vt:lpstr>7.6 간단한 선형 회귀를 수행해 보자</vt:lpstr>
      <vt:lpstr>7.6 간단한 선형 회귀를 수행해 보자</vt:lpstr>
      <vt:lpstr>7.6 간단한 선형 회귀를 수행해 보자</vt:lpstr>
      <vt:lpstr>7.7 데이터를 시각화하고 차원을 증가시키자</vt:lpstr>
      <vt:lpstr>7.7 데이터를 시각화하고 차원을 증가시키자</vt:lpstr>
      <vt:lpstr>7.7 데이터를 시각화하고 차원을 증가시키자</vt:lpstr>
      <vt:lpstr>7.7 데이터를 시각화하고 차원을 증가시키자</vt:lpstr>
      <vt:lpstr>7.8 회귀 모델의 오차 함수와 결정계수</vt:lpstr>
      <vt:lpstr>7.8 가설의 정확도를 평가하는 오차</vt:lpstr>
      <vt:lpstr>7.8 가설의 정확도를 평가하는 오차</vt:lpstr>
      <vt:lpstr>7.8 가설의 정확도를 평가하는 오차</vt:lpstr>
      <vt:lpstr>7.8 가설의 정확도를 평가하는 오차</vt:lpstr>
      <vt:lpstr>7.8 회귀 모델의 오차 함수와 결정계수</vt:lpstr>
      <vt:lpstr>7.9 오차 함수의 구현과 파라미터 공간의 최적값</vt:lpstr>
      <vt:lpstr>7.9 오차 함수의 구현과 파라미터 공간의 최적값</vt:lpstr>
      <vt:lpstr>7.9 오차 함수의 구현과 파라미터 공간의 최적값</vt:lpstr>
      <vt:lpstr>7.9 오차 함수의 구현과 파라미터 공간의 최적값</vt:lpstr>
      <vt:lpstr>7.10 미분과 경사 하강법</vt:lpstr>
      <vt:lpstr>7.10 미분과 경사 하강법</vt:lpstr>
      <vt:lpstr>7.10 미분과 경사 하강법</vt:lpstr>
      <vt:lpstr>7.10 미분과 경사 하강법</vt:lpstr>
      <vt:lpstr>7.10 미분과 경사 하강법</vt:lpstr>
      <vt:lpstr>7.11 경사 하강법과 학습의 원리</vt:lpstr>
      <vt:lpstr>7.11 경사 하강법과 학습의 원리</vt:lpstr>
      <vt:lpstr>7.12 경사 하강법과 학습률</vt:lpstr>
      <vt:lpstr>7.12 경사 하강법과 학습률</vt:lpstr>
      <vt:lpstr>7.12 경사 하강법과 학습률</vt:lpstr>
      <vt:lpstr>7.12 경사 하강법과 학습률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007_00@daum.net</dc:creator>
  <cp:lastModifiedBy>kj</cp:lastModifiedBy>
  <cp:revision>80</cp:revision>
  <dcterms:created xsi:type="dcterms:W3CDTF">2021-11-29T05:59:25Z</dcterms:created>
  <dcterms:modified xsi:type="dcterms:W3CDTF">2025-02-05T08:58:03Z</dcterms:modified>
</cp:coreProperties>
</file>