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1"/>
  </p:notesMasterIdLst>
  <p:sldIdLst>
    <p:sldId id="256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84" r:id="rId11"/>
    <p:sldId id="275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  <p14:sldId id="260"/>
            <p14:sldId id="268"/>
            <p14:sldId id="269"/>
            <p14:sldId id="270"/>
            <p14:sldId id="271"/>
            <p14:sldId id="272"/>
            <p14:sldId id="273"/>
            <p14:sldId id="284"/>
            <p14:sldId id="275"/>
            <p14:sldId id="276"/>
          </p14:sldIdLst>
        </p14:section>
        <p14:section name="제목 없는 구역" id="{A5D2C76A-293A-424E-8C18-FE5FA2EC520A}">
          <p14:sldIdLst>
            <p14:sldId id="277"/>
            <p14:sldId id="278"/>
            <p14:sldId id="279"/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영선" initials="김영" lastIdx="1" clrIdx="0">
    <p:extLst>
      <p:ext uri="{19B8F6BF-5375-455C-9EA6-DF929625EA0E}">
        <p15:presenceInfo xmlns:p15="http://schemas.microsoft.com/office/powerpoint/2012/main" userId="21d6a18fefad38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81" d="100"/>
          <a:sy n="81" d="100"/>
        </p:scale>
        <p:origin x="123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HERMES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https://www.hermes.com/kr/ko/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의류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향수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쥬얼리 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20~50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 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전체적으로 정리되지 못한 느낌의 웹사이트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제품을 판매하는 곳이지만 그러한 특색이 전혀 보이지 않고 지저분한 느낌이 들어서 변경하고 함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오프라인 명품 매장을 방문한 듯한 느낌이 들 수 있도록 하여 온라인으로도 판매 상승 기대</a:t>
          </a: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dirty="0" err="1"/>
            <a:t>반응형웹페이지구성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주황색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깔끔하고 고급스러운 느낌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컬렉션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HERMES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https://www.hermes.com/kr/ko/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의류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향수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쥬얼리 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20~50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 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719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719"/>
          <a:ext cx="1573682" cy="3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1719"/>
        <a:ext cx="1573682" cy="3517398"/>
      </dsp:txXfrm>
    </dsp:sp>
    <dsp:sp modelId="{B292DB37-5DAC-4239-B187-DFD8D1E45EBC}">
      <dsp:nvSpPr>
        <dsp:cNvPr id="0" name=""/>
        <dsp:cNvSpPr/>
      </dsp:nvSpPr>
      <dsp:spPr>
        <a:xfrm>
          <a:off x="1691708" y="79435"/>
          <a:ext cx="6176704" cy="490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전체적으로 정리되지 못한 느낌의 웹사이트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제품을 판매하는 곳이지만 그러한 특색이 전혀 보이지 않고 지저분한 느낌이 들어서 변경하고 함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79435"/>
        <a:ext cx="6176704" cy="490356"/>
      </dsp:txXfrm>
    </dsp:sp>
    <dsp:sp modelId="{4110832E-0718-476E-A490-037F526FEE32}">
      <dsp:nvSpPr>
        <dsp:cNvPr id="0" name=""/>
        <dsp:cNvSpPr/>
      </dsp:nvSpPr>
      <dsp:spPr>
        <a:xfrm>
          <a:off x="1573682" y="569791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647507"/>
          <a:ext cx="6176704" cy="52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오프라인 명품 매장을 방문한 듯한 느낌이 들 수 있도록 하여 온라인으로도 판매 상승 기대</a:t>
          </a:r>
        </a:p>
      </dsp:txBody>
      <dsp:txXfrm>
        <a:off x="1691708" y="647507"/>
        <a:ext cx="6176704" cy="520790"/>
      </dsp:txXfrm>
    </dsp:sp>
    <dsp:sp modelId="{AD911FAF-521A-4820-A828-D3E3718C95AE}">
      <dsp:nvSpPr>
        <dsp:cNvPr id="0" name=""/>
        <dsp:cNvSpPr/>
      </dsp:nvSpPr>
      <dsp:spPr>
        <a:xfrm>
          <a:off x="1573682" y="116829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246013"/>
          <a:ext cx="6176704" cy="42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kern="1200" dirty="0" err="1"/>
            <a:t>반응형웹페이지구성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46013"/>
        <a:ext cx="6176704" cy="422914"/>
      </dsp:txXfrm>
    </dsp:sp>
    <dsp:sp modelId="{CF05C026-DB91-43DB-A06E-46B09EDF745D}">
      <dsp:nvSpPr>
        <dsp:cNvPr id="0" name=""/>
        <dsp:cNvSpPr/>
      </dsp:nvSpPr>
      <dsp:spPr>
        <a:xfrm>
          <a:off x="1573682" y="166892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717889"/>
          <a:ext cx="6176704" cy="38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주황색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717889"/>
        <a:ext cx="6176704" cy="381165"/>
      </dsp:txXfrm>
    </dsp:sp>
    <dsp:sp modelId="{D235D982-58AD-4B15-9D8D-F549E4F32805}">
      <dsp:nvSpPr>
        <dsp:cNvPr id="0" name=""/>
        <dsp:cNvSpPr/>
      </dsp:nvSpPr>
      <dsp:spPr>
        <a:xfrm>
          <a:off x="1573682" y="2127810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205526"/>
          <a:ext cx="6176704" cy="4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깔끔하고 고급스러운 느낌</a:t>
          </a:r>
        </a:p>
      </dsp:txBody>
      <dsp:txXfrm>
        <a:off x="1691708" y="2205526"/>
        <a:ext cx="6176704" cy="412283"/>
      </dsp:txXfrm>
    </dsp:sp>
    <dsp:sp modelId="{D0A004F4-AD23-44AD-ADB5-BAD672B8AB1E}">
      <dsp:nvSpPr>
        <dsp:cNvPr id="0" name=""/>
        <dsp:cNvSpPr/>
      </dsp:nvSpPr>
      <dsp:spPr>
        <a:xfrm>
          <a:off x="1573682" y="261780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2695525"/>
          <a:ext cx="6176704" cy="74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컬렉션</a:t>
          </a:r>
        </a:p>
      </dsp:txBody>
      <dsp:txXfrm>
        <a:off x="1691708" y="2695525"/>
        <a:ext cx="6176704" cy="743819"/>
      </dsp:txXfrm>
    </dsp:sp>
    <dsp:sp modelId="{6E096DDC-14C4-46D7-B231-32A1E2CCD90A}">
      <dsp:nvSpPr>
        <dsp:cNvPr id="0" name=""/>
        <dsp:cNvSpPr/>
      </dsp:nvSpPr>
      <dsp:spPr>
        <a:xfrm>
          <a:off x="1573682" y="343934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3E039-3F8E-4227-9922-CF48C4A734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0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김영선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33862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김영선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96730"/>
              </p:ext>
            </p:extLst>
          </p:nvPr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온라인으로 상품을 구매하는 사람들이 점점 증가하는데 그만큼 웹사이트의 디자인 및 구성은 중요하다</a:t>
                      </a:r>
                      <a:r>
                        <a:rPr lang="en-US" altLang="ko-KR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특히나 고가의 상품을 판매하는 명품의 경우 오프라인은 분위기나 서비스가 잘 갖춰져 있으나 온라인으로는 많이 부족한 느낌이 있다</a:t>
                      </a:r>
                      <a:r>
                        <a:rPr lang="en-US" altLang="ko-KR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온라인으로 구매할 경우에도 명품 매장을 </a:t>
                      </a:r>
                      <a:r>
                        <a:rPr lang="ko-KR" altLang="en-US" sz="12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방문한듯한</a:t>
                      </a: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느낌을 받았으면 좋겠다</a:t>
                      </a:r>
                      <a:r>
                        <a:rPr lang="en-US" altLang="ko-KR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03-2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7012602" y="222875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</a:t>
            </a:r>
            <a:endParaRPr lang="ko-KR" altLang="en-US" sz="97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FB43E-20B3-4E4D-AA2D-0D7A29D5F1F4}"/>
              </a:ext>
            </a:extLst>
          </p:cNvPr>
          <p:cNvSpPr txBox="1"/>
          <p:nvPr/>
        </p:nvSpPr>
        <p:spPr>
          <a:xfrm>
            <a:off x="2651226" y="492733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endParaRPr lang="ko-KR" altLang="en-US" sz="97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8F2F6-C564-4CFB-AFDA-3785A53EF671}"/>
              </a:ext>
            </a:extLst>
          </p:cNvPr>
          <p:cNvSpPr txBox="1"/>
          <p:nvPr/>
        </p:nvSpPr>
        <p:spPr>
          <a:xfrm>
            <a:off x="2593616" y="457705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소재</a:t>
            </a:r>
            <a:endParaRPr lang="ko-KR" altLang="en-US" sz="97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90924-C6EF-4706-8E6F-D0C8737A6BE2}"/>
              </a:ext>
            </a:extLst>
          </p:cNvPr>
          <p:cNvSpPr txBox="1"/>
          <p:nvPr/>
        </p:nvSpPr>
        <p:spPr>
          <a:xfrm>
            <a:off x="2547803" y="4269397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우아함</a:t>
            </a:r>
            <a:endParaRPr lang="ko-KR" altLang="en-US" sz="97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1E022-1DD2-4942-AC64-21E50D05E149}"/>
              </a:ext>
            </a:extLst>
          </p:cNvPr>
          <p:cNvSpPr txBox="1"/>
          <p:nvPr/>
        </p:nvSpPr>
        <p:spPr>
          <a:xfrm>
            <a:off x="2460975" y="322658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남성복</a:t>
            </a:r>
            <a:endParaRPr lang="ko-KR" altLang="en-US" sz="97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23602-62A1-4414-B2C2-B2C8B005B4C6}"/>
              </a:ext>
            </a:extLst>
          </p:cNvPr>
          <p:cNvSpPr txBox="1"/>
          <p:nvPr/>
        </p:nvSpPr>
        <p:spPr>
          <a:xfrm>
            <a:off x="7445025" y="3355285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여성복</a:t>
            </a:r>
            <a:endParaRPr lang="ko-KR" altLang="en-US" sz="97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434DB-8C1B-4D55-8B88-9CA84C14CD98}"/>
              </a:ext>
            </a:extLst>
          </p:cNvPr>
          <p:cNvSpPr txBox="1"/>
          <p:nvPr/>
        </p:nvSpPr>
        <p:spPr>
          <a:xfrm>
            <a:off x="7903910" y="3163286"/>
            <a:ext cx="557122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패션 </a:t>
            </a:r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주얼리</a:t>
            </a:r>
            <a:endParaRPr lang="ko-KR" altLang="en-US" sz="975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49B48-5EF3-400E-9C13-DD66BD16CE7E}"/>
              </a:ext>
            </a:extLst>
          </p:cNvPr>
          <p:cNvSpPr txBox="1"/>
          <p:nvPr/>
        </p:nvSpPr>
        <p:spPr>
          <a:xfrm>
            <a:off x="3104925" y="3789741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슈즈</a:t>
            </a:r>
            <a:endParaRPr lang="ko-KR" altLang="en-US" sz="975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1E049-F266-4DA2-989F-C144A01B8F39}"/>
              </a:ext>
            </a:extLst>
          </p:cNvPr>
          <p:cNvSpPr txBox="1"/>
          <p:nvPr/>
        </p:nvSpPr>
        <p:spPr>
          <a:xfrm>
            <a:off x="6484432" y="3482591"/>
            <a:ext cx="798989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네크리스</a:t>
            </a:r>
            <a:r>
              <a:rPr lang="en-US" altLang="ko-KR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팬던트</a:t>
            </a:r>
            <a:endParaRPr lang="ko-KR" altLang="en-US" sz="97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D4BF2-A681-4FBB-9C19-61C16A9D184E}"/>
              </a:ext>
            </a:extLst>
          </p:cNvPr>
          <p:cNvSpPr txBox="1"/>
          <p:nvPr/>
        </p:nvSpPr>
        <p:spPr>
          <a:xfrm>
            <a:off x="1640405" y="497733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향수</a:t>
            </a:r>
            <a:endParaRPr lang="ko-KR" altLang="en-US" sz="97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5E960-3C2F-4C7D-8437-75C36175119E}"/>
              </a:ext>
            </a:extLst>
          </p:cNvPr>
          <p:cNvSpPr txBox="1"/>
          <p:nvPr/>
        </p:nvSpPr>
        <p:spPr>
          <a:xfrm>
            <a:off x="7004860" y="2559908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</a:t>
            </a:r>
            <a:endParaRPr lang="ko-KR" altLang="en-US" sz="97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37342-2539-45E6-8B02-1000DC88F6E0}"/>
              </a:ext>
            </a:extLst>
          </p:cNvPr>
          <p:cNvSpPr txBox="1"/>
          <p:nvPr/>
        </p:nvSpPr>
        <p:spPr>
          <a:xfrm>
            <a:off x="1632480" y="4273799"/>
            <a:ext cx="727099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아웃도어</a:t>
            </a:r>
            <a:endParaRPr lang="ko-KR" altLang="en-US" sz="975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C5C46-E521-4055-8883-3F8E248F9D55}"/>
              </a:ext>
            </a:extLst>
          </p:cNvPr>
          <p:cNvSpPr txBox="1"/>
          <p:nvPr/>
        </p:nvSpPr>
        <p:spPr>
          <a:xfrm>
            <a:off x="1713829" y="2802282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승마</a:t>
            </a:r>
            <a:endParaRPr lang="ko-KR" altLang="en-US" sz="97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8F5BA6-0D5B-4C10-9831-6BC11B1272C7}"/>
              </a:ext>
            </a:extLst>
          </p:cNvPr>
          <p:cNvSpPr txBox="1"/>
          <p:nvPr/>
        </p:nvSpPr>
        <p:spPr>
          <a:xfrm>
            <a:off x="2170288" y="2824964"/>
            <a:ext cx="737467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장인정신</a:t>
            </a:r>
            <a:endParaRPr lang="ko-KR" altLang="en-US" sz="97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73F7F-0A11-4846-A3DF-85C7DED30573}"/>
              </a:ext>
            </a:extLst>
          </p:cNvPr>
          <p:cNvSpPr txBox="1"/>
          <p:nvPr/>
        </p:nvSpPr>
        <p:spPr>
          <a:xfrm>
            <a:off x="7081417" y="3213038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향기</a:t>
            </a:r>
            <a:endParaRPr lang="ko-KR" altLang="en-US" sz="97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96BD61-8AE2-4086-99DF-9A16A7F8991D}"/>
              </a:ext>
            </a:extLst>
          </p:cNvPr>
          <p:cNvSpPr txBox="1"/>
          <p:nvPr/>
        </p:nvSpPr>
        <p:spPr>
          <a:xfrm>
            <a:off x="3104925" y="491133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endParaRPr lang="ko-KR" altLang="en-US" sz="97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AC4D-C649-4FA8-A61F-AB537B0AAE73}"/>
              </a:ext>
            </a:extLst>
          </p:cNvPr>
          <p:cNvSpPr txBox="1"/>
          <p:nvPr/>
        </p:nvSpPr>
        <p:spPr>
          <a:xfrm>
            <a:off x="5988853" y="330781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생동감</a:t>
            </a:r>
            <a:endParaRPr lang="ko-KR" altLang="en-US" sz="97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D0E9AA-B803-44BB-B4DB-864BA629DC88}"/>
              </a:ext>
            </a:extLst>
          </p:cNvPr>
          <p:cNvSpPr txBox="1"/>
          <p:nvPr/>
        </p:nvSpPr>
        <p:spPr>
          <a:xfrm>
            <a:off x="2551337" y="3703936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생기</a:t>
            </a:r>
            <a:endParaRPr lang="ko-KR" altLang="en-US" sz="975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7AA23-7888-426C-BF3F-D2ED4E064791}"/>
              </a:ext>
            </a:extLst>
          </p:cNvPr>
          <p:cNvSpPr txBox="1"/>
          <p:nvPr/>
        </p:nvSpPr>
        <p:spPr>
          <a:xfrm>
            <a:off x="6667333" y="297066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실크</a:t>
            </a:r>
            <a:endParaRPr lang="ko-KR" altLang="en-US" sz="975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2E77F-F6A5-4BE5-8C75-D0C122F3DC6B}"/>
              </a:ext>
            </a:extLst>
          </p:cNvPr>
          <p:cNvSpPr txBox="1"/>
          <p:nvPr/>
        </p:nvSpPr>
        <p:spPr>
          <a:xfrm>
            <a:off x="6270225" y="288075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오브제</a:t>
            </a:r>
            <a:endParaRPr lang="ko-KR" altLang="en-US" sz="975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558C8-78C6-4E02-9391-5B7832588BAE}"/>
              </a:ext>
            </a:extLst>
          </p:cNvPr>
          <p:cNvSpPr txBox="1"/>
          <p:nvPr/>
        </p:nvSpPr>
        <p:spPr>
          <a:xfrm>
            <a:off x="3141097" y="3492497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기프트</a:t>
            </a:r>
            <a:endParaRPr lang="ko-KR" altLang="en-US" sz="97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7B8CE5-4DEE-4523-BF5D-0D5BCC055B68}"/>
              </a:ext>
            </a:extLst>
          </p:cNvPr>
          <p:cNvSpPr txBox="1"/>
          <p:nvPr/>
        </p:nvSpPr>
        <p:spPr>
          <a:xfrm>
            <a:off x="4493855" y="3626273"/>
            <a:ext cx="798989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게임용품</a:t>
            </a:r>
            <a:endParaRPr lang="ko-KR" altLang="en-US" sz="975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6B1E5C-530E-4652-9A39-C83F3F256277}"/>
              </a:ext>
            </a:extLst>
          </p:cNvPr>
          <p:cNvSpPr txBox="1"/>
          <p:nvPr/>
        </p:nvSpPr>
        <p:spPr>
          <a:xfrm>
            <a:off x="1713829" y="463640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창작</a:t>
            </a:r>
            <a:endParaRPr lang="en-US" altLang="ko-KR" sz="975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05602C-87D0-4BD6-A5F0-2E35DC62F956}"/>
              </a:ext>
            </a:extLst>
          </p:cNvPr>
          <p:cNvSpPr txBox="1"/>
          <p:nvPr/>
        </p:nvSpPr>
        <p:spPr>
          <a:xfrm>
            <a:off x="3171654" y="2759567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</a:t>
            </a:r>
            <a:endParaRPr lang="ko-KR" altLang="en-US" sz="975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161363-4D6D-4499-8BC9-5468333783A0}"/>
              </a:ext>
            </a:extLst>
          </p:cNvPr>
          <p:cNvSpPr txBox="1"/>
          <p:nvPr/>
        </p:nvSpPr>
        <p:spPr>
          <a:xfrm>
            <a:off x="3161135" y="303260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</a:t>
            </a:r>
            <a:endParaRPr lang="ko-KR" altLang="en-US" sz="975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B0794-E067-4C93-A033-D52427610351}"/>
              </a:ext>
            </a:extLst>
          </p:cNvPr>
          <p:cNvSpPr txBox="1"/>
          <p:nvPr/>
        </p:nvSpPr>
        <p:spPr>
          <a:xfrm>
            <a:off x="2929787" y="3274654"/>
            <a:ext cx="798989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게임용품</a:t>
            </a:r>
            <a:endParaRPr lang="ko-KR" altLang="en-US" sz="975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B75EE9-C73C-4811-BA0B-9E17C311FBDD}"/>
              </a:ext>
            </a:extLst>
          </p:cNvPr>
          <p:cNvSpPr txBox="1"/>
          <p:nvPr/>
        </p:nvSpPr>
        <p:spPr>
          <a:xfrm>
            <a:off x="7561982" y="2648688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기프트</a:t>
            </a:r>
            <a:endParaRPr lang="ko-KR" altLang="en-US" sz="975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E7E46B-E3D7-468F-A850-0ADB0E3E64AC}"/>
              </a:ext>
            </a:extLst>
          </p:cNvPr>
          <p:cNvSpPr txBox="1"/>
          <p:nvPr/>
        </p:nvSpPr>
        <p:spPr>
          <a:xfrm>
            <a:off x="5991664" y="4060972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슈즈</a:t>
            </a:r>
            <a:endParaRPr lang="ko-KR" altLang="en-US" sz="975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BB0323-9B6A-408C-B2A8-2076BD3DC9EF}"/>
              </a:ext>
            </a:extLst>
          </p:cNvPr>
          <p:cNvSpPr txBox="1"/>
          <p:nvPr/>
        </p:nvSpPr>
        <p:spPr>
          <a:xfrm>
            <a:off x="3020163" y="4052435"/>
            <a:ext cx="798989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네크리스</a:t>
            </a:r>
            <a:r>
              <a:rPr lang="en-US" altLang="ko-KR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팬던트</a:t>
            </a:r>
            <a:endParaRPr lang="ko-KR" altLang="en-US" sz="975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AF8F69-9038-4143-A40D-15758846F5FF}"/>
              </a:ext>
            </a:extLst>
          </p:cNvPr>
          <p:cNvSpPr txBox="1"/>
          <p:nvPr/>
        </p:nvSpPr>
        <p:spPr>
          <a:xfrm>
            <a:off x="3141097" y="4458597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오브제</a:t>
            </a:r>
            <a:endParaRPr lang="ko-KR" altLang="en-US" sz="97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0147F0-1DE0-409B-894A-C7162A218B33}"/>
              </a:ext>
            </a:extLst>
          </p:cNvPr>
          <p:cNvSpPr txBox="1"/>
          <p:nvPr/>
        </p:nvSpPr>
        <p:spPr>
          <a:xfrm>
            <a:off x="3104925" y="4700971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향기</a:t>
            </a:r>
            <a:endParaRPr lang="ko-KR" altLang="en-US" sz="97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CC6B3-0D23-48F6-B0D7-F80FE64C10C0}"/>
              </a:ext>
            </a:extLst>
          </p:cNvPr>
          <p:cNvSpPr txBox="1"/>
          <p:nvPr/>
        </p:nvSpPr>
        <p:spPr>
          <a:xfrm>
            <a:off x="6255110" y="2536735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endParaRPr lang="ko-KR" altLang="en-US" sz="975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F0677A-94A9-47EA-8ED1-B22B5DA5C208}"/>
              </a:ext>
            </a:extLst>
          </p:cNvPr>
          <p:cNvSpPr txBox="1"/>
          <p:nvPr/>
        </p:nvSpPr>
        <p:spPr>
          <a:xfrm>
            <a:off x="6245509" y="212398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endParaRPr lang="ko-KR" altLang="en-US" sz="975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7BEF66-2233-4E92-9568-B33898CF6D3E}"/>
              </a:ext>
            </a:extLst>
          </p:cNvPr>
          <p:cNvSpPr txBox="1"/>
          <p:nvPr/>
        </p:nvSpPr>
        <p:spPr>
          <a:xfrm>
            <a:off x="6245043" y="230369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소재</a:t>
            </a:r>
            <a:endParaRPr lang="ko-KR" altLang="en-US" sz="975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81073-A0C2-465F-A955-D65FA6C0B21A}"/>
              </a:ext>
            </a:extLst>
          </p:cNvPr>
          <p:cNvSpPr txBox="1"/>
          <p:nvPr/>
        </p:nvSpPr>
        <p:spPr>
          <a:xfrm>
            <a:off x="7367493" y="299172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우아함</a:t>
            </a:r>
            <a:endParaRPr lang="ko-KR" altLang="en-US" sz="975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F88565-4157-431A-ACB1-A40254DAC6BF}"/>
              </a:ext>
            </a:extLst>
          </p:cNvPr>
          <p:cNvSpPr txBox="1"/>
          <p:nvPr/>
        </p:nvSpPr>
        <p:spPr>
          <a:xfrm>
            <a:off x="2551337" y="3977030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생동감</a:t>
            </a:r>
            <a:endParaRPr lang="ko-KR" altLang="en-US" sz="975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6E3582-0E65-4CBA-9418-91FAE26B8D6B}"/>
              </a:ext>
            </a:extLst>
          </p:cNvPr>
          <p:cNvSpPr txBox="1"/>
          <p:nvPr/>
        </p:nvSpPr>
        <p:spPr>
          <a:xfrm>
            <a:off x="5647382" y="351840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생기</a:t>
            </a:r>
            <a:endParaRPr lang="ko-KR" altLang="en-US" sz="975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3DE18-553A-4B38-86B3-DACB4882A14F}"/>
              </a:ext>
            </a:extLst>
          </p:cNvPr>
          <p:cNvSpPr txBox="1"/>
          <p:nvPr/>
        </p:nvSpPr>
        <p:spPr>
          <a:xfrm>
            <a:off x="2512855" y="3428482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실크</a:t>
            </a:r>
            <a:endParaRPr lang="ko-KR" altLang="en-US" sz="975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111A46-A042-472E-9A09-FFB3CEAC178A}"/>
              </a:ext>
            </a:extLst>
          </p:cNvPr>
          <p:cNvSpPr txBox="1"/>
          <p:nvPr/>
        </p:nvSpPr>
        <p:spPr>
          <a:xfrm>
            <a:off x="6523604" y="2746702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남성복</a:t>
            </a:r>
            <a:endParaRPr lang="ko-KR" altLang="en-US" sz="975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B5C54E-1F99-4EC4-B758-C1FC7D3FE766}"/>
              </a:ext>
            </a:extLst>
          </p:cNvPr>
          <p:cNvSpPr txBox="1"/>
          <p:nvPr/>
        </p:nvSpPr>
        <p:spPr>
          <a:xfrm>
            <a:off x="1784717" y="3651306"/>
            <a:ext cx="57486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여성복</a:t>
            </a:r>
            <a:endParaRPr lang="ko-KR" altLang="en-US" sz="975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902FF7-D212-4DE2-ADCF-A2C4CAF35A06}"/>
              </a:ext>
            </a:extLst>
          </p:cNvPr>
          <p:cNvSpPr txBox="1"/>
          <p:nvPr/>
        </p:nvSpPr>
        <p:spPr>
          <a:xfrm>
            <a:off x="1813162" y="3124613"/>
            <a:ext cx="557122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패션 </a:t>
            </a:r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주얼리</a:t>
            </a:r>
            <a:endParaRPr lang="ko-KR" altLang="en-US" sz="975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B1E4E7-71AC-4CE3-B7C7-985CB92A6692}"/>
              </a:ext>
            </a:extLst>
          </p:cNvPr>
          <p:cNvSpPr txBox="1"/>
          <p:nvPr/>
        </p:nvSpPr>
        <p:spPr>
          <a:xfrm>
            <a:off x="4566433" y="4052435"/>
            <a:ext cx="727099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아웃도어</a:t>
            </a:r>
            <a:endParaRPr lang="ko-KR" altLang="en-US" sz="975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59140C-4747-4909-88D3-61446AA96B28}"/>
              </a:ext>
            </a:extLst>
          </p:cNvPr>
          <p:cNvSpPr txBox="1"/>
          <p:nvPr/>
        </p:nvSpPr>
        <p:spPr>
          <a:xfrm>
            <a:off x="4614788" y="4387240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승마</a:t>
            </a:r>
            <a:endParaRPr lang="ko-KR" altLang="en-US" sz="975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229D99-22C7-43A8-99CA-D859A5F32DB0}"/>
              </a:ext>
            </a:extLst>
          </p:cNvPr>
          <p:cNvSpPr txBox="1"/>
          <p:nvPr/>
        </p:nvSpPr>
        <p:spPr>
          <a:xfrm>
            <a:off x="6266439" y="314287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향수</a:t>
            </a:r>
            <a:endParaRPr lang="ko-KR" altLang="en-US" sz="975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43750F-E226-46E1-BB1A-698CA3843D79}"/>
              </a:ext>
            </a:extLst>
          </p:cNvPr>
          <p:cNvSpPr txBox="1"/>
          <p:nvPr/>
        </p:nvSpPr>
        <p:spPr>
          <a:xfrm>
            <a:off x="6150375" y="3825123"/>
            <a:ext cx="737467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장인정신</a:t>
            </a:r>
            <a:endParaRPr lang="ko-KR" altLang="en-US" sz="975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D50C1B-E5FB-4CAB-ACF8-7CB8CD88D4BC}"/>
              </a:ext>
            </a:extLst>
          </p:cNvPr>
          <p:cNvSpPr txBox="1"/>
          <p:nvPr/>
        </p:nvSpPr>
        <p:spPr>
          <a:xfrm>
            <a:off x="6240547" y="3977030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창작</a:t>
            </a:r>
            <a:endParaRPr lang="en-US" altLang="ko-KR" sz="975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F5531E-6ECE-4674-A0D1-AD7C259467FB}"/>
              </a:ext>
            </a:extLst>
          </p:cNvPr>
          <p:cNvSpPr txBox="1"/>
          <p:nvPr/>
        </p:nvSpPr>
        <p:spPr>
          <a:xfrm>
            <a:off x="1826850" y="3931248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발전</a:t>
            </a:r>
            <a:endParaRPr lang="ko-KR" altLang="en-US" sz="975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731482-2453-4399-87EE-6779FD26D14C}"/>
              </a:ext>
            </a:extLst>
          </p:cNvPr>
          <p:cNvSpPr txBox="1"/>
          <p:nvPr/>
        </p:nvSpPr>
        <p:spPr>
          <a:xfrm>
            <a:off x="5550609" y="3910928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발전</a:t>
            </a:r>
            <a:endParaRPr lang="ko-KR" altLang="en-US" sz="975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9487F4B-AF5C-4AB9-843A-0FB6C238CC2E}"/>
              </a:ext>
            </a:extLst>
          </p:cNvPr>
          <p:cNvSpPr/>
          <p:nvPr/>
        </p:nvSpPr>
        <p:spPr>
          <a:xfrm>
            <a:off x="4517284" y="3163286"/>
            <a:ext cx="1528774" cy="165835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55A7ED9-3F00-4AAD-8D7E-D7010C0266C9}"/>
              </a:ext>
            </a:extLst>
          </p:cNvPr>
          <p:cNvSpPr/>
          <p:nvPr/>
        </p:nvSpPr>
        <p:spPr>
          <a:xfrm rot="19965637">
            <a:off x="5808594" y="3526474"/>
            <a:ext cx="765021" cy="433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6A98245-132A-404E-8914-4D68D8D234F2}"/>
              </a:ext>
            </a:extLst>
          </p:cNvPr>
          <p:cNvSpPr/>
          <p:nvPr/>
        </p:nvSpPr>
        <p:spPr>
          <a:xfrm>
            <a:off x="6164860" y="2228754"/>
            <a:ext cx="1954244" cy="163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/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B30AFFD-A34A-4745-8025-638CC81B65ED}"/>
              </a:ext>
            </a:extLst>
          </p:cNvPr>
          <p:cNvSpPr/>
          <p:nvPr/>
        </p:nvSpPr>
        <p:spPr>
          <a:xfrm>
            <a:off x="978808" y="3429000"/>
            <a:ext cx="1260809" cy="129656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497EEB-22B9-44F2-9F59-7297043DAF5B}"/>
              </a:ext>
            </a:extLst>
          </p:cNvPr>
          <p:cNvSpPr/>
          <p:nvPr/>
        </p:nvSpPr>
        <p:spPr>
          <a:xfrm rot="19965637">
            <a:off x="2197811" y="3570693"/>
            <a:ext cx="637672" cy="433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6E41424-44FA-46A7-B058-710D58EE735C}"/>
              </a:ext>
            </a:extLst>
          </p:cNvPr>
          <p:cNvSpPr/>
          <p:nvPr/>
        </p:nvSpPr>
        <p:spPr>
          <a:xfrm>
            <a:off x="2361486" y="2464903"/>
            <a:ext cx="1879210" cy="1499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637D13E-295C-49EE-9774-C0334337F382}"/>
              </a:ext>
            </a:extLst>
          </p:cNvPr>
          <p:cNvSpPr/>
          <p:nvPr/>
        </p:nvSpPr>
        <p:spPr>
          <a:xfrm>
            <a:off x="5665304" y="3429000"/>
            <a:ext cx="1260809" cy="129656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9CD30DF-7417-4D32-9976-B60546E193BD}"/>
              </a:ext>
            </a:extLst>
          </p:cNvPr>
          <p:cNvSpPr/>
          <p:nvPr/>
        </p:nvSpPr>
        <p:spPr>
          <a:xfrm rot="19965637">
            <a:off x="6884307" y="3570693"/>
            <a:ext cx="637672" cy="433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4E18AB-4CCA-47D6-8703-0EA98F4E5184}"/>
              </a:ext>
            </a:extLst>
          </p:cNvPr>
          <p:cNvSpPr/>
          <p:nvPr/>
        </p:nvSpPr>
        <p:spPr>
          <a:xfrm>
            <a:off x="7047982" y="2464903"/>
            <a:ext cx="1879210" cy="1499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+mj-ea"/>
              </a:rPr>
              <a:t>3. </a:t>
            </a:r>
            <a:r>
              <a:rPr lang="ko-KR" altLang="en-US" sz="1600" dirty="0">
                <a:latin typeface="+mj-ea"/>
              </a:rPr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 핵심 키워드는 주로 부드럽고 정적이나 실제 사이트에서는 딱딱한 느낌이 많이 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판매하는 상품들 또한 따뜻한 색감이 많고 이미지가 많이 들어가는 사이트로 웹사이트 자체에는 색상을 많이 넣지 않을 예정이지만 주요 컬러인 오렌지를 제외한 나머지는 그레이 색상으로 차분한 느낌을 줄 예정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0FD9CC-51FA-41FD-B678-B775C1A33395}"/>
              </a:ext>
            </a:extLst>
          </p:cNvPr>
          <p:cNvSpPr/>
          <p:nvPr/>
        </p:nvSpPr>
        <p:spPr>
          <a:xfrm>
            <a:off x="978808" y="3429000"/>
            <a:ext cx="1260809" cy="129656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048E806-D70C-478D-9CBF-C4D9489820FA}"/>
              </a:ext>
            </a:extLst>
          </p:cNvPr>
          <p:cNvSpPr/>
          <p:nvPr/>
        </p:nvSpPr>
        <p:spPr>
          <a:xfrm rot="19965637">
            <a:off x="2197811" y="3570693"/>
            <a:ext cx="637672" cy="433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B4DD22A-1668-4E74-9C0C-6D7BDEF97470}"/>
              </a:ext>
            </a:extLst>
          </p:cNvPr>
          <p:cNvSpPr/>
          <p:nvPr/>
        </p:nvSpPr>
        <p:spPr>
          <a:xfrm>
            <a:off x="2361486" y="2464903"/>
            <a:ext cx="1879210" cy="1499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70575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3068"/>
              </p:ext>
            </p:extLst>
          </p:nvPr>
        </p:nvGraphicFramePr>
        <p:xfrm>
          <a:off x="1268932" y="2279650"/>
          <a:ext cx="7429500" cy="3339727"/>
        </p:xfrm>
        <a:graphic>
          <a:graphicData uri="http://schemas.openxmlformats.org/drawingml/2006/table">
            <a:tbl>
              <a:tblPr/>
              <a:tblGrid>
                <a:gridCol w="74295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0222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4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따뜻하고 고급스러움이 느껴지는 페이지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핵심 제품들이 한눈에 보이게 정리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4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주요컨셉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딱딱하지 않고 부드러운 느낌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강조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4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주황색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회색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배색 컬러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화이트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밝은 회색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928755-F6C5-45F9-8639-18F8B76CC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6" y="1696811"/>
            <a:ext cx="9624767" cy="47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ko-KR" altLang="en-US" dirty="0" err="1"/>
              <a:t>메인페이지</a:t>
            </a:r>
            <a:r>
              <a:rPr lang="ko-KR" altLang="en-US" dirty="0"/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chemeClr val="accent1"/>
                </a:solidFill>
              </a:rPr>
              <a:t>메인페이지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BB6263-180C-45F0-93D3-3EC7650E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63" y="1452881"/>
            <a:ext cx="3036393" cy="48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3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CE3094-00FB-4197-863E-92B22DE6C3CC}"/>
              </a:ext>
            </a:extLst>
          </p:cNvPr>
          <p:cNvGrpSpPr/>
          <p:nvPr/>
        </p:nvGrpSpPr>
        <p:grpSpPr>
          <a:xfrm>
            <a:off x="635000" y="1994351"/>
            <a:ext cx="7712243" cy="4291015"/>
            <a:chOff x="635000" y="1994351"/>
            <a:chExt cx="7712243" cy="429101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DD14E58-1E03-4EB4-9CFA-C4F743651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229" y="1994351"/>
              <a:ext cx="2924206" cy="4025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텍스트 개체 틀 7">
              <a:extLst>
                <a:ext uri="{FF2B5EF4-FFF2-40B4-BE49-F238E27FC236}">
                  <a16:creationId xmlns:a16="http://schemas.microsoft.com/office/drawing/2014/main" id="{00E8C4F8-1B36-4C30-8F4A-0BCB14945882}"/>
                </a:ext>
              </a:extLst>
            </p:cNvPr>
            <p:cNvSpPr txBox="1">
              <a:spLocks/>
            </p:cNvSpPr>
            <p:nvPr/>
          </p:nvSpPr>
          <p:spPr>
            <a:xfrm>
              <a:off x="635000" y="6031820"/>
              <a:ext cx="7712243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768946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232525"/>
            <a:ext cx="1190625" cy="206375"/>
          </a:xfrm>
          <a:prstGeom prst="rect">
            <a:avLst/>
          </a:prstGeom>
        </p:spPr>
        <p:txBody>
          <a:bodyPr anchor="b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894"/>
              <a:pPr/>
              <a:t>3</a:t>
            </a:fld>
            <a:endParaRPr lang="ko-KR" altLang="en-US" sz="894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153415"/>
              </p:ext>
            </p:extLst>
          </p:nvPr>
        </p:nvGraphicFramePr>
        <p:xfrm>
          <a:off x="890362" y="2356589"/>
          <a:ext cx="7868413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43818"/>
              </p:ext>
            </p:extLst>
          </p:nvPr>
        </p:nvGraphicFramePr>
        <p:xfrm>
          <a:off x="1160082" y="2070101"/>
          <a:ext cx="7467625" cy="3311855"/>
        </p:xfrm>
        <a:graphic>
          <a:graphicData uri="http://schemas.openxmlformats.org/drawingml/2006/table">
            <a:tbl>
              <a:tblPr firstRow="1" bandRow="1"/>
              <a:tblGrid>
                <a:gridCol w="447509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6194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긍정요인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부정 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오프라인보다 온라인 웹사이트를 통해서 카테고리 별로 상품을 볼 수 있다는 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상품들이 올라와 있으나 정리되지 않은 듯한 느낌으로 집중도가 떨어짐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외부요인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코로나로 인한 명품 구매 상승되었고 비대면으로 구매 선호도 상승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고가의 상품을 판매하는 곳임에도 불구하고 그렇지 못한 웹사이트 구성으로 구매로 연결되지 않음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160081" y="5412146"/>
            <a:ext cx="7467623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웹사이트 변경을 통해 코로나 </a:t>
            </a:r>
            <a:r>
              <a:rPr lang="ko-KR" altLang="en-US" sz="9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비대면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시대에 온라인 구매율 상승 기대</a:t>
            </a:r>
            <a:r>
              <a:rPr lang="en-US" altLang="ko-KR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0908"/>
              </p:ext>
            </p:extLst>
          </p:nvPr>
        </p:nvGraphicFramePr>
        <p:xfrm>
          <a:off x="1068477" y="2201793"/>
          <a:ext cx="7648898" cy="33647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720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757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소비자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경쟁사가 존재하지만 브랜드마다의 특색이 있기 때문에 큰 영향을 끼치진 않는다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브랜드의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매니아층이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존재하고 유명한 브랜드이기 때문에 다양한 제품을 출시한다면 더 높은 성장이 가능하다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코로나로 인하여 많은 행동적 제약 속에 스트레스를 풀기 위해 명품을 소비하는 사람들이 늘어남에 따라 잠재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수요는점점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더 상승할 것으로 예상된다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39223"/>
              </p:ext>
            </p:extLst>
          </p:nvPr>
        </p:nvGraphicFramePr>
        <p:xfrm>
          <a:off x="1095514" y="2293089"/>
          <a:ext cx="7648898" cy="3294859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44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51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경쟁사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명품의 경우 브랜드마다의 특색이 뚜렷하게 존재하기 때문에 크게 강력한 경쟁사는 없다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다만 타브랜드의 큰 행사 및 할인이 진행되게 된다면 타격이 있을 수 있다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475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유명한 브랜드들이 자리잡고 있기 때문에 새로운 경쟁사의 진입 가능성은 높지 않다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02-4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98811"/>
              </p:ext>
            </p:extLst>
          </p:nvPr>
        </p:nvGraphicFramePr>
        <p:xfrm>
          <a:off x="1087692" y="2356589"/>
          <a:ext cx="7648898" cy="33012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211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33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자사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지속 가능한 발전을 목표로 함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다만 웹사이트의 경우 다소 부족한 상태임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적절하게 갖추고 있음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유명한 브랜드이기 때문에 웹사이트 재구성으로 온라인 판매율이 상승된다면 시너지 효과가 날 수 있음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90341"/>
              </p:ext>
            </p:extLst>
          </p:nvPr>
        </p:nvGraphicFramePr>
        <p:xfrm>
          <a:off x="1023826" y="2356588"/>
          <a:ext cx="7712249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6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1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6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한눈에 제품이 보이게 정리가 되어 있었으면 좋겠어요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박현아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31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7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여행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안산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3500</a:t>
                      </a:r>
                      <a:endParaRPr lang="ko-KR" altLang="en-US" sz="7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출퇴근 이동 시간에 휴대폰 사용 시간 높음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주로 온라인을 통해 상품 구매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여행을 좋아하는 회사원 박현아는 코로나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사태로 인해 취미생활을 즐기지 못해 이전보다 상품 구매 비용이 늘었다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종종 기분전환을 위해 명품을 구매하곤 하는데 다른 상품은 온라인을 통해 주로 구매하지만 명품의 경우 오프라인을 방문하게 된다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명품 또한 웹사이트를 통해 방문해 보았으나 대부분의 명품 사이트들은 오프라인과는 전혀 다른 분위기로 구매 욕구가 감소되기 때문이다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정리되지 않고 전혀 명품 사이트 같지 않은 것을 보며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오프라인처럼 명품 매장의 느낌이 나도록 바뀌면 좋을 것 같다는 생각을 했다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0714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명품 매장을 직접 방문하기 부담스러워서 온라인 선호하는데 명품을 사는 기분이 들지 않아요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임성민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28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7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영상 시청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성남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3000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집에 있는 시간이 다소 많은 편이며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휴대폰 사용 시간이 높은 편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소심한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성격탓에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매장을 직접 방문하는 것을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부담스러워한다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특히나 명품 매장은 직원이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판매가 진행되는 경우가 많기에 더욱 부담스럽다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영상으로 다양한 후기를 찾아본 후에 상품 구매를 많이 하는 편인데 명품의 경우 웹사이트에서 구매가 꺼려진다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명품을 사는 이유 중 하나는 본인에게 투자함으로써 기분전환을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위함인데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고가의 상품임에도 불구하고 그렇지 못한 웹사이트의 상태로 인해 고가의 상품을 구매하는 듯한 느낌을 전혀 받지 못한다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정도의 느낌은 아니더라도 조금 더 고급스러운 웹사이트로 변한다면 좋을 것 같다는 생각을 했다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1223</Words>
  <Application>Microsoft Office PowerPoint</Application>
  <PresentationFormat>A4 용지(210x297mm)</PresentationFormat>
  <Paragraphs>266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(사이트 전체 페이지 구성) – 기존 사이트 각 페이지 구성내용</vt:lpstr>
      <vt:lpstr>5. 웹페이지 구조 (사이트 전체 페이지 구성) – 변경 각 페이지 구성내용</vt:lpstr>
      <vt:lpstr>5. 웹페이지 구조 (메인 페이지내 영역별 구성) - 수정내용</vt:lpstr>
      <vt:lpstr>5. 웹페이지 구조 (서브 페이지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김 영선</cp:lastModifiedBy>
  <cp:revision>20</cp:revision>
  <dcterms:created xsi:type="dcterms:W3CDTF">2021-08-19T04:24:11Z</dcterms:created>
  <dcterms:modified xsi:type="dcterms:W3CDTF">2021-09-12T13:21:23Z</dcterms:modified>
</cp:coreProperties>
</file>