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ink/ink1.xml" ContentType="application/inkml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ink/ink2.xml" ContentType="application/inkml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59" r:id="rId1"/>
  </p:sldMasterIdLst>
  <p:notesMasterIdLst>
    <p:notesMasterId r:id="rId17"/>
  </p:notesMasterIdLst>
  <p:handoutMasterIdLst>
    <p:handoutMasterId r:id="rId18"/>
  </p:handoutMasterIdLst>
  <p:sldIdLst>
    <p:sldId id="426" r:id="rId2"/>
    <p:sldId id="960" r:id="rId3"/>
    <p:sldId id="433" r:id="rId4"/>
    <p:sldId id="983" r:id="rId5"/>
    <p:sldId id="984" r:id="rId6"/>
    <p:sldId id="985" r:id="rId7"/>
    <p:sldId id="989" r:id="rId8"/>
    <p:sldId id="986" r:id="rId9"/>
    <p:sldId id="987" r:id="rId10"/>
    <p:sldId id="988" r:id="rId11"/>
    <p:sldId id="990" r:id="rId12"/>
    <p:sldId id="991" r:id="rId13"/>
    <p:sldId id="992" r:id="rId14"/>
    <p:sldId id="971" r:id="rId15"/>
    <p:sldId id="982" r:id="rId16"/>
  </p:sldIdLst>
  <p:sldSz cx="9144000" cy="6858000" type="screen4x3"/>
  <p:notesSz cx="6797675" cy="9926638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orient="horz" pos="2818">
          <p15:clr>
            <a:srgbClr val="A4A3A4"/>
          </p15:clr>
        </p15:guide>
        <p15:guide id="3" orient="horz" pos="4155">
          <p15:clr>
            <a:srgbClr val="A4A3A4"/>
          </p15:clr>
        </p15:guide>
        <p15:guide id="4" orient="horz" pos="2499">
          <p15:clr>
            <a:srgbClr val="A4A3A4"/>
          </p15:clr>
        </p15:guide>
        <p15:guide id="5" orient="horz" pos="1207">
          <p15:clr>
            <a:srgbClr val="A4A3A4"/>
          </p15:clr>
        </p15:guide>
        <p15:guide id="6" pos="2880">
          <p15:clr>
            <a:srgbClr val="A4A3A4"/>
          </p15:clr>
        </p15:guide>
        <p15:guide id="7" pos="5261">
          <p15:clr>
            <a:srgbClr val="A4A3A4"/>
          </p15:clr>
        </p15:guide>
        <p15:guide id="8" pos="498">
          <p15:clr>
            <a:srgbClr val="A4A3A4"/>
          </p15:clr>
        </p15:guide>
        <p15:guide id="9" pos="407">
          <p15:clr>
            <a:srgbClr val="A4A3A4"/>
          </p15:clr>
        </p15:guide>
        <p15:guide id="10" pos="33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  <p15:guide id="3" orient="horz" pos="3126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65" autoAdjust="0"/>
    <p:restoredTop sz="93308" autoAdjust="0"/>
  </p:normalViewPr>
  <p:slideViewPr>
    <p:cSldViewPr snapToGrid="0" snapToObjects="1">
      <p:cViewPr>
        <p:scale>
          <a:sx n="77" d="100"/>
          <a:sy n="77" d="100"/>
        </p:scale>
        <p:origin x="1315" y="125"/>
      </p:cViewPr>
      <p:guideLst>
        <p:guide orient="horz" pos="2182"/>
        <p:guide orient="horz" pos="2818"/>
        <p:guide orient="horz" pos="4155"/>
        <p:guide orient="horz" pos="2499"/>
        <p:guide orient="horz" pos="1207"/>
        <p:guide pos="2880"/>
        <p:guide pos="5261"/>
        <p:guide pos="498"/>
        <p:guide pos="407"/>
        <p:guide pos="3311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6" d="100"/>
          <a:sy n="96" d="100"/>
        </p:scale>
        <p:origin x="3660" y="102"/>
      </p:cViewPr>
      <p:guideLst>
        <p:guide orient="horz" pos="3087"/>
        <p:guide pos="2122"/>
        <p:guide orient="horz" pos="3126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2945659" cy="496331"/>
          </a:xfrm>
          <a:prstGeom prst="rect">
            <a:avLst/>
          </a:prstGeom>
        </p:spPr>
        <p:txBody>
          <a:bodyPr vert="horz" lIns="95522" tIns="47761" rIns="95522" bIns="47761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5" y="4"/>
            <a:ext cx="2945659" cy="496331"/>
          </a:xfrm>
          <a:prstGeom prst="rect">
            <a:avLst/>
          </a:prstGeom>
        </p:spPr>
        <p:txBody>
          <a:bodyPr vert="horz" lIns="95522" tIns="47761" rIns="95522" bIns="47761"/>
          <a:lstStyle>
            <a:lvl1pPr algn="r">
              <a:defRPr sz="1200"/>
            </a:lvl1pPr>
          </a:lstStyle>
          <a:p>
            <a:pPr lvl="0">
              <a:defRPr/>
            </a:pPr>
            <a:fld id="{60B661A8-6784-7E47-89FE-04C1884E396A}" type="datetime1">
              <a:rPr kumimoji="1" lang="ja-JP" altLang="en-US"/>
              <a:pPr lvl="0">
                <a:defRPr/>
              </a:pPr>
              <a:t>2021/12/10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428586"/>
            <a:ext cx="2945659" cy="496331"/>
          </a:xfrm>
          <a:prstGeom prst="rect">
            <a:avLst/>
          </a:prstGeom>
        </p:spPr>
        <p:txBody>
          <a:bodyPr vert="horz" lIns="95522" tIns="47761" rIns="95522" bIns="47761" anchor="b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5" y="9428586"/>
            <a:ext cx="2945659" cy="496331"/>
          </a:xfrm>
          <a:prstGeom prst="rect">
            <a:avLst/>
          </a:prstGeom>
        </p:spPr>
        <p:txBody>
          <a:bodyPr vert="horz" lIns="95522" tIns="47761" rIns="95522" bIns="47761" anchor="b"/>
          <a:lstStyle>
            <a:lvl1pPr algn="r">
              <a:defRPr sz="1200"/>
            </a:lvl1pPr>
          </a:lstStyle>
          <a:p>
            <a:pPr lvl="0">
              <a:defRPr/>
            </a:pPr>
            <a:fld id="{BF5858B6-80F7-EC44-998C-40E698DD5F4B}" type="slidenum">
              <a:rPr kumimoji="1" lang="ja-JP" altLang="en-US"/>
              <a:pPr lvl="0">
                <a:defRPr/>
              </a:pPr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0:28:06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10282 0 0,'14'2'-2392'0'0,"0"-4"4752"0"0,2-2-1720 0 0,-7-3-360 0 0,-4 0-136 0 0,0 2-104 0 0,-1 0-160 0 0,-1-1-440 0 0,1 5-1224 0 0,5 1-785 0 0,5 0-1592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9T02:28:35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6849 0 0,'29'5'-1256'0'0,"-11"2"1456"0"0,-16-3 360 0 0,-2-1-840 0 0,0 3-328 0 0,-2 3-208 0 0,-2 0 8 0 0,1 5-2001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2945659" cy="496331"/>
          </a:xfrm>
          <a:prstGeom prst="rect">
            <a:avLst/>
          </a:prstGeom>
        </p:spPr>
        <p:txBody>
          <a:bodyPr vert="horz" lIns="95522" tIns="47761" rIns="95522" bIns="47761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4"/>
            <a:ext cx="2945659" cy="496331"/>
          </a:xfrm>
          <a:prstGeom prst="rect">
            <a:avLst/>
          </a:prstGeom>
        </p:spPr>
        <p:txBody>
          <a:bodyPr vert="horz" lIns="95522" tIns="47761" rIns="95522" bIns="47761"/>
          <a:lstStyle>
            <a:lvl1pPr algn="r">
              <a:defRPr sz="1200"/>
            </a:lvl1pPr>
          </a:lstStyle>
          <a:p>
            <a:pPr lvl="0">
              <a:defRPr/>
            </a:pPr>
            <a:fld id="{03BBC4EA-5F4A-AC4B-BD7B-5997855CF4CB}" type="datetime1">
              <a:rPr kumimoji="1" lang="ja-JP" altLang="en-US"/>
              <a:pPr lvl="0">
                <a:defRPr/>
              </a:pPr>
              <a:t>2021/12/10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22" tIns="47761" rIns="95522" bIns="47761" anchor="ctr"/>
          <a:lstStyle/>
          <a:p>
            <a:pPr lvl="0">
              <a:defRPr/>
            </a:pPr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7"/>
            <a:ext cx="5438140" cy="4466987"/>
          </a:xfrm>
          <a:prstGeom prst="rect">
            <a:avLst/>
          </a:prstGeom>
        </p:spPr>
        <p:txBody>
          <a:bodyPr vert="horz" lIns="95522" tIns="47761" rIns="95522" bIns="47761"/>
          <a:lstStyle/>
          <a:p>
            <a:pPr lvl="0">
              <a:defRPr/>
            </a:pPr>
            <a:r>
              <a:rPr kumimoji="1" lang="en-US" altLang="ko-KR"/>
              <a:t>Click to edit Master text styles</a:t>
            </a:r>
          </a:p>
          <a:p>
            <a:pPr lvl="1">
              <a:defRPr/>
            </a:pPr>
            <a:r>
              <a:rPr kumimoji="1" lang="en-US" altLang="ko-KR"/>
              <a:t>Second level</a:t>
            </a:r>
          </a:p>
          <a:p>
            <a:pPr lvl="2">
              <a:defRPr/>
            </a:pPr>
            <a:r>
              <a:rPr kumimoji="1" lang="en-US" altLang="ko-KR"/>
              <a:t>Third level</a:t>
            </a:r>
          </a:p>
          <a:p>
            <a:pPr lvl="3">
              <a:defRPr/>
            </a:pPr>
            <a:r>
              <a:rPr kumimoji="1" lang="en-US" altLang="ko-KR"/>
              <a:t>Fourth level</a:t>
            </a:r>
          </a:p>
          <a:p>
            <a:pPr lvl="4">
              <a:defRPr/>
            </a:pPr>
            <a:r>
              <a:rPr kumimoji="1" lang="en-US" altLang="ko-KR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9428586"/>
            <a:ext cx="2945659" cy="496331"/>
          </a:xfrm>
          <a:prstGeom prst="rect">
            <a:avLst/>
          </a:prstGeom>
        </p:spPr>
        <p:txBody>
          <a:bodyPr vert="horz" lIns="95522" tIns="47761" rIns="95522" bIns="47761" anchor="b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28586"/>
            <a:ext cx="2945659" cy="496331"/>
          </a:xfrm>
          <a:prstGeom prst="rect">
            <a:avLst/>
          </a:prstGeom>
        </p:spPr>
        <p:txBody>
          <a:bodyPr vert="horz" lIns="95522" tIns="47761" rIns="95522" bIns="47761" anchor="b"/>
          <a:lstStyle>
            <a:lvl1pPr algn="r">
              <a:defRPr sz="1200"/>
            </a:lvl1pPr>
          </a:lstStyle>
          <a:p>
            <a:pPr lvl="0">
              <a:defRPr/>
            </a:pPr>
            <a:fld id="{7A27B9CE-F948-AA4A-A63A-493473BC6FE8}" type="slidenum">
              <a:rPr kumimoji="1" lang="ja-JP" altLang="en-US"/>
              <a:pPr lvl="0">
                <a:defRPr/>
              </a:pPr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7A27B9CE-F948-AA4A-A63A-493473BC6FE8}" type="slidenum">
              <a:rPr kumimoji="1" lang="en-US" altLang="en-US"/>
              <a:pPr lvl="0">
                <a:defRPr/>
              </a:pPr>
              <a:t>1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7A27B9CE-F948-AA4A-A63A-493473BC6FE8}" type="slidenum">
              <a:rPr kumimoji="1" lang="en-US" altLang="en-US"/>
              <a:pPr lvl="0">
                <a:defRPr/>
              </a:pPr>
              <a:t>3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7A27B9CE-F948-AA4A-A63A-493473BC6FE8}" type="slidenum">
              <a:rPr kumimoji="1" lang="en-US" altLang="en-US"/>
              <a:pPr lvl="0">
                <a:defRPr/>
              </a:pPr>
              <a:t>14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7A27B9CE-F948-AA4A-A63A-493473BC6FE8}" type="slidenum">
              <a:rPr kumimoji="1" lang="en-US" altLang="en-US"/>
              <a:pPr lvl="0">
                <a:defRPr/>
              </a:pPr>
              <a:t>15</a:t>
            </a:fld>
            <a:endParaRPr kumimoji="1"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81745" y="1673071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lvl="0"/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181745" y="2506176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181745" y="3381938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81745" y="4252924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6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181745" y="5148473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7541342" y="6288087"/>
            <a:ext cx="1524000" cy="501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7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352" y="2290474"/>
            <a:ext cx="7772400" cy="782349"/>
          </a:xfrm>
        </p:spPr>
        <p:txBody>
          <a:bodyPr anchor="ctr">
            <a:normAutofit/>
          </a:bodyPr>
          <a:lstStyle>
            <a:lvl1pPr algn="l">
              <a:defRPr sz="3200" b="1" cap="all" spc="-150" baseline="0">
                <a:solidFill>
                  <a:srgbClr val="12315D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056" y="3449350"/>
            <a:ext cx="7772400" cy="1500187"/>
          </a:xfrm>
        </p:spPr>
        <p:txBody>
          <a:bodyPr anchor="t"/>
          <a:lstStyle>
            <a:lvl1pPr marL="0" indent="0">
              <a:buFont typeface="+mj-lt"/>
              <a:buNone/>
              <a:defRPr sz="2000" spc="-150" baseline="0">
                <a:solidFill>
                  <a:srgbClr val="12315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17058" y="731260"/>
            <a:ext cx="2997748" cy="782349"/>
          </a:xfrm>
        </p:spPr>
        <p:txBody>
          <a:bodyPr anchor="ctr">
            <a:noAutofit/>
          </a:bodyPr>
          <a:lstStyle>
            <a:lvl1pPr marL="0" indent="0" algn="ctr">
              <a:buNone/>
              <a:defRPr sz="6000" b="1">
                <a:ln w="3175">
                  <a:solidFill>
                    <a:srgbClr val="376092">
                      <a:alpha val="7000"/>
                    </a:srgbClr>
                  </a:solidFill>
                </a:ln>
                <a:solidFill>
                  <a:srgbClr val="376092"/>
                </a:solidFill>
              </a:defRPr>
            </a:lvl1pPr>
          </a:lstStyle>
          <a:p>
            <a:pPr lvl="0"/>
            <a:r>
              <a:rPr kumimoji="1" lang="en-US" altLang="ja-JP" dirty="0"/>
              <a:t>CH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541342" y="6288087"/>
            <a:ext cx="1524000" cy="501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0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39007"/>
            <a:ext cx="7538721" cy="653014"/>
          </a:xfrm>
        </p:spPr>
        <p:txBody>
          <a:bodyPr/>
          <a:lstStyle>
            <a:lvl1pPr>
              <a:defRPr spc="-150"/>
            </a:lvl1pPr>
          </a:lstStyle>
          <a:p>
            <a:r>
              <a:rPr kumimoji="1" lang="en-US" altLang="ko-KR" dirty="0"/>
              <a:t>Click To Edit Master Title Style</a:t>
            </a:r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-150"/>
            </a:lvl1pPr>
          </a:lstStyle>
          <a:p>
            <a:endParaRPr lang="ja-JP" alt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538720" y="239007"/>
            <a:ext cx="1667902" cy="50458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altLang="ja-JP" baseline="0" dirty="0" smtClean="0">
                <a:ln w="3175"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40000"/>
              </a:lnSpc>
              <a:buNone/>
            </a:pPr>
            <a:r>
              <a:rPr kumimoji="1" lang="en-US" altLang="ja-JP" dirty="0"/>
              <a:t>CH.</a:t>
            </a:r>
            <a:r>
              <a:rPr kumimoji="1" lang="ko-KR" altLang="en-US" dirty="0"/>
              <a:t> </a:t>
            </a:r>
            <a:r>
              <a:rPr kumimoji="1" lang="en-US" altLang="ja-JP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8692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3421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104098"/>
            <a:ext cx="7538721" cy="653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1217"/>
            <a:ext cx="8229600" cy="5054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편집합니다</a:t>
            </a:r>
          </a:p>
          <a:p>
            <a:pPr lvl="1"/>
            <a:r>
              <a:rPr kumimoji="1" lang="ko-KR" altLang="en-US" dirty="0"/>
              <a:t>둘째 수준</a:t>
            </a:r>
          </a:p>
          <a:p>
            <a:pPr lvl="2"/>
            <a:r>
              <a:rPr kumimoji="1" lang="ko-KR" altLang="en-US" dirty="0"/>
              <a:t>셋째 수준</a:t>
            </a:r>
          </a:p>
          <a:p>
            <a:pPr lvl="3"/>
            <a:r>
              <a:rPr kumimoji="1" lang="ko-KR" altLang="en-US" dirty="0"/>
              <a:t>넷째 수준</a:t>
            </a:r>
          </a:p>
          <a:p>
            <a:pPr lvl="4"/>
            <a:r>
              <a:rPr kumimoji="1" lang="ko-KR" altLang="en-US" dirty="0"/>
              <a:t>다섯째 수준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3198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576" y="6484786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1870" y="-1661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067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1" r:id="rId2"/>
    <p:sldLayoutId id="2147483654" r:id="rId3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kumimoji="1" sz="2800" b="1" kern="1200" spc="-150" baseline="0">
          <a:ln w="3175">
            <a:solidFill>
              <a:srgbClr val="12315D">
                <a:alpha val="14000"/>
              </a:srgbClr>
            </a:solidFill>
          </a:ln>
          <a:solidFill>
            <a:srgbClr val="12315D"/>
          </a:solidFill>
          <a:latin typeface="맑은 고딕" pitchFamily="50" charset="-127"/>
          <a:ea typeface="맑은 고딕" pitchFamily="50" charset="-127"/>
          <a:cs typeface="맑은 고딕" pitchFamily="50" charset="-127"/>
        </a:defRPr>
      </a:lvl1pPr>
    </p:titleStyle>
    <p:bodyStyle>
      <a:lvl1pPr marL="342900" indent="-342900" algn="l" defTabSz="457200" rtl="0" eaLnBrk="1" latinLnBrk="1" hangingPunct="1">
        <a:lnSpc>
          <a:spcPct val="100000"/>
        </a:lnSpc>
        <a:spcBef>
          <a:spcPts val="600"/>
        </a:spcBef>
        <a:buClr>
          <a:srgbClr val="12315D"/>
        </a:buClr>
        <a:buSzPct val="100000"/>
        <a:buFont typeface="Wingdings" charset="2"/>
        <a:buChar char=""/>
        <a:defRPr kumimoji="1" sz="1600" b="1" kern="1200" spc="-150" baseline="0">
          <a:ln w="3175">
            <a:solidFill>
              <a:schemeClr val="tx1">
                <a:alpha val="7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1pPr>
      <a:lvl2pPr marL="540000" indent="-285750" algn="l" defTabSz="457200" rtl="0" eaLnBrk="1" latinLnBrk="1" hangingPunct="1">
        <a:lnSpc>
          <a:spcPct val="100000"/>
        </a:lnSpc>
        <a:spcBef>
          <a:spcPts val="600"/>
        </a:spcBef>
        <a:buClr>
          <a:srgbClr val="3C3C3B"/>
        </a:buClr>
        <a:buFont typeface="Arial"/>
        <a:buChar char="❍"/>
        <a:defRPr kumimoji="1" sz="1400" kern="1200" spc="-150" baseline="0">
          <a:ln w="3175">
            <a:solidFill>
              <a:schemeClr val="tx1">
                <a:alpha val="8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2pPr>
      <a:lvl3pPr marL="748800" indent="-228600" algn="l" defTabSz="457200" rtl="0" eaLnBrk="1" latinLnBrk="1" hangingPunct="1">
        <a:lnSpc>
          <a:spcPct val="100000"/>
        </a:lnSpc>
        <a:spcBef>
          <a:spcPts val="600"/>
        </a:spcBef>
        <a:buClr>
          <a:srgbClr val="800000"/>
        </a:buClr>
        <a:buFont typeface="AppleGothic"/>
        <a:buChar char="▹"/>
        <a:defRPr kumimoji="1" sz="1200" kern="1200" spc="-150" baseline="0">
          <a:ln w="3175">
            <a:solidFill>
              <a:schemeClr val="tx1">
                <a:alpha val="5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3pPr>
      <a:lvl4pPr marL="990000" indent="-228600" algn="l" defTabSz="457200" rtl="0" eaLnBrk="1" latinLnBrk="1" hangingPunct="1">
        <a:lnSpc>
          <a:spcPct val="100000"/>
        </a:lnSpc>
        <a:spcBef>
          <a:spcPts val="600"/>
        </a:spcBef>
        <a:buFont typeface="Arial"/>
        <a:buChar char="▪"/>
        <a:defRPr kumimoji="1" sz="1200" kern="1200" spc="-150" baseline="0">
          <a:ln w="3175">
            <a:solidFill>
              <a:schemeClr val="tx1">
                <a:alpha val="9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4pPr>
      <a:lvl5pPr marL="1231200" indent="-228600" algn="l" defTabSz="457200" rtl="0" eaLnBrk="1" latinLnBrk="1" hangingPunct="1">
        <a:lnSpc>
          <a:spcPct val="100000"/>
        </a:lnSpc>
        <a:spcBef>
          <a:spcPts val="600"/>
        </a:spcBef>
        <a:buClr>
          <a:srgbClr val="800000"/>
        </a:buClr>
        <a:buFont typeface="Wingdings" charset="2"/>
        <a:buChar char="⁃"/>
        <a:defRPr kumimoji="1" sz="1200" kern="1200" spc="-150" baseline="0">
          <a:ln w="3175">
            <a:solidFill>
              <a:schemeClr val="tx1">
                <a:alpha val="8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5pPr>
      <a:lvl6pPr marL="25146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3.wdp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customXml" Target="../ink/ink1.xml"/><Relationship Id="rId11" Type="http://schemas.microsoft.com/office/2007/relationships/hdphoto" Target="../media/hdphoto2.wdp"/><Relationship Id="rId5" Type="http://schemas.openxmlformats.org/officeDocument/2006/relationships/image" Target="../media/image6.emf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686553" y="5907186"/>
            <a:ext cx="2194302" cy="646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383235" y="2233402"/>
            <a:ext cx="79200" cy="1331626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26" name="제목 1"/>
          <p:cNvSpPr txBox="1"/>
          <p:nvPr/>
        </p:nvSpPr>
        <p:spPr>
          <a:xfrm>
            <a:off x="1422618" y="1612669"/>
            <a:ext cx="5373037" cy="1952358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 latinLnBrk="1">
              <a:lnSpc>
                <a:spcPct val="120000"/>
              </a:lnSpc>
              <a:spcBef>
                <a:spcPct val="0"/>
              </a:spcBef>
              <a:defRPr/>
            </a:pPr>
            <a:endParaRPr lang="en-US" altLang="ko-KR" sz="3500" b="1" spc="-200">
              <a:ln w="3175">
                <a:solidFill>
                  <a:srgbClr val="376092">
                    <a:alpha val="11000"/>
                  </a:srgbClr>
                </a:solidFill>
              </a:ln>
              <a:solidFill>
                <a:srgbClr val="376092"/>
              </a:solidFill>
              <a:latin typeface="+mj-ea"/>
              <a:ea typeface="맑은 고딕"/>
              <a:cs typeface="맑은 고딕"/>
            </a:endParaRPr>
          </a:p>
          <a:p>
            <a:pPr lvl="0" algn="ctr" latinLnBrk="1"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500" b="1" spc="-20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/>
                <a:cs typeface="맑은 고딕"/>
              </a:rPr>
              <a:t>빅데이터 분석 결과</a:t>
            </a:r>
          </a:p>
          <a:p>
            <a:pPr lvl="0" algn="ctr" latinLnBrk="1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ko-KR" altLang="en-US" sz="3500" b="1" i="0" u="none" strike="noStrike" kern="1200" cap="none" spc="-200" normalizeH="0" baseline="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effectLst/>
                <a:uLnTx/>
                <a:uFillTx/>
                <a:latin typeface="+mj-ea"/>
                <a:ea typeface="맑은 고딕"/>
                <a:cs typeface="맑은 고딕"/>
              </a:rPr>
              <a:t>발표 </a:t>
            </a:r>
            <a:r>
              <a:rPr lang="ko-KR" altLang="en-US" sz="3500" b="1" spc="-20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/>
                <a:cs typeface="맑은 고딕"/>
              </a:rPr>
              <a:t>자료</a:t>
            </a:r>
            <a:endParaRPr kumimoji="1" lang="ko-KR" altLang="en-US" sz="3500" b="1" i="0" u="none" strike="noStrike" kern="1200" cap="none" spc="-300" normalizeH="0" baseline="0">
              <a:ln w="3175">
                <a:solidFill>
                  <a:srgbClr val="12315D">
                    <a:alpha val="14000"/>
                  </a:srgbClr>
                </a:solidFill>
              </a:ln>
              <a:solidFill>
                <a:srgbClr val="12315D"/>
              </a:solidFill>
              <a:effectLst/>
              <a:uLnTx/>
              <a:uFillTx/>
              <a:latin typeface="+mn-ea"/>
              <a:cs typeface="맑은 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69809" y="4096443"/>
            <a:ext cx="2911046" cy="1454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spc="-20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/>
                <a:cs typeface="맑은 고딕"/>
              </a:rPr>
              <a:t>과목 </a:t>
            </a:r>
            <a:r>
              <a:rPr lang="en-US" altLang="ko-KR" b="1" spc="-20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/>
                <a:cs typeface="맑은 고딕"/>
              </a:rPr>
              <a:t>: </a:t>
            </a:r>
            <a:r>
              <a:rPr lang="ko-KR" altLang="en-US" b="1" spc="-20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/>
                <a:cs typeface="맑은 고딕"/>
              </a:rPr>
              <a:t>빅데이터</a:t>
            </a:r>
          </a:p>
          <a:p>
            <a:pPr lvl="0">
              <a:defRPr/>
            </a:pPr>
            <a:r>
              <a:rPr lang="ko-KR" altLang="en-US" b="1" spc="-20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/>
                <a:cs typeface="맑은 고딕"/>
              </a:rPr>
              <a:t>지도교수 </a:t>
            </a:r>
            <a:r>
              <a:rPr lang="en-US" altLang="ko-KR" b="1" spc="-20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/>
                <a:cs typeface="맑은 고딕"/>
              </a:rPr>
              <a:t>: </a:t>
            </a:r>
            <a:r>
              <a:rPr lang="ko-KR" altLang="en-US" b="1" spc="-20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/>
                <a:cs typeface="맑은 고딕"/>
              </a:rPr>
              <a:t>허 준</a:t>
            </a:r>
          </a:p>
          <a:p>
            <a:pPr lvl="0">
              <a:defRPr/>
            </a:pPr>
            <a:r>
              <a:rPr lang="ko-KR" altLang="en-US" b="1" spc="-20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/>
                <a:cs typeface="맑은 고딕"/>
              </a:rPr>
              <a:t>반 </a:t>
            </a:r>
            <a:r>
              <a:rPr lang="en-US" altLang="ko-KR" b="1" spc="-20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/>
                <a:cs typeface="맑은 고딕"/>
              </a:rPr>
              <a:t>:  C</a:t>
            </a:r>
          </a:p>
          <a:p>
            <a:pPr lvl="0">
              <a:defRPr/>
            </a:pPr>
            <a:r>
              <a:rPr lang="ko-KR" altLang="en-US" b="1" spc="-20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/>
                <a:cs typeface="맑은 고딕"/>
              </a:rPr>
              <a:t>학번 </a:t>
            </a:r>
            <a:r>
              <a:rPr lang="en-US" altLang="ko-KR" b="1" spc="-20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/>
                <a:cs typeface="맑은 고딕"/>
              </a:rPr>
              <a:t>: 201744075</a:t>
            </a:r>
            <a:endParaRPr lang="ko-KR" altLang="en-US" b="1" spc="-200">
              <a:ln w="3175">
                <a:solidFill>
                  <a:srgbClr val="376092">
                    <a:alpha val="11000"/>
                  </a:srgbClr>
                </a:solidFill>
              </a:ln>
              <a:solidFill>
                <a:srgbClr val="376092"/>
              </a:solidFill>
              <a:latin typeface="+mj-ea"/>
              <a:ea typeface="맑은 고딕"/>
              <a:cs typeface="맑은 고딕"/>
            </a:endParaRPr>
          </a:p>
          <a:p>
            <a:pPr lvl="0">
              <a:defRPr/>
            </a:pPr>
            <a:r>
              <a:rPr lang="ko-KR" altLang="en-US" b="1" spc="-20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/>
                <a:cs typeface="맑은 고딕"/>
              </a:rPr>
              <a:t>성명 </a:t>
            </a:r>
            <a:r>
              <a:rPr lang="en-US" altLang="ko-KR" b="1" spc="-20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/>
                <a:cs typeface="맑은 고딕"/>
              </a:rPr>
              <a:t>:</a:t>
            </a:r>
            <a:r>
              <a:rPr lang="ko-KR" altLang="en-US" b="1" spc="-20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/>
                <a:cs typeface="맑은 고딕"/>
              </a:rPr>
              <a:t> 김정욱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86553" y="947442"/>
            <a:ext cx="2291192" cy="16294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60012" y="6054042"/>
            <a:ext cx="1869640" cy="3422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BFE5AF4-2883-4D24-AD70-028E9B6E3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83" y="989351"/>
            <a:ext cx="72473" cy="289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EBEC91-424D-41DC-B15E-61DF173ECFB1}"/>
              </a:ext>
            </a:extLst>
          </p:cNvPr>
          <p:cNvSpPr txBox="1"/>
          <p:nvPr/>
        </p:nvSpPr>
        <p:spPr>
          <a:xfrm>
            <a:off x="641805" y="93889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분석 알고리즘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A759AA-0614-489D-889E-4104734EA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10" y="2026919"/>
            <a:ext cx="7929979" cy="2535555"/>
          </a:xfrm>
          <a:prstGeom prst="rect">
            <a:avLst/>
          </a:prstGeom>
        </p:spPr>
      </p:pic>
      <p:sp>
        <p:nvSpPr>
          <p:cNvPr id="8" name="AutoShape 24">
            <a:extLst>
              <a:ext uri="{FF2B5EF4-FFF2-40B4-BE49-F238E27FC236}">
                <a16:creationId xmlns:a16="http://schemas.microsoft.com/office/drawing/2014/main" id="{CF57D4FA-F943-48E2-AC84-D56C01412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577" y="967168"/>
            <a:ext cx="3144780" cy="325460"/>
          </a:xfrm>
          <a:prstGeom prst="homePlate">
            <a:avLst>
              <a:gd name="adj" fmla="val 0"/>
            </a:avLst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86364" tIns="43184" rIns="86364" bIns="44432" anchor="ctr">
            <a:spAutoFit/>
          </a:bodyPr>
          <a:lstStyle/>
          <a:p>
            <a:pPr marL="0" marR="0" lvl="0" indent="0" defTabSz="914400" eaLnBrk="1" fontAlgn="ctr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1028290" algn="l"/>
              </a:tabLst>
              <a:defRPr/>
            </a:pPr>
            <a:r>
              <a:rPr kumimoji="1" lang="ko-KR" altLang="en-US" sz="1400" b="1" i="0" u="none" strike="noStrike" kern="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</a:rPr>
              <a:t>지도</a:t>
            </a:r>
            <a:r>
              <a:rPr kumimoji="1" lang="en-US" altLang="ko-KR" sz="1400" b="1" i="0" u="none" strike="noStrike" kern="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</a:rPr>
              <a:t>, </a:t>
            </a:r>
            <a:r>
              <a:rPr kumimoji="1" lang="ko-KR" altLang="en-US" sz="1400" b="1" i="0" u="none" strike="noStrike" kern="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</a:rPr>
              <a:t>분석 결과 테이블</a:t>
            </a:r>
            <a:r>
              <a:rPr kumimoji="1" lang="en-US" altLang="ko-KR" sz="1400" b="1" i="0" u="none" strike="noStrike" kern="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</a:rPr>
              <a:t>, </a:t>
            </a:r>
            <a:r>
              <a:rPr kumimoji="1" lang="ko-KR" altLang="en-US" sz="1400" b="1" i="0" u="none" strike="noStrike" kern="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</a:rPr>
              <a:t>순위 </a:t>
            </a:r>
            <a:r>
              <a:rPr kumimoji="1" lang="en-US" altLang="ko-KR" sz="1400" b="1" i="0" u="none" strike="noStrike" kern="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</a:rPr>
              <a:t>Browse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32576053-00B1-460F-9687-D525BC595B8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9091" y="1075898"/>
            <a:ext cx="108000" cy="108000"/>
          </a:xfrm>
          <a:prstGeom prst="rect">
            <a:avLst/>
          </a:prstGeom>
          <a:solidFill>
            <a:srgbClr val="0B64A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5400" dir="2700000" algn="ctr" rotWithShape="0">
              <a:srgbClr val="919191"/>
            </a:outerShdw>
          </a:effectLst>
        </p:spPr>
        <p:txBody>
          <a:bodyPr wrap="none" lIns="36000" tIns="36000" rIns="36000" bIns="36000" anchor="ctr"/>
          <a:lstStyle/>
          <a:p>
            <a:pPr algn="ctr">
              <a:defRPr/>
            </a:pPr>
            <a:endParaRPr lang="ko-KR" altLang="en-US" sz="1600" b="1" spc="-150" dirty="0">
              <a:ln>
                <a:solidFill>
                  <a:srgbClr val="000000">
                    <a:alpha val="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5910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A1666D-CC16-438C-98A0-AC9F462B1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476" y="1363756"/>
            <a:ext cx="5845047" cy="51591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806E54-1A8B-4F0C-9FA6-713E8F368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83" y="989351"/>
            <a:ext cx="72473" cy="2893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5A953F-1FA5-4C62-9CDF-E37BD96367C5}"/>
              </a:ext>
            </a:extLst>
          </p:cNvPr>
          <p:cNvSpPr txBox="1"/>
          <p:nvPr/>
        </p:nvSpPr>
        <p:spPr>
          <a:xfrm>
            <a:off x="641805" y="938892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시사</a:t>
            </a:r>
            <a:r>
              <a:rPr lang="en-US" altLang="ko-KR" sz="18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ko-KR" altLang="en-US" sz="18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한계점 및 소감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D2EA2511-0924-4F84-B050-DFD0630A2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0428" y="967168"/>
            <a:ext cx="2168550" cy="325460"/>
          </a:xfrm>
          <a:prstGeom prst="homePlate">
            <a:avLst>
              <a:gd name="adj" fmla="val 0"/>
            </a:avLst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86364" tIns="43184" rIns="86364" bIns="44432" anchor="ctr">
            <a:spAutoFit/>
          </a:bodyPr>
          <a:lstStyle/>
          <a:p>
            <a:pPr marL="0" marR="0" lvl="0" indent="0" defTabSz="914400" eaLnBrk="1" fontAlgn="ctr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1028290" algn="l"/>
              </a:tabLst>
              <a:defRPr/>
            </a:pPr>
            <a:r>
              <a:rPr kumimoji="1" lang="ko-KR" altLang="en-US" sz="1400" b="1" i="0" u="none" strike="noStrike" kern="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</a:rPr>
              <a:t>분석 결과 시각화 및 설명</a:t>
            </a:r>
            <a:endParaRPr kumimoji="1" lang="en-US" altLang="ko-KR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2244D2D2-9A82-4B9C-9ECC-E15E42E8ACF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43942" y="1075898"/>
            <a:ext cx="108000" cy="108000"/>
          </a:xfrm>
          <a:prstGeom prst="rect">
            <a:avLst/>
          </a:prstGeom>
          <a:solidFill>
            <a:srgbClr val="0B64A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5400" dir="2700000" algn="ctr" rotWithShape="0">
              <a:srgbClr val="919191"/>
            </a:outerShdw>
          </a:effectLst>
        </p:spPr>
        <p:txBody>
          <a:bodyPr wrap="none" lIns="36000" tIns="36000" rIns="36000" bIns="36000" anchor="ctr"/>
          <a:lstStyle/>
          <a:p>
            <a:pPr algn="ctr">
              <a:defRPr/>
            </a:pPr>
            <a:endParaRPr lang="ko-KR" altLang="en-US" sz="1600" b="1" spc="-150" dirty="0">
              <a:ln>
                <a:solidFill>
                  <a:srgbClr val="000000">
                    <a:alpha val="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1820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A7925D8-57BE-419E-9BC8-CB6AF9562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83" y="989351"/>
            <a:ext cx="72473" cy="289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FBE4CF-A8DF-493D-97B4-D3D2E13FDB19}"/>
              </a:ext>
            </a:extLst>
          </p:cNvPr>
          <p:cNvSpPr txBox="1"/>
          <p:nvPr/>
        </p:nvSpPr>
        <p:spPr>
          <a:xfrm>
            <a:off x="641805" y="938892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시사</a:t>
            </a:r>
            <a:r>
              <a:rPr lang="en-US" altLang="ko-KR" sz="18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ko-KR" altLang="en-US" sz="18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한계점 및 소감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91C4DF84-B298-437F-BBB7-CB37F29C5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0428" y="967168"/>
            <a:ext cx="2168550" cy="325460"/>
          </a:xfrm>
          <a:prstGeom prst="homePlate">
            <a:avLst>
              <a:gd name="adj" fmla="val 0"/>
            </a:avLst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86364" tIns="43184" rIns="86364" bIns="44432" anchor="ctr">
            <a:spAutoFit/>
          </a:bodyPr>
          <a:lstStyle/>
          <a:p>
            <a:pPr marL="0" marR="0" lvl="0" indent="0" defTabSz="914400" eaLnBrk="1" fontAlgn="ctr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1028290" algn="l"/>
              </a:tabLst>
              <a:defRPr/>
            </a:pPr>
            <a:r>
              <a:rPr kumimoji="1" lang="ko-KR" altLang="en-US" sz="1400" b="1" i="0" u="none" strike="noStrike" kern="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</a:rPr>
              <a:t>분석 결과 시각화 및 설명</a:t>
            </a:r>
            <a:endParaRPr kumimoji="1" lang="en-US" altLang="ko-KR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132C320-7029-4A10-80F3-7B6E3F7BA92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43942" y="1075898"/>
            <a:ext cx="108000" cy="108000"/>
          </a:xfrm>
          <a:prstGeom prst="rect">
            <a:avLst/>
          </a:prstGeom>
          <a:solidFill>
            <a:srgbClr val="0B64A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5400" dir="2700000" algn="ctr" rotWithShape="0">
              <a:srgbClr val="919191"/>
            </a:outerShdw>
          </a:effectLst>
        </p:spPr>
        <p:txBody>
          <a:bodyPr wrap="none" lIns="36000" tIns="36000" rIns="36000" bIns="36000" anchor="ctr"/>
          <a:lstStyle/>
          <a:p>
            <a:pPr algn="ctr">
              <a:defRPr/>
            </a:pPr>
            <a:endParaRPr lang="ko-KR" altLang="en-US" sz="1600" b="1" spc="-150" dirty="0">
              <a:ln>
                <a:solidFill>
                  <a:srgbClr val="000000">
                    <a:alpha val="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6B95286-2187-4A9B-859B-42183B5FE7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86" b="49162"/>
          <a:stretch/>
        </p:blipFill>
        <p:spPr>
          <a:xfrm>
            <a:off x="426800" y="2022928"/>
            <a:ext cx="4178521" cy="34655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44B78E2-0413-46A6-8AA5-85F03A4069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00"/>
          <a:stretch/>
        </p:blipFill>
        <p:spPr>
          <a:xfrm>
            <a:off x="4880123" y="2022929"/>
            <a:ext cx="3982064" cy="33528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FFAD17-1C1F-43C0-9653-83DEAD4686DE}"/>
              </a:ext>
            </a:extLst>
          </p:cNvPr>
          <p:cNvSpPr/>
          <p:nvPr/>
        </p:nvSpPr>
        <p:spPr>
          <a:xfrm>
            <a:off x="1990725" y="3333750"/>
            <a:ext cx="1343025" cy="20002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D2F1F2-F53C-40BA-9A23-E2B893D2E56E}"/>
              </a:ext>
            </a:extLst>
          </p:cNvPr>
          <p:cNvSpPr/>
          <p:nvPr/>
        </p:nvSpPr>
        <p:spPr>
          <a:xfrm>
            <a:off x="6391275" y="3333750"/>
            <a:ext cx="1343025" cy="23812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A5E7B7-F06B-439F-AE6C-BDA9DB2F035C}"/>
              </a:ext>
            </a:extLst>
          </p:cNvPr>
          <p:cNvSpPr/>
          <p:nvPr/>
        </p:nvSpPr>
        <p:spPr>
          <a:xfrm>
            <a:off x="2004192" y="5038725"/>
            <a:ext cx="1343025" cy="30003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5BDF4F-696E-47B2-93A0-71B69E922A97}"/>
              </a:ext>
            </a:extLst>
          </p:cNvPr>
          <p:cNvSpPr/>
          <p:nvPr/>
        </p:nvSpPr>
        <p:spPr>
          <a:xfrm>
            <a:off x="6391276" y="5038725"/>
            <a:ext cx="1251916" cy="20002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557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6DD3DDF-ECCC-4F88-99C0-2D4865F86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83" y="989351"/>
            <a:ext cx="72473" cy="289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E91743-770B-4536-AA15-636BAD799C84}"/>
              </a:ext>
            </a:extLst>
          </p:cNvPr>
          <p:cNvSpPr txBox="1"/>
          <p:nvPr/>
        </p:nvSpPr>
        <p:spPr>
          <a:xfrm>
            <a:off x="641805" y="938892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시사</a:t>
            </a:r>
            <a:r>
              <a:rPr lang="en-US" altLang="ko-KR" sz="18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ko-KR" altLang="en-US" sz="18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한계점 및 소감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425B9-A12B-4A0D-A91C-8E849F84E313}"/>
              </a:ext>
            </a:extLst>
          </p:cNvPr>
          <p:cNvSpPr txBox="1"/>
          <p:nvPr/>
        </p:nvSpPr>
        <p:spPr>
          <a:xfrm>
            <a:off x="3915410" y="3044279"/>
            <a:ext cx="1313180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3323394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8"/>
          <p:cNvSpPr txBox="1"/>
          <p:nvPr/>
        </p:nvSpPr>
        <p:spPr>
          <a:xfrm>
            <a:off x="7686675" y="6438900"/>
            <a:ext cx="1457325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ja-JP"/>
            </a:defPPr>
            <a:lvl1pPr marL="0" algn="r" defTabSz="457200" rtl="0" eaLnBrk="1" latinLnBrk="0" hangingPunct="1">
              <a:defRPr kumimoji="1" sz="1400" b="0" i="0" kern="120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>
                <a:ln w="3175">
                  <a:solidFill>
                    <a:prstClr val="black">
                      <a:alpha val="4000"/>
                    </a:prstClr>
                  </a:solidFill>
                </a:ln>
                <a:solidFill>
                  <a:prstClr val="black"/>
                </a:solidFill>
              </a:rPr>
              <a:t>13</a:t>
            </a:r>
            <a:endParaRPr lang="ja-JP" altLang="en-US">
              <a:ln w="3175">
                <a:solidFill>
                  <a:prstClr val="black">
                    <a:alpha val="4000"/>
                  </a:prstClr>
                </a:solidFill>
              </a:ln>
              <a:solidFill>
                <a:prstClr val="black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8083" y="989351"/>
            <a:ext cx="72473" cy="2893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1805" y="938892"/>
            <a:ext cx="7232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latin typeface="Adobe 고딕 Std B"/>
                <a:ea typeface="Adobe 고딕 Std B"/>
              </a:rPr>
              <a:t>Q&amp;A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2696" y="1843950"/>
            <a:ext cx="5918608" cy="31700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20000" b="1" kern="0">
                <a:gradFill>
                  <a:gsLst>
                    <a:gs pos="0">
                      <a:sysClr val="window" lastClr="FFFFFF"/>
                    </a:gs>
                    <a:gs pos="50000">
                      <a:sysClr val="window" lastClr="FFFFFF">
                        <a:lumMod val="75000"/>
                      </a:sysClr>
                    </a:gs>
                    <a:gs pos="100000">
                      <a:sysClr val="window" lastClr="FFFFFF"/>
                    </a:gs>
                  </a:gsLst>
                  <a:lin ang="2700000" scaled="0"/>
                </a:gradFill>
                <a:effectLst>
                  <a:outerShdw blurRad="127000" dist="38100" dir="5400000" algn="t" rotWithShape="0">
                    <a:prstClr val="black">
                      <a:alpha val="8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ahoma"/>
                <a:cs typeface="Tahoma"/>
              </a:rPr>
              <a:t>Q&amp;A</a:t>
            </a:r>
            <a:endParaRPr lang="ko-KR" altLang="en-US" sz="20000" b="1" kern="0">
              <a:gradFill>
                <a:gsLst>
                  <a:gs pos="0">
                    <a:sysClr val="window" lastClr="FFFFFF"/>
                  </a:gs>
                  <a:gs pos="50000">
                    <a:sysClr val="window" lastClr="FFFFFF">
                      <a:lumMod val="75000"/>
                    </a:sysClr>
                  </a:gs>
                  <a:gs pos="100000">
                    <a:sysClr val="window" lastClr="FFFFFF"/>
                  </a:gs>
                </a:gsLst>
                <a:lin ang="2700000" scaled="0"/>
              </a:gradFill>
              <a:effectLst>
                <a:outerShdw blurRad="127000" dist="38100" dir="5400000" algn="t" rotWithShape="0">
                  <a:prstClr val="black">
                    <a:alpha val="80000"/>
                  </a:prstClr>
                </a:outerShdw>
                <a:reflection blurRad="6350" stA="55000" endA="300" endPos="45500" dir="5400000" sy="-100000" algn="bl" rotWithShape="0"/>
              </a:effectLst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8"/>
          <p:cNvSpPr txBox="1">
            <a:spLocks/>
          </p:cNvSpPr>
          <p:nvPr/>
        </p:nvSpPr>
        <p:spPr>
          <a:xfrm>
            <a:off x="7686675" y="6438900"/>
            <a:ext cx="1457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457200" rtl="0" eaLnBrk="1" latinLnBrk="0" hangingPunct="1">
              <a:defRPr kumimoji="1" sz="1400" b="0" i="0" kern="120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dirty="0">
                <a:ln w="3175">
                  <a:solidFill>
                    <a:prstClr val="black">
                      <a:alpha val="4000"/>
                    </a:prstClr>
                  </a:solidFill>
                </a:ln>
                <a:solidFill>
                  <a:prstClr val="black"/>
                </a:solidFill>
              </a:rPr>
              <a:t>13</a:t>
            </a:r>
            <a:endParaRPr lang="ja-JP" altLang="en-US" dirty="0">
              <a:ln w="3175">
                <a:solidFill>
                  <a:prstClr val="black">
                    <a:alpha val="4000"/>
                  </a:prst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6AA85-DEC9-4423-9E67-515CBE298BBF}"/>
              </a:ext>
            </a:extLst>
          </p:cNvPr>
          <p:cNvSpPr txBox="1"/>
          <p:nvPr/>
        </p:nvSpPr>
        <p:spPr>
          <a:xfrm>
            <a:off x="461740" y="2459504"/>
            <a:ext cx="8220520" cy="193899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Above" fov="3000000">
                <a:rot lat="20999997" lon="0" rev="0"/>
              </a:camera>
              <a:lightRig rig="balanced" dir="t"/>
            </a:scene3d>
            <a:sp3d extrusionH="635000" prstMaterial="dkEdge">
              <a:bevelT w="38100" h="12700"/>
            </a:sp3d>
          </a:bodyPr>
          <a:lstStyle/>
          <a:p>
            <a:pPr latinLnBrk="0">
              <a:defRPr/>
            </a:pPr>
            <a:r>
              <a:rPr lang="en-US" altLang="ko-KR" sz="12000" b="1" kern="0" dirty="0">
                <a:gradFill>
                  <a:gsLst>
                    <a:gs pos="0">
                      <a:sysClr val="window" lastClr="FFFFFF"/>
                    </a:gs>
                    <a:gs pos="50000">
                      <a:sysClr val="window" lastClr="FFFFFF">
                        <a:lumMod val="75000"/>
                      </a:sys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2700000" scaled="0"/>
                </a:gradFill>
                <a:effectLst>
                  <a:outerShdw blurRad="127000" dist="38100" dir="5400000" algn="t" rotWithShape="0">
                    <a:prstClr val="black">
                      <a:alpha val="8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ahoma" pitchFamily="34" charset="0"/>
                <a:cs typeface="Tahoma" pitchFamily="34" charset="0"/>
              </a:rPr>
              <a:t>Thank you</a:t>
            </a:r>
            <a:endParaRPr lang="ko-KR" altLang="en-US" sz="12000" b="1" kern="0" dirty="0">
              <a:gradFill>
                <a:gsLst>
                  <a:gs pos="0">
                    <a:sysClr val="window" lastClr="FFFFFF"/>
                  </a:gs>
                  <a:gs pos="50000">
                    <a:sysClr val="window" lastClr="FFFFFF">
                      <a:lumMod val="75000"/>
                    </a:sys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2700000" scaled="0"/>
              </a:gradFill>
              <a:effectLst>
                <a:outerShdw blurRad="127000" dist="38100" dir="5400000" algn="t" rotWithShape="0">
                  <a:prstClr val="black">
                    <a:alpha val="80000"/>
                  </a:prstClr>
                </a:outerShdw>
                <a:reflection blurRad="6350" stA="55000" endA="300" endPos="45500" dir="5400000" sy="-100000" algn="bl" rotWithShape="0"/>
              </a:effectLst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2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8B4033-93CB-4FE3-94E6-2611C546FB0A}"/>
              </a:ext>
            </a:extLst>
          </p:cNvPr>
          <p:cNvSpPr txBox="1"/>
          <p:nvPr/>
        </p:nvSpPr>
        <p:spPr>
          <a:xfrm>
            <a:off x="641805" y="9388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목차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FA2DF-7140-4DAA-AC43-9084064F6044}"/>
              </a:ext>
            </a:extLst>
          </p:cNvPr>
          <p:cNvSpPr txBox="1"/>
          <p:nvPr/>
        </p:nvSpPr>
        <p:spPr>
          <a:xfrm>
            <a:off x="2787135" y="3739109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1.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분석 개요</a:t>
            </a:r>
            <a:endParaRPr lang="en-US" altLang="ko-KR" sz="1400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32A33-7823-419C-8BC2-1F6799636DFC}"/>
              </a:ext>
            </a:extLst>
          </p:cNvPr>
          <p:cNvSpPr txBox="1"/>
          <p:nvPr/>
        </p:nvSpPr>
        <p:spPr>
          <a:xfrm>
            <a:off x="2787135" y="4285667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2.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분석 절차</a:t>
            </a:r>
            <a:endParaRPr lang="en-US" altLang="ko-KR" sz="1400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7668E-6D1E-40F1-AE45-3F72FA1531D4}"/>
              </a:ext>
            </a:extLst>
          </p:cNvPr>
          <p:cNvSpPr txBox="1"/>
          <p:nvPr/>
        </p:nvSpPr>
        <p:spPr>
          <a:xfrm>
            <a:off x="2787135" y="4832225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3.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분석 알고리즘</a:t>
            </a:r>
            <a:endParaRPr lang="en-US" altLang="ko-KR" sz="1400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1D7E8-9558-4C26-80B7-591DDEE7EDA4}"/>
              </a:ext>
            </a:extLst>
          </p:cNvPr>
          <p:cNvSpPr txBox="1"/>
          <p:nvPr/>
        </p:nvSpPr>
        <p:spPr>
          <a:xfrm>
            <a:off x="2787135" y="5378783"/>
            <a:ext cx="2037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4.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시사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한계점 및 소감</a:t>
            </a:r>
            <a:endParaRPr lang="en-US" altLang="ko-KR" sz="1400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85C14F-7F64-4B4C-93D4-59EDE725542E}"/>
              </a:ext>
            </a:extLst>
          </p:cNvPr>
          <p:cNvSpPr txBox="1"/>
          <p:nvPr/>
        </p:nvSpPr>
        <p:spPr>
          <a:xfrm>
            <a:off x="2787135" y="5925341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5. Q&amp;A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92F3AC-E9DA-4CB8-889F-0311284F6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327" y="3739108"/>
            <a:ext cx="169791" cy="249400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CE7BA02-44A8-4E34-A227-8494EF761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829" y="777647"/>
            <a:ext cx="5285521" cy="275323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29B73DA-13D9-4735-A5AF-5635A066D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83" y="989351"/>
            <a:ext cx="72473" cy="28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투썸플레이스 - Home | Facebook">
            <a:extLst>
              <a:ext uri="{FF2B5EF4-FFF2-40B4-BE49-F238E27FC236}">
                <a16:creationId xmlns:a16="http://schemas.microsoft.com/office/drawing/2014/main" id="{6F511932-C799-4F53-8E90-47A3F8BDE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62" y="4223833"/>
            <a:ext cx="2465978" cy="246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8"/>
          <p:cNvSpPr txBox="1">
            <a:spLocks/>
          </p:cNvSpPr>
          <p:nvPr/>
        </p:nvSpPr>
        <p:spPr>
          <a:xfrm>
            <a:off x="7686675" y="6438900"/>
            <a:ext cx="1457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457200" rtl="0" eaLnBrk="1" latinLnBrk="0" hangingPunct="1">
              <a:defRPr kumimoji="1" sz="1400" b="0" i="0" kern="120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dirty="0">
                <a:ln w="3175">
                  <a:solidFill>
                    <a:prstClr val="black">
                      <a:alpha val="4000"/>
                    </a:prstClr>
                  </a:solidFill>
                </a:ln>
                <a:solidFill>
                  <a:prstClr val="black"/>
                </a:solidFill>
              </a:rPr>
              <a:t>13</a:t>
            </a:r>
            <a:endParaRPr lang="ja-JP" altLang="en-US" dirty="0">
              <a:ln w="3175">
                <a:solidFill>
                  <a:prstClr val="black">
                    <a:alpha val="4000"/>
                  </a:prstClr>
                </a:solidFill>
              </a:ln>
              <a:solidFill>
                <a:prstClr val="black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C7B09B-204F-41A9-9873-C6E321D53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83" y="989351"/>
            <a:ext cx="72473" cy="289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451A80-1E21-47BA-A2F4-76A7A555FB67}"/>
              </a:ext>
            </a:extLst>
          </p:cNvPr>
          <p:cNvSpPr txBox="1"/>
          <p:nvPr/>
        </p:nvSpPr>
        <p:spPr>
          <a:xfrm>
            <a:off x="641805" y="9388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분석 개요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0314C6B8-1039-4652-80AF-87DE8AAF5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577" y="967168"/>
            <a:ext cx="942254" cy="325460"/>
          </a:xfrm>
          <a:prstGeom prst="homePlate">
            <a:avLst>
              <a:gd name="adj" fmla="val 0"/>
            </a:avLst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86364" tIns="43184" rIns="86364" bIns="44432" anchor="ctr">
            <a:spAutoFit/>
          </a:bodyPr>
          <a:lstStyle/>
          <a:p>
            <a:pPr marL="0" marR="0" lvl="0" indent="0" defTabSz="914400" eaLnBrk="1" fontAlgn="ctr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1028290" algn="l"/>
              </a:tabLst>
              <a:defRPr/>
            </a:pPr>
            <a:r>
              <a:rPr kumimoji="1" lang="ko-KR" altLang="en-US" sz="1400" b="1" i="0" u="none" strike="noStrike" kern="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</a:rPr>
              <a:t>분석 대상</a:t>
            </a:r>
            <a:endParaRPr kumimoji="1" lang="en-US" altLang="ko-KR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08F8E508-7EF4-4E47-819F-65A7C3337BF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9091" y="1075898"/>
            <a:ext cx="108000" cy="108000"/>
          </a:xfrm>
          <a:prstGeom prst="rect">
            <a:avLst/>
          </a:prstGeom>
          <a:solidFill>
            <a:srgbClr val="0B64A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5400" dir="2700000" algn="ctr" rotWithShape="0">
              <a:srgbClr val="919191"/>
            </a:outerShdw>
          </a:effectLst>
        </p:spPr>
        <p:txBody>
          <a:bodyPr wrap="none" lIns="36000" tIns="36000" rIns="36000" bIns="36000" anchor="ctr"/>
          <a:lstStyle/>
          <a:p>
            <a:pPr algn="ctr">
              <a:defRPr/>
            </a:pPr>
            <a:endParaRPr lang="ko-KR" altLang="en-US" sz="1600" b="1" spc="-150" dirty="0">
              <a:ln>
                <a:solidFill>
                  <a:srgbClr val="000000">
                    <a:alpha val="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93B766B-A915-404B-B440-987D6FB47CED}"/>
                  </a:ext>
                </a:extLst>
              </p14:cNvPr>
              <p14:cNvContentPartPr/>
              <p14:nvPr/>
            </p14:nvContentPartPr>
            <p14:xfrm>
              <a:off x="4841058" y="4585182"/>
              <a:ext cx="35280" cy="136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93B766B-A915-404B-B440-987D6FB47C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32418" y="4576542"/>
                <a:ext cx="52920" cy="3132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14169D5E-6C7F-4540-A09F-9D5D8F91F41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872" b="98396" l="6953" r="99368">
                        <a14:foregroundMark x1="83059" y1="40107" x2="76612" y2="48930"/>
                        <a14:foregroundMark x1="76612" y1="48930" x2="71808" y2="70053"/>
                        <a14:foregroundMark x1="89760" y1="29412" x2="71176" y2="39572"/>
                        <a14:foregroundMark x1="71176" y1="39572" x2="76106" y2="24064"/>
                        <a14:foregroundMark x1="76106" y1="24064" x2="75601" y2="65241"/>
                        <a14:foregroundMark x1="75601" y1="65241" x2="71681" y2="36898"/>
                        <a14:foregroundMark x1="71681" y1="36898" x2="75853" y2="82888"/>
                        <a14:foregroundMark x1="75853" y1="82888" x2="87863" y2="69786"/>
                        <a14:foregroundMark x1="83565" y1="18182" x2="65866" y2="58556"/>
                        <a14:foregroundMark x1="65866" y1="58556" x2="66245" y2="38235"/>
                        <a14:foregroundMark x1="66245" y1="38235" x2="62073" y2="59626"/>
                        <a14:foregroundMark x1="62073" y1="59626" x2="62073" y2="97326"/>
                        <a14:foregroundMark x1="69406" y1="21925" x2="88116" y2="19786"/>
                        <a14:foregroundMark x1="88116" y1="19786" x2="95322" y2="71658"/>
                        <a14:foregroundMark x1="95322" y1="71658" x2="93552" y2="88235"/>
                        <a14:foregroundMark x1="90392" y1="15241" x2="72314" y2="20588"/>
                        <a14:foregroundMark x1="72314" y1="20588" x2="72061" y2="79144"/>
                        <a14:foregroundMark x1="72061" y1="79144" x2="85841" y2="77807"/>
                        <a14:foregroundMark x1="76485" y1="13102" x2="64475" y2="28342"/>
                        <a14:foregroundMark x1="64475" y1="28342" x2="72440" y2="14973"/>
                        <a14:foregroundMark x1="72440" y1="14973" x2="58786" y2="47326"/>
                        <a14:foregroundMark x1="58786" y1="47326" x2="61441" y2="52139"/>
                        <a14:foregroundMark x1="81542" y1="16043" x2="66625" y2="29412"/>
                        <a14:foregroundMark x1="66625" y1="29412" x2="67762" y2="76471"/>
                        <a14:foregroundMark x1="67762" y1="76471" x2="85209" y2="31818"/>
                        <a14:foregroundMark x1="85209" y1="31818" x2="69785" y2="63904"/>
                        <a14:foregroundMark x1="69785" y1="63904" x2="85335" y2="32620"/>
                        <a14:foregroundMark x1="85335" y1="32620" x2="77750" y2="64171"/>
                        <a14:foregroundMark x1="77750" y1="64171" x2="84576" y2="30481"/>
                        <a14:foregroundMark x1="84576" y1="30481" x2="77244" y2="74064"/>
                        <a14:foregroundMark x1="91909" y1="42513" x2="89507" y2="67380"/>
                        <a14:foregroundMark x1="89507" y1="67380" x2="89381" y2="31818"/>
                        <a14:foregroundMark x1="89381" y1="31818" x2="89760" y2="74064"/>
                        <a14:foregroundMark x1="89760" y1="74064" x2="84450" y2="94385"/>
                        <a14:foregroundMark x1="63211" y1="11497" x2="81669" y2="6952"/>
                        <a14:foregroundMark x1="81669" y1="6952" x2="95449" y2="9893"/>
                        <a14:foregroundMark x1="95449" y1="9893" x2="95196" y2="9893"/>
                        <a14:foregroundMark x1="96081" y1="4813" x2="96587" y2="89305"/>
                        <a14:foregroundMark x1="91783" y1="82353" x2="59798" y2="90374"/>
                        <a14:foregroundMark x1="59798" y1="90374" x2="58913" y2="89840"/>
                        <a14:foregroundMark x1="57522" y1="10963" x2="55752" y2="86096"/>
                        <a14:foregroundMark x1="61062" y1="16043" x2="60809" y2="92513"/>
                        <a14:foregroundMark x1="62705" y1="12032" x2="57396" y2="3743"/>
                        <a14:foregroundMark x1="57396" y1="3743" x2="58154" y2="98930"/>
                        <a14:foregroundMark x1="57143" y1="15241" x2="56637" y2="95989"/>
                        <a14:foregroundMark x1="56637" y1="95989" x2="57016" y2="96257"/>
                        <a14:foregroundMark x1="54741" y1="13636" x2="56890" y2="80481"/>
                        <a14:foregroundMark x1="55247" y1="5882" x2="56384" y2="31818"/>
                        <a14:foregroundMark x1="54488" y1="6417" x2="64602" y2="5615"/>
                        <a14:foregroundMark x1="64602" y1="5615" x2="92162" y2="7754"/>
                        <a14:foregroundMark x1="66372" y1="4813" x2="95954" y2="9626"/>
                        <a14:foregroundMark x1="97092" y1="1872" x2="94311" y2="81283"/>
                        <a14:foregroundMark x1="99494" y1="1872" x2="97472" y2="76203"/>
                        <a14:foregroundMark x1="28445" y1="13369" x2="15803" y2="21658"/>
                        <a14:foregroundMark x1="15803" y1="21658" x2="19848" y2="71390"/>
                        <a14:foregroundMark x1="19848" y1="71390" x2="37042" y2="82353"/>
                        <a14:foregroundMark x1="37042" y1="82353" x2="43363" y2="43316"/>
                        <a14:foregroundMark x1="43363" y1="43316" x2="33755" y2="14439"/>
                        <a14:foregroundMark x1="33755" y1="14439" x2="26802" y2="17647"/>
                        <a14:foregroundMark x1="31858" y1="22727" x2="17826" y2="40642"/>
                        <a14:foregroundMark x1="17826" y1="40642" x2="33502" y2="60695"/>
                        <a14:foregroundMark x1="33502" y1="60695" x2="20101" y2="36631"/>
                        <a14:foregroundMark x1="20101" y1="36631" x2="30973" y2="74332"/>
                        <a14:foregroundMark x1="30973" y1="74332" x2="36789" y2="68717"/>
                        <a14:foregroundMark x1="32996" y1="19786" x2="16688" y2="31283"/>
                        <a14:foregroundMark x1="16688" y1="31283" x2="29456" y2="75936"/>
                        <a14:foregroundMark x1="29456" y1="75936" x2="30215" y2="28342"/>
                        <a14:foregroundMark x1="30215" y1="28342" x2="13654" y2="60428"/>
                        <a14:foregroundMark x1="13654" y1="60428" x2="14159" y2="64706"/>
                        <a14:foregroundMark x1="32111" y1="18984" x2="16561" y2="36631"/>
                        <a14:foregroundMark x1="16561" y1="36631" x2="32364" y2="71925"/>
                        <a14:foregroundMark x1="32364" y1="71925" x2="27939" y2="26471"/>
                        <a14:foregroundMark x1="27939" y1="26471" x2="14159" y2="62299"/>
                        <a14:foregroundMark x1="28824" y1="30749" x2="16941" y2="47861"/>
                        <a14:foregroundMark x1="16941" y1="47861" x2="36915" y2="64171"/>
                        <a14:foregroundMark x1="36915" y1="64171" x2="25032" y2="31818"/>
                        <a14:foregroundMark x1="25032" y1="31818" x2="17952" y2="55348"/>
                        <a14:foregroundMark x1="13654" y1="57754" x2="19975" y2="79947"/>
                        <a14:foregroundMark x1="19975" y1="79947" x2="28571" y2="85294"/>
                        <a14:foregroundMark x1="11757" y1="61230" x2="27054" y2="84492"/>
                        <a14:foregroundMark x1="12769" y1="34225" x2="12137" y2="61497"/>
                        <a14:foregroundMark x1="12137" y1="61497" x2="14918" y2="70856"/>
                        <a14:foregroundMark x1="17067" y1="22460" x2="12137" y2="46524"/>
                        <a14:foregroundMark x1="12137" y1="46524" x2="13780" y2="56417"/>
                        <a14:foregroundMark x1="20733" y1="9626" x2="11378" y2="36898"/>
                        <a14:foregroundMark x1="11378" y1="36898" x2="9229" y2="53743"/>
                        <a14:foregroundMark x1="22377" y1="10428" x2="14539" y2="36898"/>
                        <a14:foregroundMark x1="14539" y1="36898" x2="14412" y2="49465"/>
                        <a14:foregroundMark x1="29836" y1="12567" x2="40582" y2="34492"/>
                        <a14:foregroundMark x1="40455" y1="22460" x2="45006" y2="41444"/>
                        <a14:foregroundMark x1="45006" y1="41444" x2="45765" y2="51872"/>
                        <a14:foregroundMark x1="44753" y1="38503" x2="44374" y2="59091"/>
                        <a14:foregroundMark x1="44374" y1="59091" x2="43363" y2="65241"/>
                        <a14:foregroundMark x1="45638" y1="50535" x2="40202" y2="77273"/>
                        <a14:foregroundMark x1="44880" y1="59626" x2="39949" y2="78610"/>
                        <a14:foregroundMark x1="42478" y1="57219" x2="42478" y2="57219"/>
                        <a14:foregroundMark x1="36410" y1="15508" x2="42099" y2="36096"/>
                        <a14:foregroundMark x1="36915" y1="14439" x2="41972" y2="28342"/>
                        <a14:foregroundMark x1="41972" y1="28342" x2="42857" y2="35294"/>
                        <a14:foregroundMark x1="37927" y1="16845" x2="44753" y2="34225"/>
                        <a14:foregroundMark x1="40834" y1="18984" x2="43616" y2="33690"/>
                        <a14:foregroundMark x1="38559" y1="16578" x2="41087" y2="26471"/>
                        <a14:foregroundMark x1="32617" y1="7754" x2="23641" y2="9893"/>
                        <a14:foregroundMark x1="28445" y1="5882" x2="15424" y2="16845"/>
                        <a14:foregroundMark x1="21997" y1="8556" x2="9355" y2="34225"/>
                        <a14:foregroundMark x1="15297" y1="17380" x2="8470" y2="36898"/>
                        <a14:foregroundMark x1="8470" y1="36898" x2="6953" y2="48128"/>
                        <a14:foregroundMark x1="12010" y1="27540" x2="7206" y2="60160"/>
                        <a14:foregroundMark x1="7206" y1="60160" x2="7459" y2="60963"/>
                        <a14:foregroundMark x1="7965" y1="39840" x2="8217" y2="67914"/>
                        <a14:foregroundMark x1="83439" y1="44652" x2="80025" y2="67647"/>
                        <a14:foregroundMark x1="84956" y1="45989" x2="82933" y2="60963"/>
                        <a14:foregroundMark x1="82933" y1="60963" x2="81416" y2="64973"/>
                      </a14:backgroundRemoval>
                    </a14:imgEffect>
                  </a14:imgLayer>
                </a14:imgProps>
              </a:ext>
            </a:extLst>
          </a:blip>
          <a:srcRect l="54109"/>
          <a:stretch/>
        </p:blipFill>
        <p:spPr>
          <a:xfrm>
            <a:off x="6185677" y="1389479"/>
            <a:ext cx="2459128" cy="2533667"/>
          </a:xfrm>
          <a:prstGeom prst="rect">
            <a:avLst/>
          </a:prstGeom>
        </p:spPr>
      </p:pic>
      <p:pic>
        <p:nvPicPr>
          <p:cNvPr id="1030" name="Picture 6" descr="공차">
            <a:extLst>
              <a:ext uri="{FF2B5EF4-FFF2-40B4-BE49-F238E27FC236}">
                <a16:creationId xmlns:a16="http://schemas.microsoft.com/office/drawing/2014/main" id="{FAF34065-1764-49CD-9C8B-9CE243CC8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36812" y1="78049" x2="58261" y2="76655"/>
                        <a14:foregroundMark x1="58261" y1="76655" x2="65072" y2="77700"/>
                        <a14:foregroundMark x1="39420" y1="82927" x2="58696" y2="85714"/>
                        <a14:foregroundMark x1="58696" y1="85714" x2="62754" y2="832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959" r="35392"/>
          <a:stretch/>
        </p:blipFill>
        <p:spPr bwMode="auto">
          <a:xfrm>
            <a:off x="471836" y="1634246"/>
            <a:ext cx="1948623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메카커피 로고">
            <a:extLst>
              <a:ext uri="{FF2B5EF4-FFF2-40B4-BE49-F238E27FC236}">
                <a16:creationId xmlns:a16="http://schemas.microsoft.com/office/drawing/2014/main" id="{77C40268-AA7E-4F00-A0E8-8AEB63299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957" b="89827" l="4615" r="95343">
                        <a14:foregroundMark x1="6139" y1="46645" x2="6139" y2="46645"/>
                        <a14:foregroundMark x1="9060" y1="54870" x2="12532" y2="45346"/>
                        <a14:foregroundMark x1="26164" y1="42641" x2="25106" y2="57143"/>
                        <a14:foregroundMark x1="24936" y1="42857" x2="29297" y2="33766"/>
                        <a14:foregroundMark x1="29297" y1="33766" x2="30440" y2="39719"/>
                        <a14:foregroundMark x1="30144" y1="47727" x2="28662" y2="62121"/>
                        <a14:foregroundMark x1="28662" y1="62121" x2="25741" y2="61147"/>
                        <a14:foregroundMark x1="17528" y1="40476" x2="17104" y2="60390"/>
                        <a14:foregroundMark x1="17104" y1="60390" x2="21338" y2="61905"/>
                        <a14:foregroundMark x1="17951" y1="49026" x2="17951" y2="49026"/>
                        <a14:foregroundMark x1="17951" y1="49026" x2="20025" y2="47835"/>
                        <a14:foregroundMark x1="17189" y1="36797" x2="20491" y2="32576"/>
                        <a14:foregroundMark x1="4911" y1="40260" x2="4657" y2="56061"/>
                        <a14:foregroundMark x1="12574" y1="38312" x2="13209" y2="53571"/>
                        <a14:foregroundMark x1="35944" y1="38312" x2="33277" y2="59524"/>
                        <a14:foregroundMark x1="36876" y1="34199" x2="39458" y2="58117"/>
                        <a14:foregroundMark x1="64818" y1="39502" x2="61558" y2="52814"/>
                        <a14:foregroundMark x1="61558" y1="52814" x2="63717" y2="60931"/>
                        <a14:foregroundMark x1="71380" y1="34740" x2="69348" y2="35173"/>
                        <a14:foregroundMark x1="69602" y1="34740" x2="68163" y2="54545"/>
                        <a14:foregroundMark x1="68163" y1="54545" x2="71804" y2="46104"/>
                        <a14:foregroundMark x1="75064" y1="35931" x2="77900" y2="33550"/>
                        <a14:foregroundMark x1="75233" y1="35173" x2="75614" y2="60823"/>
                        <a14:foregroundMark x1="74936" y1="47186" x2="77307" y2="45887"/>
                        <a14:foregroundMark x1="80948" y1="34848" x2="83192" y2="32900"/>
                        <a14:foregroundMark x1="81245" y1="33333" x2="81541" y2="58874"/>
                        <a14:foregroundMark x1="86325" y1="35606" x2="88569" y2="33658"/>
                        <a14:foregroundMark x1="85944" y1="33333" x2="85859" y2="56926"/>
                        <a14:foregroundMark x1="85859" y1="56926" x2="88527" y2="63528"/>
                        <a14:foregroundMark x1="93014" y1="35390" x2="95343" y2="34416"/>
                        <a14:foregroundMark x1="92718" y1="34091" x2="92252" y2="50974"/>
                        <a14:foregroundMark x1="92252" y1="50974" x2="94835" y2="63853"/>
                        <a14:foregroundMark x1="10923" y1="72511" x2="89416" y2="75866"/>
                        <a14:foregroundMark x1="11389" y1="78030" x2="37468" y2="72835"/>
                        <a14:foregroundMark x1="37468" y1="72835" x2="86749" y2="803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06853">
            <a:off x="4320330" y="4602657"/>
            <a:ext cx="4367501" cy="170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EE22A03-2D25-476B-AFEF-9BBC243475A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872" b="98396" l="6953" r="99368">
                        <a14:foregroundMark x1="83059" y1="40107" x2="76612" y2="48930"/>
                        <a14:foregroundMark x1="76612" y1="48930" x2="71808" y2="70053"/>
                        <a14:foregroundMark x1="89760" y1="29412" x2="71176" y2="39572"/>
                        <a14:foregroundMark x1="71176" y1="39572" x2="76106" y2="24064"/>
                        <a14:foregroundMark x1="76106" y1="24064" x2="75601" y2="65241"/>
                        <a14:foregroundMark x1="75601" y1="65241" x2="71681" y2="36898"/>
                        <a14:foregroundMark x1="71681" y1="36898" x2="75853" y2="82888"/>
                        <a14:foregroundMark x1="75853" y1="82888" x2="87863" y2="69786"/>
                        <a14:foregroundMark x1="83565" y1="18182" x2="65866" y2="58556"/>
                        <a14:foregroundMark x1="65866" y1="58556" x2="66245" y2="38235"/>
                        <a14:foregroundMark x1="66245" y1="38235" x2="62073" y2="59626"/>
                        <a14:foregroundMark x1="62073" y1="59626" x2="62073" y2="97326"/>
                        <a14:foregroundMark x1="69406" y1="21925" x2="88116" y2="19786"/>
                        <a14:foregroundMark x1="88116" y1="19786" x2="95322" y2="71658"/>
                        <a14:foregroundMark x1="95322" y1="71658" x2="93552" y2="88235"/>
                        <a14:foregroundMark x1="90392" y1="15241" x2="72314" y2="20588"/>
                        <a14:foregroundMark x1="72314" y1="20588" x2="72061" y2="79144"/>
                        <a14:foregroundMark x1="72061" y1="79144" x2="85841" y2="77807"/>
                        <a14:foregroundMark x1="76485" y1="13102" x2="64475" y2="28342"/>
                        <a14:foregroundMark x1="64475" y1="28342" x2="72440" y2="14973"/>
                        <a14:foregroundMark x1="72440" y1="14973" x2="58786" y2="47326"/>
                        <a14:foregroundMark x1="58786" y1="47326" x2="61441" y2="52139"/>
                        <a14:foregroundMark x1="81542" y1="16043" x2="66625" y2="29412"/>
                        <a14:foregroundMark x1="66625" y1="29412" x2="67762" y2="76471"/>
                        <a14:foregroundMark x1="67762" y1="76471" x2="85209" y2="31818"/>
                        <a14:foregroundMark x1="85209" y1="31818" x2="69785" y2="63904"/>
                        <a14:foregroundMark x1="69785" y1="63904" x2="85335" y2="32620"/>
                        <a14:foregroundMark x1="85335" y1="32620" x2="77750" y2="64171"/>
                        <a14:foregroundMark x1="77750" y1="64171" x2="84576" y2="30481"/>
                        <a14:foregroundMark x1="84576" y1="30481" x2="77244" y2="74064"/>
                        <a14:foregroundMark x1="91909" y1="42513" x2="89507" y2="67380"/>
                        <a14:foregroundMark x1="89507" y1="67380" x2="89381" y2="31818"/>
                        <a14:foregroundMark x1="89381" y1="31818" x2="89760" y2="74064"/>
                        <a14:foregroundMark x1="89760" y1="74064" x2="84450" y2="94385"/>
                        <a14:foregroundMark x1="63211" y1="11497" x2="81669" y2="6952"/>
                        <a14:foregroundMark x1="81669" y1="6952" x2="95449" y2="9893"/>
                        <a14:foregroundMark x1="95449" y1="9893" x2="95196" y2="9893"/>
                        <a14:foregroundMark x1="96081" y1="4813" x2="96587" y2="89305"/>
                        <a14:foregroundMark x1="91783" y1="82353" x2="59798" y2="90374"/>
                        <a14:foregroundMark x1="59798" y1="90374" x2="58913" y2="89840"/>
                        <a14:foregroundMark x1="57522" y1="10963" x2="55752" y2="86096"/>
                        <a14:foregroundMark x1="61062" y1="16043" x2="60809" y2="92513"/>
                        <a14:foregroundMark x1="62705" y1="12032" x2="57396" y2="3743"/>
                        <a14:foregroundMark x1="57396" y1="3743" x2="58154" y2="98930"/>
                        <a14:foregroundMark x1="57143" y1="15241" x2="56637" y2="95989"/>
                        <a14:foregroundMark x1="56637" y1="95989" x2="57016" y2="96257"/>
                        <a14:foregroundMark x1="54741" y1="13636" x2="56890" y2="80481"/>
                        <a14:foregroundMark x1="55247" y1="5882" x2="56384" y2="31818"/>
                        <a14:foregroundMark x1="54488" y1="6417" x2="64602" y2="5615"/>
                        <a14:foregroundMark x1="64602" y1="5615" x2="92162" y2="7754"/>
                        <a14:foregroundMark x1="66372" y1="4813" x2="95954" y2="9626"/>
                        <a14:foregroundMark x1="97092" y1="1872" x2="94311" y2="81283"/>
                        <a14:foregroundMark x1="99494" y1="1872" x2="97472" y2="76203"/>
                        <a14:foregroundMark x1="28445" y1="13369" x2="15803" y2="21658"/>
                        <a14:foregroundMark x1="15803" y1="21658" x2="19848" y2="71390"/>
                        <a14:foregroundMark x1="19848" y1="71390" x2="37042" y2="82353"/>
                        <a14:foregroundMark x1="37042" y1="82353" x2="43363" y2="43316"/>
                        <a14:foregroundMark x1="43363" y1="43316" x2="33755" y2="14439"/>
                        <a14:foregroundMark x1="33755" y1="14439" x2="26802" y2="17647"/>
                        <a14:foregroundMark x1="31858" y1="22727" x2="17826" y2="40642"/>
                        <a14:foregroundMark x1="17826" y1="40642" x2="33502" y2="60695"/>
                        <a14:foregroundMark x1="33502" y1="60695" x2="20101" y2="36631"/>
                        <a14:foregroundMark x1="20101" y1="36631" x2="30973" y2="74332"/>
                        <a14:foregroundMark x1="30973" y1="74332" x2="36789" y2="68717"/>
                        <a14:foregroundMark x1="32996" y1="19786" x2="16688" y2="31283"/>
                        <a14:foregroundMark x1="16688" y1="31283" x2="29456" y2="75936"/>
                        <a14:foregroundMark x1="29456" y1="75936" x2="30215" y2="28342"/>
                        <a14:foregroundMark x1="30215" y1="28342" x2="13654" y2="60428"/>
                        <a14:foregroundMark x1="13654" y1="60428" x2="14159" y2="64706"/>
                        <a14:foregroundMark x1="32111" y1="18984" x2="16561" y2="36631"/>
                        <a14:foregroundMark x1="16561" y1="36631" x2="32364" y2="71925"/>
                        <a14:foregroundMark x1="32364" y1="71925" x2="27939" y2="26471"/>
                        <a14:foregroundMark x1="27939" y1="26471" x2="14159" y2="62299"/>
                        <a14:foregroundMark x1="28824" y1="30749" x2="16941" y2="47861"/>
                        <a14:foregroundMark x1="16941" y1="47861" x2="36915" y2="64171"/>
                        <a14:foregroundMark x1="36915" y1="64171" x2="25032" y2="31818"/>
                        <a14:foregroundMark x1="25032" y1="31818" x2="17952" y2="55348"/>
                        <a14:foregroundMark x1="13654" y1="57754" x2="19975" y2="79947"/>
                        <a14:foregroundMark x1="19975" y1="79947" x2="28571" y2="85294"/>
                        <a14:foregroundMark x1="11757" y1="61230" x2="27054" y2="84492"/>
                        <a14:foregroundMark x1="12769" y1="34225" x2="12137" y2="61497"/>
                        <a14:foregroundMark x1="12137" y1="61497" x2="14918" y2="70856"/>
                        <a14:foregroundMark x1="17067" y1="22460" x2="12137" y2="46524"/>
                        <a14:foregroundMark x1="12137" y1="46524" x2="13780" y2="56417"/>
                        <a14:foregroundMark x1="20733" y1="9626" x2="11378" y2="36898"/>
                        <a14:foregroundMark x1="11378" y1="36898" x2="9229" y2="53743"/>
                        <a14:foregroundMark x1="22377" y1="10428" x2="14539" y2="36898"/>
                        <a14:foregroundMark x1="14539" y1="36898" x2="14412" y2="49465"/>
                        <a14:foregroundMark x1="29836" y1="12567" x2="40582" y2="34492"/>
                        <a14:foregroundMark x1="40455" y1="22460" x2="45006" y2="41444"/>
                        <a14:foregroundMark x1="45006" y1="41444" x2="45765" y2="51872"/>
                        <a14:foregroundMark x1="44753" y1="38503" x2="44374" y2="59091"/>
                        <a14:foregroundMark x1="44374" y1="59091" x2="43363" y2="65241"/>
                        <a14:foregroundMark x1="45638" y1="50535" x2="40202" y2="77273"/>
                        <a14:foregroundMark x1="44880" y1="59626" x2="39949" y2="78610"/>
                        <a14:foregroundMark x1="42478" y1="57219" x2="42478" y2="57219"/>
                        <a14:foregroundMark x1="36410" y1="15508" x2="42099" y2="36096"/>
                        <a14:foregroundMark x1="36915" y1="14439" x2="41972" y2="28342"/>
                        <a14:foregroundMark x1="41972" y1="28342" x2="42857" y2="35294"/>
                        <a14:foregroundMark x1="37927" y1="16845" x2="44753" y2="34225"/>
                        <a14:foregroundMark x1="40834" y1="18984" x2="43616" y2="33690"/>
                        <a14:foregroundMark x1="38559" y1="16578" x2="41087" y2="26471"/>
                        <a14:foregroundMark x1="32617" y1="7754" x2="23641" y2="9893"/>
                        <a14:foregroundMark x1="28445" y1="5882" x2="15424" y2="16845"/>
                        <a14:foregroundMark x1="21997" y1="8556" x2="9355" y2="34225"/>
                        <a14:foregroundMark x1="15297" y1="17380" x2="8470" y2="36898"/>
                        <a14:foregroundMark x1="8470" y1="36898" x2="6953" y2="48128"/>
                        <a14:foregroundMark x1="12010" y1="27540" x2="7206" y2="60160"/>
                        <a14:foregroundMark x1="7206" y1="60160" x2="7459" y2="60963"/>
                        <a14:foregroundMark x1="7965" y1="39840" x2="8217" y2="67914"/>
                        <a14:foregroundMark x1="83439" y1="44652" x2="80025" y2="67647"/>
                        <a14:foregroundMark x1="84956" y1="45989" x2="82933" y2="60963"/>
                        <a14:foregroundMark x1="82933" y1="60963" x2="81416" y2="64973"/>
                      </a14:backgroundRemoval>
                    </a14:imgEffect>
                  </a14:imgLayer>
                </a14:imgProps>
              </a:ext>
            </a:extLst>
          </a:blip>
          <a:srcRect r="48425"/>
          <a:stretch/>
        </p:blipFill>
        <p:spPr>
          <a:xfrm>
            <a:off x="2552324" y="1678040"/>
            <a:ext cx="3819891" cy="350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3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AECEADAE-909B-45B4-9113-1D3A9F7BA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83" y="989351"/>
            <a:ext cx="72473" cy="2893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501921-7FF7-407E-9F61-859A3CEC1C81}"/>
              </a:ext>
            </a:extLst>
          </p:cNvPr>
          <p:cNvSpPr txBox="1"/>
          <p:nvPr/>
        </p:nvSpPr>
        <p:spPr>
          <a:xfrm>
            <a:off x="641805" y="9388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분석 개요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" name="AutoShape 24">
            <a:extLst>
              <a:ext uri="{FF2B5EF4-FFF2-40B4-BE49-F238E27FC236}">
                <a16:creationId xmlns:a16="http://schemas.microsoft.com/office/drawing/2014/main" id="{6EA9B48D-BDD5-493C-82F4-28D6AA904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577" y="967168"/>
            <a:ext cx="942254" cy="325460"/>
          </a:xfrm>
          <a:prstGeom prst="homePlate">
            <a:avLst>
              <a:gd name="adj" fmla="val 0"/>
            </a:avLst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86364" tIns="43184" rIns="86364" bIns="44432" anchor="ctr">
            <a:spAutoFit/>
          </a:bodyPr>
          <a:lstStyle/>
          <a:p>
            <a:pPr marL="0" marR="0" lvl="0" indent="0" defTabSz="914400" eaLnBrk="1" fontAlgn="ctr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1028290" algn="l"/>
              </a:tabLst>
              <a:defRPr/>
            </a:pPr>
            <a:r>
              <a:rPr kumimoji="1" lang="ko-KR" altLang="en-US" sz="1400" b="1" i="0" u="none" strike="noStrike" kern="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</a:rPr>
              <a:t>분석 </a:t>
            </a:r>
            <a:r>
              <a:rPr lang="ko-KR" altLang="en-US" sz="14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목적</a:t>
            </a:r>
            <a:endParaRPr kumimoji="1" lang="en-US" altLang="ko-KR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5589985A-9066-400C-84BB-2D23790E3A4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9091" y="1075898"/>
            <a:ext cx="108000" cy="108000"/>
          </a:xfrm>
          <a:prstGeom prst="rect">
            <a:avLst/>
          </a:prstGeom>
          <a:solidFill>
            <a:srgbClr val="0B64A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5400" dir="2700000" algn="ctr" rotWithShape="0">
              <a:srgbClr val="919191"/>
            </a:outerShdw>
          </a:effectLst>
        </p:spPr>
        <p:txBody>
          <a:bodyPr wrap="none" lIns="36000" tIns="36000" rIns="36000" bIns="36000" anchor="ctr"/>
          <a:lstStyle/>
          <a:p>
            <a:pPr algn="ctr">
              <a:defRPr/>
            </a:pPr>
            <a:endParaRPr lang="ko-KR" altLang="en-US" sz="1600" b="1" spc="-150" dirty="0">
              <a:ln>
                <a:solidFill>
                  <a:srgbClr val="000000">
                    <a:alpha val="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A3DC9-3961-4394-9194-D344AE3AC071}"/>
              </a:ext>
            </a:extLst>
          </p:cNvPr>
          <p:cNvSpPr txBox="1"/>
          <p:nvPr/>
        </p:nvSpPr>
        <p:spPr>
          <a:xfrm>
            <a:off x="407238" y="2083154"/>
            <a:ext cx="8329524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tx2"/>
                </a:solidFill>
              </a:rPr>
              <a:t>이디야</a:t>
            </a:r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chemeClr val="tx2"/>
                </a:solidFill>
              </a:rPr>
              <a:t>커피</a:t>
            </a:r>
            <a:r>
              <a:rPr lang="ko-KR" altLang="en-US" sz="2000" dirty="0"/>
              <a:t>는 지금도 </a:t>
            </a:r>
            <a:r>
              <a:rPr lang="ko-KR" altLang="en-US" sz="2000" b="1" dirty="0">
                <a:solidFill>
                  <a:schemeClr val="accent3">
                    <a:lumMod val="50000"/>
                  </a:schemeClr>
                </a:solidFill>
              </a:rPr>
              <a:t>스타벅스 커피 </a:t>
            </a:r>
            <a:r>
              <a:rPr lang="ko-KR" altLang="en-US" sz="2000" dirty="0"/>
              <a:t>근처에 입점하는 전략을 사용할까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293B58-D76A-4B54-B750-373542F523D3}"/>
              </a:ext>
            </a:extLst>
          </p:cNvPr>
          <p:cNvSpPr txBox="1"/>
          <p:nvPr/>
        </p:nvSpPr>
        <p:spPr>
          <a:xfrm>
            <a:off x="407238" y="3197854"/>
            <a:ext cx="8084264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/>
              <a:t>스타벅스는 유동인구와 소비자의 소비 패턴 등을 신중하게 따지기로 유명해서</a:t>
            </a:r>
            <a:endParaRPr lang="en-US" altLang="ko-KR" dirty="0"/>
          </a:p>
          <a:p>
            <a:r>
              <a:rPr lang="ko-KR" altLang="en-US" dirty="0"/>
              <a:t>스타벅스가 있는 곳은 </a:t>
            </a:r>
            <a:r>
              <a:rPr lang="en-US" altLang="ko-KR" dirty="0"/>
              <a:t>‘</a:t>
            </a:r>
            <a:r>
              <a:rPr lang="ko-KR" altLang="en-US" dirty="0"/>
              <a:t>커피가 잘 팔리는 곳</a:t>
            </a:r>
            <a:r>
              <a:rPr lang="en-US" altLang="ko-KR" dirty="0"/>
              <a:t>’ </a:t>
            </a:r>
            <a:r>
              <a:rPr lang="ko-KR" altLang="en-US" dirty="0"/>
              <a:t>공식이 성립됨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07E9FA-73D4-4020-89F7-EEDA994DCD1C}"/>
              </a:ext>
            </a:extLst>
          </p:cNvPr>
          <p:cNvSpPr txBox="1"/>
          <p:nvPr/>
        </p:nvSpPr>
        <p:spPr>
          <a:xfrm>
            <a:off x="407238" y="3995677"/>
            <a:ext cx="844333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/>
              <a:t>이러한 이유로 초기에 </a:t>
            </a:r>
            <a:r>
              <a:rPr lang="ko-KR" altLang="en-US" dirty="0" err="1"/>
              <a:t>이디야는</a:t>
            </a:r>
            <a:r>
              <a:rPr lang="ko-KR" altLang="en-US" dirty="0"/>
              <a:t> 스타벅스가 있는 곳 근처에 입점하는 전략을 세움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9246FC-2869-4A2D-9BBA-DEC96AE68657}"/>
              </a:ext>
            </a:extLst>
          </p:cNvPr>
          <p:cNvSpPr txBox="1"/>
          <p:nvPr/>
        </p:nvSpPr>
        <p:spPr>
          <a:xfrm>
            <a:off x="407238" y="4587958"/>
            <a:ext cx="8443337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/>
              <a:t>지금도 이 전략을 사용하는지 알아보고 싶어 </a:t>
            </a:r>
            <a:r>
              <a:rPr lang="ko-KR" altLang="en-US" dirty="0" err="1"/>
              <a:t>이디야와</a:t>
            </a:r>
            <a:r>
              <a:rPr lang="ko-KR" altLang="en-US" dirty="0"/>
              <a:t> 스타벅스 그리고 다른 여러</a:t>
            </a:r>
            <a:endParaRPr lang="en-US" altLang="ko-KR" dirty="0"/>
          </a:p>
          <a:p>
            <a:r>
              <a:rPr lang="ko-KR" altLang="en-US" dirty="0"/>
              <a:t>카페의 위치를 분석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74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E0047A-A885-4EFD-B303-7E12F5E8B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83" y="989351"/>
            <a:ext cx="72473" cy="289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00957C-B95E-4DDB-8243-E95750909F98}"/>
              </a:ext>
            </a:extLst>
          </p:cNvPr>
          <p:cNvSpPr txBox="1"/>
          <p:nvPr/>
        </p:nvSpPr>
        <p:spPr>
          <a:xfrm>
            <a:off x="641805" y="9388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분석 개요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4AD24EEB-5005-4E7A-AB8D-1D16EFA00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577" y="967168"/>
            <a:ext cx="1121790" cy="325460"/>
          </a:xfrm>
          <a:prstGeom prst="homePlate">
            <a:avLst>
              <a:gd name="adj" fmla="val 0"/>
            </a:avLst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86364" tIns="43184" rIns="86364" bIns="44432" anchor="ctr">
            <a:spAutoFit/>
          </a:bodyPr>
          <a:lstStyle/>
          <a:p>
            <a:pPr marL="0" marR="0" lvl="0" indent="0" defTabSz="914400" eaLnBrk="1" fontAlgn="ctr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1028290" algn="l"/>
              </a:tabLst>
              <a:defRPr/>
            </a:pPr>
            <a:r>
              <a:rPr lang="ko-KR" altLang="en-US" sz="14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활용 데이터</a:t>
            </a:r>
            <a:endParaRPr kumimoji="1" lang="en-US" altLang="ko-KR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EE09469-E956-41C5-A3B3-066443DE79B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9091" y="1075898"/>
            <a:ext cx="108000" cy="108000"/>
          </a:xfrm>
          <a:prstGeom prst="rect">
            <a:avLst/>
          </a:prstGeom>
          <a:solidFill>
            <a:srgbClr val="0B64A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5400" dir="2700000" algn="ctr" rotWithShape="0">
              <a:srgbClr val="919191"/>
            </a:outerShdw>
          </a:effectLst>
        </p:spPr>
        <p:txBody>
          <a:bodyPr wrap="none" lIns="36000" tIns="36000" rIns="36000" bIns="36000" anchor="ctr"/>
          <a:lstStyle/>
          <a:p>
            <a:pPr algn="ctr">
              <a:defRPr/>
            </a:pPr>
            <a:endParaRPr lang="ko-KR" altLang="en-US" sz="1600" b="1" spc="-150" dirty="0">
              <a:ln>
                <a:solidFill>
                  <a:srgbClr val="000000">
                    <a:alpha val="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0977C0-156E-450D-83A4-C14E8D0FA7D3}"/>
              </a:ext>
            </a:extLst>
          </p:cNvPr>
          <p:cNvSpPr txBox="1"/>
          <p:nvPr/>
        </p:nvSpPr>
        <p:spPr>
          <a:xfrm>
            <a:off x="199416" y="1375986"/>
            <a:ext cx="8745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https://www.data.go.kr/tcs/dss/selectFileDataDetailView.do?publicDataPk=15083033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85BFA2E-7A22-40A2-9562-96463AF34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95" y="1937406"/>
            <a:ext cx="8258783" cy="50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6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11ADFA4-CDEA-43F9-847F-3ACFE24DB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83" y="989351"/>
            <a:ext cx="72473" cy="289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6DF85A-15CA-4DED-96C5-8F3FEB97785E}"/>
              </a:ext>
            </a:extLst>
          </p:cNvPr>
          <p:cNvSpPr txBox="1"/>
          <p:nvPr/>
        </p:nvSpPr>
        <p:spPr>
          <a:xfrm>
            <a:off x="641805" y="9388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분석 절차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9A0A84-9015-476E-ABBF-F9C262AA10DA}"/>
              </a:ext>
            </a:extLst>
          </p:cNvPr>
          <p:cNvSpPr txBox="1"/>
          <p:nvPr/>
        </p:nvSpPr>
        <p:spPr>
          <a:xfrm>
            <a:off x="1779166" y="1558859"/>
            <a:ext cx="582723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소상공인시장진흥공단의</a:t>
            </a:r>
            <a:r>
              <a:rPr lang="ko-KR" altLang="en-US" dirty="0"/>
              <a:t> 서울 상가정보 </a:t>
            </a:r>
            <a:r>
              <a:rPr lang="en-US" altLang="ko-KR" dirty="0"/>
              <a:t>CSV </a:t>
            </a:r>
            <a:r>
              <a:rPr lang="ko-KR" altLang="en-US" dirty="0"/>
              <a:t>파일 사용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24729A-F9EE-41D1-8445-77BE11BBE91A}"/>
              </a:ext>
            </a:extLst>
          </p:cNvPr>
          <p:cNvSpPr txBox="1"/>
          <p:nvPr/>
        </p:nvSpPr>
        <p:spPr>
          <a:xfrm>
            <a:off x="2265908" y="2536928"/>
            <a:ext cx="485375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/>
              <a:t>상호명에 각각의 카페명이 포함된 행들만 추출 </a:t>
            </a:r>
            <a:endParaRPr kumimoji="1"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2C5BD5-DD0A-492B-8213-B13729B2C90B}"/>
              </a:ext>
            </a:extLst>
          </p:cNvPr>
          <p:cNvSpPr txBox="1"/>
          <p:nvPr/>
        </p:nvSpPr>
        <p:spPr>
          <a:xfrm>
            <a:off x="2971800" y="3615181"/>
            <a:ext cx="344196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/>
              <a:t>상호명이 스타벅스인 행과 </a:t>
            </a:r>
            <a:r>
              <a:rPr lang="en-US" altLang="ko-KR" dirty="0"/>
              <a:t>JOIN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749F39-54E2-47DC-9015-1605FC9448E9}"/>
              </a:ext>
            </a:extLst>
          </p:cNvPr>
          <p:cNvSpPr txBox="1"/>
          <p:nvPr/>
        </p:nvSpPr>
        <p:spPr>
          <a:xfrm>
            <a:off x="1740693" y="4565088"/>
            <a:ext cx="5904180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/>
              <a:t>각 카페의 위도</a:t>
            </a:r>
            <a:r>
              <a:rPr lang="en-US" altLang="ko-KR" dirty="0"/>
              <a:t>, </a:t>
            </a:r>
            <a:r>
              <a:rPr lang="ko-KR" altLang="en-US" dirty="0"/>
              <a:t>경도와 스타벅스의 위도</a:t>
            </a:r>
            <a:r>
              <a:rPr lang="en-US" altLang="ko-KR" dirty="0"/>
              <a:t>, </a:t>
            </a:r>
            <a:r>
              <a:rPr lang="ko-KR" altLang="en-US" dirty="0"/>
              <a:t>경도를 사용해 </a:t>
            </a:r>
            <a:endParaRPr lang="en-US" altLang="ko-KR" dirty="0"/>
          </a:p>
          <a:p>
            <a:r>
              <a:rPr lang="en-US" altLang="ko-KR" dirty="0"/>
              <a:t>300</a:t>
            </a:r>
            <a:r>
              <a:rPr lang="ko-KR" altLang="en-US" dirty="0"/>
              <a:t>미터 내에 스타벅스가 있는 카페와 없는 카페 분류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95500D2-9539-43DA-A155-21B32E1BBF15}"/>
                  </a:ext>
                </a:extLst>
              </p14:cNvPr>
              <p14:cNvContentPartPr/>
              <p14:nvPr/>
            </p14:nvContentPartPr>
            <p14:xfrm>
              <a:off x="9783094" y="3736612"/>
              <a:ext cx="18000" cy="212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95500D2-9539-43DA-A155-21B32E1BBF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74454" y="3727972"/>
                <a:ext cx="35640" cy="388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783A8F6-2CE8-4B00-A559-2D8F9860E43F}"/>
              </a:ext>
            </a:extLst>
          </p:cNvPr>
          <p:cNvSpPr txBox="1"/>
          <p:nvPr/>
        </p:nvSpPr>
        <p:spPr>
          <a:xfrm>
            <a:off x="2067705" y="5866323"/>
            <a:ext cx="525015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/>
              <a:t>지도에 두 종류를 구분하여 나타내고</a:t>
            </a:r>
            <a:r>
              <a:rPr lang="en-US" altLang="ko-KR" dirty="0"/>
              <a:t>, </a:t>
            </a:r>
            <a:r>
              <a:rPr lang="ko-KR" altLang="en-US" dirty="0"/>
              <a:t>비율을 구함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EC853FC-FC84-4DC7-A881-191EF44F55C4}"/>
              </a:ext>
            </a:extLst>
          </p:cNvPr>
          <p:cNvCxnSpPr>
            <a:stCxn id="8" idx="2"/>
            <a:endCxn id="2" idx="0"/>
          </p:cNvCxnSpPr>
          <p:nvPr/>
        </p:nvCxnSpPr>
        <p:spPr>
          <a:xfrm>
            <a:off x="4692784" y="1928191"/>
            <a:ext cx="0" cy="60873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5326755-7422-4DB5-A389-1209306F7782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4692784" y="2906260"/>
            <a:ext cx="0" cy="70892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EA3F28-E405-4581-9CE0-AD9889A67097}"/>
              </a:ext>
            </a:extLst>
          </p:cNvPr>
          <p:cNvCxnSpPr>
            <a:stCxn id="3" idx="2"/>
            <a:endCxn id="9" idx="0"/>
          </p:cNvCxnSpPr>
          <p:nvPr/>
        </p:nvCxnSpPr>
        <p:spPr>
          <a:xfrm flipH="1">
            <a:off x="4692783" y="3984513"/>
            <a:ext cx="1" cy="58057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CBBFB0-F96D-49D3-AA16-A006E78BBADC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4692783" y="5211419"/>
            <a:ext cx="0" cy="65490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219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808D4DF-E7FA-432C-9B6A-8C7E32032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83" y="989351"/>
            <a:ext cx="72473" cy="289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C967DD-8AA5-4EBA-9DF9-05282EAA63B5}"/>
              </a:ext>
            </a:extLst>
          </p:cNvPr>
          <p:cNvSpPr txBox="1"/>
          <p:nvPr/>
        </p:nvSpPr>
        <p:spPr>
          <a:xfrm>
            <a:off x="641805" y="93889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분석 알고리즘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2C5909-B041-49E8-8195-415B369616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87"/>
          <a:stretch/>
        </p:blipFill>
        <p:spPr>
          <a:xfrm>
            <a:off x="1865631" y="1308224"/>
            <a:ext cx="5412737" cy="5241640"/>
          </a:xfrm>
          <a:prstGeom prst="rect">
            <a:avLst/>
          </a:prstGeom>
        </p:spPr>
      </p:pic>
      <p:sp>
        <p:nvSpPr>
          <p:cNvPr id="8" name="AutoShape 24">
            <a:extLst>
              <a:ext uri="{FF2B5EF4-FFF2-40B4-BE49-F238E27FC236}">
                <a16:creationId xmlns:a16="http://schemas.microsoft.com/office/drawing/2014/main" id="{614F30E5-8B05-4B17-9207-78BD68A35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577" y="967168"/>
            <a:ext cx="1301326" cy="325460"/>
          </a:xfrm>
          <a:prstGeom prst="homePlate">
            <a:avLst>
              <a:gd name="adj" fmla="val 0"/>
            </a:avLst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86364" tIns="43184" rIns="86364" bIns="44432" anchor="ctr">
            <a:spAutoFit/>
          </a:bodyPr>
          <a:lstStyle/>
          <a:p>
            <a:pPr marL="0" marR="0" lvl="0" indent="0" defTabSz="914400" eaLnBrk="1" fontAlgn="ctr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1028290" algn="l"/>
              </a:tabLst>
              <a:defRPr/>
            </a:pPr>
            <a:r>
              <a:rPr kumimoji="1" lang="ko-KR" altLang="en-US" sz="1400" b="1" i="0" u="none" strike="noStrike" kern="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</a:rPr>
              <a:t>전체 알고리즘</a:t>
            </a:r>
            <a:endParaRPr kumimoji="1" lang="en-US" altLang="ko-KR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BAF0C944-176D-44DA-A328-D4BDE1EC12A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9091" y="1075898"/>
            <a:ext cx="108000" cy="108000"/>
          </a:xfrm>
          <a:prstGeom prst="rect">
            <a:avLst/>
          </a:prstGeom>
          <a:solidFill>
            <a:srgbClr val="0B64A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5400" dir="2700000" algn="ctr" rotWithShape="0">
              <a:srgbClr val="919191"/>
            </a:outerShdw>
          </a:effectLst>
        </p:spPr>
        <p:txBody>
          <a:bodyPr wrap="none" lIns="36000" tIns="36000" rIns="36000" bIns="36000" anchor="ctr"/>
          <a:lstStyle/>
          <a:p>
            <a:pPr algn="ctr">
              <a:defRPr/>
            </a:pPr>
            <a:endParaRPr lang="ko-KR" altLang="en-US" sz="1600" b="1" spc="-150" dirty="0">
              <a:ln>
                <a:solidFill>
                  <a:srgbClr val="000000">
                    <a:alpha val="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262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545F771-0673-4E24-AD70-FF65C6C9E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83" y="989351"/>
            <a:ext cx="72473" cy="289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5BA66F-C8A1-47AE-BB82-1B02DFAF7563}"/>
              </a:ext>
            </a:extLst>
          </p:cNvPr>
          <p:cNvSpPr txBox="1"/>
          <p:nvPr/>
        </p:nvSpPr>
        <p:spPr>
          <a:xfrm>
            <a:off x="641805" y="93889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분석 알고리즘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6B0F39-3C19-4A43-9DF5-AF2D319B5D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18"/>
          <a:stretch/>
        </p:blipFill>
        <p:spPr bwMode="auto">
          <a:xfrm>
            <a:off x="604318" y="1590675"/>
            <a:ext cx="7549081" cy="51687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AutoShape 24">
            <a:extLst>
              <a:ext uri="{FF2B5EF4-FFF2-40B4-BE49-F238E27FC236}">
                <a16:creationId xmlns:a16="http://schemas.microsoft.com/office/drawing/2014/main" id="{9316243C-F193-4EFB-80A9-4E616FDCA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577" y="967168"/>
            <a:ext cx="1378271" cy="325460"/>
          </a:xfrm>
          <a:prstGeom prst="homePlate">
            <a:avLst>
              <a:gd name="adj" fmla="val 0"/>
            </a:avLst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86364" tIns="43184" rIns="86364" bIns="44432" anchor="ctr">
            <a:spAutoFit/>
          </a:bodyPr>
          <a:lstStyle/>
          <a:p>
            <a:pPr marL="0" marR="0" lvl="0" indent="0" defTabSz="914400" eaLnBrk="1" fontAlgn="ctr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1028290" algn="l"/>
              </a:tabLst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</a:rPr>
              <a:t>Row data </a:t>
            </a:r>
            <a:r>
              <a:rPr kumimoji="1" lang="ko-KR" altLang="en-US" sz="1400" b="1" i="0" u="none" strike="noStrike" kern="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</a:rPr>
              <a:t>가공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666553AD-0B33-4939-9264-A3AD45700E2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9091" y="1075898"/>
            <a:ext cx="108000" cy="108000"/>
          </a:xfrm>
          <a:prstGeom prst="rect">
            <a:avLst/>
          </a:prstGeom>
          <a:solidFill>
            <a:srgbClr val="0B64A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5400" dir="2700000" algn="ctr" rotWithShape="0">
              <a:srgbClr val="919191"/>
            </a:outerShdw>
          </a:effectLst>
        </p:spPr>
        <p:txBody>
          <a:bodyPr wrap="none" lIns="36000" tIns="36000" rIns="36000" bIns="36000" anchor="ctr"/>
          <a:lstStyle/>
          <a:p>
            <a:pPr algn="ctr">
              <a:defRPr/>
            </a:pPr>
            <a:endParaRPr lang="ko-KR" altLang="en-US" sz="1600" b="1" spc="-150" dirty="0">
              <a:ln>
                <a:solidFill>
                  <a:srgbClr val="000000">
                    <a:alpha val="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223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2704750-A4AE-4165-8E08-F8FFDBBAA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83" y="989351"/>
            <a:ext cx="72473" cy="289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0E73F1-3575-45E0-A78F-E557E34D63F6}"/>
              </a:ext>
            </a:extLst>
          </p:cNvPr>
          <p:cNvSpPr txBox="1"/>
          <p:nvPr/>
        </p:nvSpPr>
        <p:spPr>
          <a:xfrm>
            <a:off x="641805" y="93889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분석 알고리즘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D2442-D89A-4671-9A17-0F4F2E751208}"/>
              </a:ext>
            </a:extLst>
          </p:cNvPr>
          <p:cNvSpPr txBox="1"/>
          <p:nvPr/>
        </p:nvSpPr>
        <p:spPr>
          <a:xfrm>
            <a:off x="6408203" y="1355320"/>
            <a:ext cx="2723891" cy="661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인천 데이터 전체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카페별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지도로 통합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45AA6A-B35F-44B7-8DF8-AEF7CD3D6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375" y="1994929"/>
            <a:ext cx="2914650" cy="48268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276B2A-E013-4695-8C09-19E149311413}"/>
              </a:ext>
            </a:extLst>
          </p:cNvPr>
          <p:cNvSpPr txBox="1"/>
          <p:nvPr/>
        </p:nvSpPr>
        <p:spPr>
          <a:xfrm>
            <a:off x="640556" y="4352180"/>
            <a:ext cx="5238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서울</a:t>
            </a:r>
            <a:r>
              <a:rPr lang="en-US" altLang="ko-KR" dirty="0"/>
              <a:t>/</a:t>
            </a:r>
            <a:r>
              <a:rPr lang="ko-KR" altLang="en-US" dirty="0"/>
              <a:t>경기</a:t>
            </a:r>
            <a:r>
              <a:rPr lang="en-US" altLang="ko-KR" dirty="0"/>
              <a:t>/</a:t>
            </a:r>
            <a:r>
              <a:rPr lang="ko-KR" altLang="en-US" dirty="0"/>
              <a:t>인천 결과 테이블 수도권으로 통합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1FA8E42-9D02-43CB-B6CD-EAB2C5A45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556" y="4767054"/>
            <a:ext cx="3453331" cy="16531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6B5AAF-DE61-47FF-ACB1-AA7DDEF26256}"/>
              </a:ext>
            </a:extLst>
          </p:cNvPr>
          <p:cNvSpPr txBox="1"/>
          <p:nvPr/>
        </p:nvSpPr>
        <p:spPr>
          <a:xfrm>
            <a:off x="568083" y="137163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서울</a:t>
            </a:r>
            <a:r>
              <a:rPr lang="en-US" altLang="ko-KR" dirty="0"/>
              <a:t>/</a:t>
            </a:r>
            <a:r>
              <a:rPr lang="ko-KR" altLang="en-US" dirty="0"/>
              <a:t>경기</a:t>
            </a:r>
            <a:r>
              <a:rPr lang="en-US" altLang="ko-KR" dirty="0"/>
              <a:t>/</a:t>
            </a:r>
            <a:r>
              <a:rPr lang="ko-KR" altLang="en-US" dirty="0"/>
              <a:t>인천</a:t>
            </a:r>
            <a:r>
              <a:rPr lang="en-US" altLang="ko-KR" dirty="0"/>
              <a:t>/</a:t>
            </a:r>
            <a:r>
              <a:rPr lang="ko-KR" altLang="en-US" dirty="0"/>
              <a:t>수도권별 비율 순위 생성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0FDC034-AFD1-413E-A7C1-FAF2353CF7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556" y="1813329"/>
            <a:ext cx="2385060" cy="2522220"/>
          </a:xfrm>
          <a:prstGeom prst="rect">
            <a:avLst/>
          </a:prstGeom>
        </p:spPr>
      </p:pic>
      <p:sp>
        <p:nvSpPr>
          <p:cNvPr id="18" name="AutoShape 24">
            <a:extLst>
              <a:ext uri="{FF2B5EF4-FFF2-40B4-BE49-F238E27FC236}">
                <a16:creationId xmlns:a16="http://schemas.microsoft.com/office/drawing/2014/main" id="{E86C414E-7311-4B97-98E6-6416A6ED4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577" y="967168"/>
            <a:ext cx="1989014" cy="325460"/>
          </a:xfrm>
          <a:prstGeom prst="homePlate">
            <a:avLst>
              <a:gd name="adj" fmla="val 0"/>
            </a:avLst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86364" tIns="43184" rIns="86364" bIns="44432" anchor="ctr">
            <a:spAutoFit/>
          </a:bodyPr>
          <a:lstStyle/>
          <a:p>
            <a:pPr marL="0" marR="0" lvl="0" indent="0" defTabSz="914400" eaLnBrk="1" fontAlgn="ctr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1028290" algn="l"/>
              </a:tabLst>
              <a:defRPr/>
            </a:pPr>
            <a:r>
              <a:rPr lang="ko-KR" altLang="en-US" sz="14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수도권 통합</a:t>
            </a:r>
            <a:r>
              <a:rPr lang="en-US" altLang="ko-KR" sz="14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, </a:t>
            </a:r>
            <a:r>
              <a:rPr lang="ko-KR" altLang="en-US" sz="14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순위 생성</a:t>
            </a:r>
            <a:endParaRPr kumimoji="1" lang="en-US" altLang="ko-KR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D489109D-8561-427E-AC6A-09EBEBA3346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9091" y="1075898"/>
            <a:ext cx="108000" cy="108000"/>
          </a:xfrm>
          <a:prstGeom prst="rect">
            <a:avLst/>
          </a:prstGeom>
          <a:solidFill>
            <a:srgbClr val="0B64A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5400" dir="2700000" algn="ctr" rotWithShape="0">
              <a:srgbClr val="919191"/>
            </a:outerShdw>
          </a:effectLst>
        </p:spPr>
        <p:txBody>
          <a:bodyPr wrap="none" lIns="36000" tIns="36000" rIns="36000" bIns="36000" anchor="ctr"/>
          <a:lstStyle/>
          <a:p>
            <a:pPr algn="ctr">
              <a:defRPr/>
            </a:pPr>
            <a:endParaRPr lang="ko-KR" altLang="en-US" sz="1600" b="1" spc="-150" dirty="0">
              <a:ln>
                <a:solidFill>
                  <a:srgbClr val="000000">
                    <a:alpha val="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73855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4fxUP_K06US3L9DhDmh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4fxUP_K06US3L9DhDmh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4fxUP_K06US3L9DhDmh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4fxUP_K06US3L9DhDmh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4fxUP_K06US3L9DhDmh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4fxUP_K06US3L9DhDmh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4fxUP_K06US3L9DhDmh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4fxUP_K06US3L9DhDmh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4fxUP_K06US3L9DhDmhg"/>
</p:tagLst>
</file>

<file path=ppt/theme/theme1.xml><?xml version="1.0" encoding="utf-8"?>
<a:theme xmlns:a="http://schemas.openxmlformats.org/drawingml/2006/main" name="Hanyang_CNR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NR_HYU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279</Words>
  <Application>Microsoft Office PowerPoint</Application>
  <PresentationFormat>화면 슬라이드 쇼(4:3)</PresentationFormat>
  <Paragraphs>61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Adobe 고딕 Std B</vt:lpstr>
      <vt:lpstr>AppleGothic</vt:lpstr>
      <vt:lpstr>맑은 고딕</vt:lpstr>
      <vt:lpstr>Arial</vt:lpstr>
      <vt:lpstr>Calibri</vt:lpstr>
      <vt:lpstr>Tahoma</vt:lpstr>
      <vt:lpstr>Wingdings</vt:lpstr>
      <vt:lpstr>Hanyang_CNR Template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Hewlett-Packard Company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재난〮재해 초동 대응용 인명구조/초기복구지원 특수목적 기계 및 기반기술 개발</dc:title>
  <dc:creator>Wansoo Kim</dc:creator>
  <cp:lastModifiedBy>tpy</cp:lastModifiedBy>
  <cp:revision>2166</cp:revision>
  <dcterms:created xsi:type="dcterms:W3CDTF">2015-03-29T19:37:06Z</dcterms:created>
  <dcterms:modified xsi:type="dcterms:W3CDTF">2021-12-10T05:42:55Z</dcterms:modified>
  <cp:version/>
</cp:coreProperties>
</file>