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0" r:id="rId3"/>
    <p:sldId id="281" r:id="rId4"/>
    <p:sldId id="26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ABBEB2-E442-47A9-9685-154CA5FB1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8476F3-7E21-4D55-84C6-C26D2E0EBC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C63517-8E46-4744-BC8D-2F8426D6F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9E269-9E1D-4407-AA97-FB89AB4DBDFF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4F757A-780D-4189-9CBF-B9D46BD89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A296A3-4137-42E8-A987-0937B6A8C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0B657-ADC9-4DD5-B6D4-B49248FEC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058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38FCF4-D0F8-40E1-B0B2-CA64BB950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658387-6FD9-4AAE-A3F0-716662620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E9EA09-C97B-4F68-A6C3-789BEF812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9E269-9E1D-4407-AA97-FB89AB4DBDFF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C5914C-E5B5-4372-9013-33A57B002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69824A-02AE-4CCF-BED4-739AA84C8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0B657-ADC9-4DD5-B6D4-B49248FEC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031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A599DD-4269-4E30-A770-507D508AB4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CDBA72-CEAB-4712-93F3-6090D183F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52E680-BAE0-4BFE-A35C-04046C8ED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9E269-9E1D-4407-AA97-FB89AB4DBDFF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234FAB-880F-4E92-8BC9-CACC660AB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347C5A-D171-4FC3-96B0-F888154AF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0B657-ADC9-4DD5-B6D4-B49248FEC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923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A85FBC-2750-4EB2-BEE8-FADFF901BC2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Pretendard Light"/>
                <a:ea typeface="Pretendard Light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4842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26DCA-DDC5-4BD4-AC10-EE6240762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52B91E-F6AA-4B3A-A484-246A4866A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A05D37-8D1D-4AFD-9FED-EBACBE17E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9E269-9E1D-4407-AA97-FB89AB4DBDFF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A6AD0B-32FF-4BEB-85A9-96842ED7F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859E1B-AE4C-4C5C-AC82-D4282BDC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0B657-ADC9-4DD5-B6D4-B49248FEC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445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B50EB-5B1D-468A-8687-8D821FD13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1A731D-2216-4431-8C06-1B079DFF7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CF46AF-811D-4306-AE93-6D7CC51D2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9E269-9E1D-4407-AA97-FB89AB4DBDFF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1E1FA6-6E0D-4808-9C9B-0CB9E8386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E84CAE-86B1-4F59-8D57-FB1A6E25F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0B657-ADC9-4DD5-B6D4-B49248FEC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978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729A0D-33F9-4F97-9381-696945AEE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A2FF53-2A45-41F0-937A-9634580915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4B6E1-9A95-4F4F-AFA7-6FB46DA8F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A4D801-2AD1-49A9-89A5-A77216CED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9E269-9E1D-4407-AA97-FB89AB4DBDFF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2F3708-1AB4-4E2C-9224-C61AFC241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3BEED6-EC62-4A2F-BA52-36852707B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0B657-ADC9-4DD5-B6D4-B49248FEC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96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3567BC-9636-4BCB-A665-AB6CA6C5E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3ED75-2402-4700-8359-C98B25CDF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B7996F-2EDD-4D2A-93F6-B46690B3C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888F38-AD1D-484B-A585-EE6997A811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DAD36AB-D080-4E4F-89EC-CDB38F3E02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AEB7A1-7669-476A-BE18-1B9C56855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9E269-9E1D-4407-AA97-FB89AB4DBDFF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35580A-0A5B-4923-95DB-7C323933D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136918-B56F-4ACD-A8A6-EA805D3FF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0B657-ADC9-4DD5-B6D4-B49248FEC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040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FBF7C8-A2FA-4928-9F8D-F03A0209B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8DB5FCA-328B-4B86-8C98-8FF4AC51F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9E269-9E1D-4407-AA97-FB89AB4DBDFF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71C896-CFE4-4BA7-BA71-1F47B5BE6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5D9C90-5C61-4C4E-AD87-100DC185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0B657-ADC9-4DD5-B6D4-B49248FEC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576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0E00BA-053E-40DB-B2F5-8832EE296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9E269-9E1D-4407-AA97-FB89AB4DBDFF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F04AEE-38FA-4EDF-BD17-564935BE8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F901E5-6996-4111-8958-05972A769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0B657-ADC9-4DD5-B6D4-B49248FEC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61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26D9D-F66A-41CF-9F5C-ACA2DB311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C73421-EB1C-4157-9411-F56F15E6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57E1E0-C931-4BC0-86EC-4613A29A1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0B5CB1-7BA6-4057-AABA-A345856FF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9E269-9E1D-4407-AA97-FB89AB4DBDFF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E0B629-F5C3-4E70-B39A-302E0C1FB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49CDAF-0ACB-46C9-ABFA-F6E71F4DF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0B657-ADC9-4DD5-B6D4-B49248FEC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33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90F02-A5FF-4388-B27C-3CE3EC345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6EAD02D-34C4-4935-AD5E-46C7BD8FE0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FB5FB4-7173-4242-9A70-D8D70CFE8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AB8B69-4324-489C-B30C-9664A0CA4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9E269-9E1D-4407-AA97-FB89AB4DBDFF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F590AF-D4AB-40CA-BF2F-365A187A5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63BF1F-63F9-4617-9431-23F8A2BB4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0B657-ADC9-4DD5-B6D4-B49248FEC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401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11E0EAD-AD56-4276-A37A-F235E8625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829C3E-21F6-4277-B300-609C032F7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C04485-CD78-463C-921A-0F3F6F2640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9E269-9E1D-4407-AA97-FB89AB4DBDFF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9A8CC3-0ECF-464C-8226-5E011F4F3F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266FC5-D143-4E0C-96F1-23E25D52C6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0B657-ADC9-4DD5-B6D4-B49248FEC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870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7F0E0E-D950-486A-8185-861386C40EA6}"/>
              </a:ext>
            </a:extLst>
          </p:cNvPr>
          <p:cNvSpPr txBox="1"/>
          <p:nvPr/>
        </p:nvSpPr>
        <p:spPr>
          <a:xfrm>
            <a:off x="1174750" y="822223"/>
            <a:ext cx="360290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-30" noProof="0" dirty="0" err="1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Black" panose="02000A03000000020004" pitchFamily="50" charset="-127"/>
              </a:rPr>
              <a:t>Usecase</a:t>
            </a:r>
            <a:r>
              <a:rPr lang="en-US" altLang="ko-KR" sz="2400" spc="-3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Black" panose="02000A03000000020004" pitchFamily="50" charset="-127"/>
              </a:rPr>
              <a:t>(diagram, </a:t>
            </a:r>
            <a:r>
              <a:rPr lang="ko-KR" altLang="en-US" sz="2400" spc="-3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Black" panose="02000A03000000020004" pitchFamily="50" charset="-127"/>
              </a:rPr>
              <a:t>명세서</a:t>
            </a:r>
            <a:r>
              <a:rPr lang="en-US" altLang="ko-KR" sz="2400" spc="-3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Black" panose="02000A03000000020004" pitchFamily="50" charset="-127"/>
              </a:rPr>
              <a:t>)</a:t>
            </a:r>
            <a:endParaRPr kumimoji="0" lang="en-US" altLang="ko-KR" sz="2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Pretendard Black" panose="02000A03000000020004" pitchFamily="50" charset="-127"/>
            </a:endParaRPr>
          </a:p>
        </p:txBody>
      </p:sp>
      <p:cxnSp>
        <p:nvCxnSpPr>
          <p:cNvPr id="45" name="직선 연결선 9">
            <a:extLst>
              <a:ext uri="{FF2B5EF4-FFF2-40B4-BE49-F238E27FC236}">
                <a16:creationId xmlns:a16="http://schemas.microsoft.com/office/drawing/2014/main" id="{160CDB16-B2C7-4F5E-AE64-7FA6FFA368A6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10">
            <a:extLst>
              <a:ext uri="{FF2B5EF4-FFF2-40B4-BE49-F238E27FC236}">
                <a16:creationId xmlns:a16="http://schemas.microsoft.com/office/drawing/2014/main" id="{F8F0652E-9028-42AD-8410-F27B0FDE9042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3F2EB79-8B2F-4701-AE55-48AEBBA44014}"/>
              </a:ext>
            </a:extLst>
          </p:cNvPr>
          <p:cNvSpPr txBox="1"/>
          <p:nvPr/>
        </p:nvSpPr>
        <p:spPr>
          <a:xfrm>
            <a:off x="570850" y="822223"/>
            <a:ext cx="36740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69A3A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Black" panose="02000A03000000020004" pitchFamily="50" charset="-127"/>
              </a:rPr>
              <a:t>02</a:t>
            </a: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1702" t="9434" r="25022" b="32301"/>
          <a:stretch/>
        </p:blipFill>
        <p:spPr>
          <a:xfrm>
            <a:off x="10905488" y="610985"/>
            <a:ext cx="735649" cy="64363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BA3D198-A511-4FDC-B462-00565D2889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1585430"/>
            <a:ext cx="8534400" cy="471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88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7F0E0E-D950-486A-8185-861386C40EA6}"/>
              </a:ext>
            </a:extLst>
          </p:cNvPr>
          <p:cNvSpPr txBox="1"/>
          <p:nvPr/>
        </p:nvSpPr>
        <p:spPr>
          <a:xfrm>
            <a:off x="1174750" y="822223"/>
            <a:ext cx="360290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-30" noProof="0" dirty="0" err="1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Black" panose="02000A03000000020004" pitchFamily="50" charset="-127"/>
              </a:rPr>
              <a:t>Usecase</a:t>
            </a:r>
            <a:r>
              <a:rPr lang="en-US" altLang="ko-KR" sz="2400" spc="-3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Black" panose="02000A03000000020004" pitchFamily="50" charset="-127"/>
              </a:rPr>
              <a:t>(diagram, </a:t>
            </a:r>
            <a:r>
              <a:rPr lang="ko-KR" altLang="en-US" sz="2400" spc="-3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Black" panose="02000A03000000020004" pitchFamily="50" charset="-127"/>
              </a:rPr>
              <a:t>명세서</a:t>
            </a:r>
            <a:r>
              <a:rPr lang="en-US" altLang="ko-KR" sz="2400" spc="-3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Black" panose="02000A03000000020004" pitchFamily="50" charset="-127"/>
              </a:rPr>
              <a:t>)</a:t>
            </a:r>
            <a:endParaRPr kumimoji="0" lang="en-US" altLang="ko-KR" sz="2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Pretendard Black" panose="02000A03000000020004" pitchFamily="50" charset="-127"/>
            </a:endParaRPr>
          </a:p>
        </p:txBody>
      </p:sp>
      <p:cxnSp>
        <p:nvCxnSpPr>
          <p:cNvPr id="45" name="직선 연결선 9">
            <a:extLst>
              <a:ext uri="{FF2B5EF4-FFF2-40B4-BE49-F238E27FC236}">
                <a16:creationId xmlns:a16="http://schemas.microsoft.com/office/drawing/2014/main" id="{160CDB16-B2C7-4F5E-AE64-7FA6FFA368A6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10">
            <a:extLst>
              <a:ext uri="{FF2B5EF4-FFF2-40B4-BE49-F238E27FC236}">
                <a16:creationId xmlns:a16="http://schemas.microsoft.com/office/drawing/2014/main" id="{F8F0652E-9028-42AD-8410-F27B0FDE9042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3F2EB79-8B2F-4701-AE55-48AEBBA44014}"/>
              </a:ext>
            </a:extLst>
          </p:cNvPr>
          <p:cNvSpPr txBox="1"/>
          <p:nvPr/>
        </p:nvSpPr>
        <p:spPr>
          <a:xfrm>
            <a:off x="570850" y="822223"/>
            <a:ext cx="36740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69A3A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Black" panose="02000A03000000020004" pitchFamily="50" charset="-127"/>
              </a:rPr>
              <a:t>02</a:t>
            </a: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1702" t="9434" r="25022" b="32301"/>
          <a:stretch/>
        </p:blipFill>
        <p:spPr>
          <a:xfrm>
            <a:off x="10905488" y="610985"/>
            <a:ext cx="735649" cy="643635"/>
          </a:xfrm>
          <a:prstGeom prst="rect">
            <a:avLst/>
          </a:prstGeom>
        </p:spPr>
      </p:pic>
      <p:graphicFrame>
        <p:nvGraphicFramePr>
          <p:cNvPr id="9" name="Table 1864">
            <a:extLst>
              <a:ext uri="{FF2B5EF4-FFF2-40B4-BE49-F238E27FC236}">
                <a16:creationId xmlns:a16="http://schemas.microsoft.com/office/drawing/2014/main" id="{506E1018-BDD2-4D5E-8AA2-F65A48A5C8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6467931"/>
              </p:ext>
            </p:extLst>
          </p:nvPr>
        </p:nvGraphicFramePr>
        <p:xfrm>
          <a:off x="570849" y="1804205"/>
          <a:ext cx="5138498" cy="4616913"/>
        </p:xfrm>
        <a:graphic>
          <a:graphicData uri="http://schemas.openxmlformats.org/drawingml/2006/table">
            <a:tbl>
              <a:tblPr firstRow="1" firstCol="1" lastRow="1"/>
              <a:tblGrid>
                <a:gridCol w="1001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454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개요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회원 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/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비회원은 상품을 검색 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45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err="1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사전조건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없음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9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err="1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정상흐름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시스템에 접속한다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회원 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/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비회원이 원하는 상품을 검색한다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상품 목록을 화면에 보여준다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상품 확인 후 원하는 상품의 상세정보를 확인한다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상품의 상세정보를 화면에 보여준다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23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err="1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대안흐름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없음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23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err="1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예외흐름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키워드에 맞는 정보가 없을 경우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-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시스템은 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‘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검색결과 </a:t>
                      </a:r>
                      <a:r>
                        <a:rPr lang="ko-KR" altLang="en-US" sz="1400" b="0" kern="1200" noProof="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없음’을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화면에 보여준다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2AC7CAF-D135-450C-BAC9-4E50CAFC4CB6}"/>
              </a:ext>
            </a:extLst>
          </p:cNvPr>
          <p:cNvSpPr txBox="1"/>
          <p:nvPr/>
        </p:nvSpPr>
        <p:spPr>
          <a:xfrm>
            <a:off x="570848" y="1342537"/>
            <a:ext cx="1717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latinLnBrk="0">
              <a:buFont typeface="Wingdings" panose="05000000000000000000" pitchFamily="2" charset="2"/>
              <a:buChar char="§"/>
            </a:pPr>
            <a:r>
              <a:rPr lang="ko-KR" altLang="en-US" sz="2400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SemiBold" panose="02000703000000020004" pitchFamily="50" charset="-127"/>
              </a:rPr>
              <a:t>상품 검색</a:t>
            </a:r>
            <a:endParaRPr lang="id-ID" altLang="ko-KR" sz="2400" spc="-20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AC7CAF-D135-450C-BAC9-4E50CAFC4CB6}"/>
              </a:ext>
            </a:extLst>
          </p:cNvPr>
          <p:cNvSpPr txBox="1"/>
          <p:nvPr/>
        </p:nvSpPr>
        <p:spPr>
          <a:xfrm>
            <a:off x="6502639" y="1342537"/>
            <a:ext cx="1642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latinLnBrk="0">
              <a:buFont typeface="Wingdings" panose="05000000000000000000" pitchFamily="2" charset="2"/>
              <a:buChar char="§"/>
            </a:pPr>
            <a:r>
              <a:rPr lang="ko-KR" altLang="en-US" sz="2400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SemiBold" panose="02000703000000020004" pitchFamily="50" charset="-127"/>
              </a:rPr>
              <a:t>장바구니</a:t>
            </a:r>
            <a:endParaRPr lang="id-ID" altLang="ko-KR" sz="2400" spc="-20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Pretendard SemiBold" panose="02000703000000020004" pitchFamily="50" charset="-127"/>
            </a:endParaRPr>
          </a:p>
        </p:txBody>
      </p:sp>
      <p:graphicFrame>
        <p:nvGraphicFramePr>
          <p:cNvPr id="14" name="Table 1864">
            <a:extLst>
              <a:ext uri="{FF2B5EF4-FFF2-40B4-BE49-F238E27FC236}">
                <a16:creationId xmlns:a16="http://schemas.microsoft.com/office/drawing/2014/main" id="{506E1018-BDD2-4D5E-8AA2-F65A48A5C8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5643818"/>
              </p:ext>
            </p:extLst>
          </p:nvPr>
        </p:nvGraphicFramePr>
        <p:xfrm>
          <a:off x="6502639" y="1804205"/>
          <a:ext cx="5138498" cy="4626217"/>
        </p:xfrm>
        <a:graphic>
          <a:graphicData uri="http://schemas.openxmlformats.org/drawingml/2006/table">
            <a:tbl>
              <a:tblPr firstRow="1" firstCol="1" lastRow="1"/>
              <a:tblGrid>
                <a:gridCol w="1001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6589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개요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회원은 상품을 장바구니에 담는다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809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err="1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사전조건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상품을 조회한다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.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39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err="1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정상흐름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회원은 원하는 상품을 장바구니에 담는다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원하는 수량을 정할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회원은 쇼핑을 계속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회원은 장바구니 목록으로 갈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회원은 장바구니에서 결제를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08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err="1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대안흐름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비회원이 장바구니에 상품을 담을 경우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-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시스템은 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‘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로그인을 해주세요’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메시지를 회원에게 전달 후 상품조회 화면으로 이동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08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err="1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예외흐름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상품이 품절인 경우 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-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시스템은 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‘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품절입니다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.’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메시지를 회원에게 전달 후 상품조회 화면으로 이동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0644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7F0E0E-D950-486A-8185-861386C40EA6}"/>
              </a:ext>
            </a:extLst>
          </p:cNvPr>
          <p:cNvSpPr txBox="1"/>
          <p:nvPr/>
        </p:nvSpPr>
        <p:spPr>
          <a:xfrm>
            <a:off x="1174750" y="822223"/>
            <a:ext cx="360290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-30" noProof="0" dirty="0" err="1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Black" panose="02000A03000000020004" pitchFamily="50" charset="-127"/>
              </a:rPr>
              <a:t>Usecase</a:t>
            </a:r>
            <a:r>
              <a:rPr lang="en-US" altLang="ko-KR" sz="2400" spc="-3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Black" panose="02000A03000000020004" pitchFamily="50" charset="-127"/>
              </a:rPr>
              <a:t>(diagram, </a:t>
            </a:r>
            <a:r>
              <a:rPr lang="ko-KR" altLang="en-US" sz="2400" spc="-3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Black" panose="02000A03000000020004" pitchFamily="50" charset="-127"/>
              </a:rPr>
              <a:t>명세서</a:t>
            </a:r>
            <a:r>
              <a:rPr lang="en-US" altLang="ko-KR" sz="2400" spc="-3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Black" panose="02000A03000000020004" pitchFamily="50" charset="-127"/>
              </a:rPr>
              <a:t>)</a:t>
            </a:r>
            <a:endParaRPr kumimoji="0" lang="en-US" altLang="ko-KR" sz="2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Pretendard Black" panose="02000A03000000020004" pitchFamily="50" charset="-127"/>
            </a:endParaRPr>
          </a:p>
        </p:txBody>
      </p:sp>
      <p:cxnSp>
        <p:nvCxnSpPr>
          <p:cNvPr id="45" name="직선 연결선 9">
            <a:extLst>
              <a:ext uri="{FF2B5EF4-FFF2-40B4-BE49-F238E27FC236}">
                <a16:creationId xmlns:a16="http://schemas.microsoft.com/office/drawing/2014/main" id="{160CDB16-B2C7-4F5E-AE64-7FA6FFA368A6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10">
            <a:extLst>
              <a:ext uri="{FF2B5EF4-FFF2-40B4-BE49-F238E27FC236}">
                <a16:creationId xmlns:a16="http://schemas.microsoft.com/office/drawing/2014/main" id="{F8F0652E-9028-42AD-8410-F27B0FDE9042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3F2EB79-8B2F-4701-AE55-48AEBBA44014}"/>
              </a:ext>
            </a:extLst>
          </p:cNvPr>
          <p:cNvSpPr txBox="1"/>
          <p:nvPr/>
        </p:nvSpPr>
        <p:spPr>
          <a:xfrm>
            <a:off x="570850" y="822223"/>
            <a:ext cx="36740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69A3A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Black" panose="02000A03000000020004" pitchFamily="50" charset="-127"/>
              </a:rPr>
              <a:t>02</a:t>
            </a: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1702" t="9434" r="25022" b="32301"/>
          <a:stretch/>
        </p:blipFill>
        <p:spPr>
          <a:xfrm>
            <a:off x="10905488" y="610985"/>
            <a:ext cx="735649" cy="643635"/>
          </a:xfrm>
          <a:prstGeom prst="rect">
            <a:avLst/>
          </a:prstGeom>
        </p:spPr>
      </p:pic>
      <p:graphicFrame>
        <p:nvGraphicFramePr>
          <p:cNvPr id="9" name="Table 1864">
            <a:extLst>
              <a:ext uri="{FF2B5EF4-FFF2-40B4-BE49-F238E27FC236}">
                <a16:creationId xmlns:a16="http://schemas.microsoft.com/office/drawing/2014/main" id="{506E1018-BDD2-4D5E-8AA2-F65A48A5C8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5135590"/>
              </p:ext>
            </p:extLst>
          </p:nvPr>
        </p:nvGraphicFramePr>
        <p:xfrm>
          <a:off x="570849" y="1804205"/>
          <a:ext cx="5138498" cy="4616913"/>
        </p:xfrm>
        <a:graphic>
          <a:graphicData uri="http://schemas.openxmlformats.org/drawingml/2006/table">
            <a:tbl>
              <a:tblPr firstRow="1" firstCol="1" lastRow="1"/>
              <a:tblGrid>
                <a:gridCol w="1001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454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개요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회원은 로그인 하여  마이페이지에 접속한다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45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err="1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사전조건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로그인을 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.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9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err="1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정상흐름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회원은 로그인을 한다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마이페이지에 접속한다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회원정보를 수정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3-1.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비밀번호를 입력하면 비밀번호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noProof="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배송지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전화번호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이메일을 수정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4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구매 내역을 확인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4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장바구니 목록을 수정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4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결제 내역을 확인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4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회원 탈퇴를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23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err="1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대안흐름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비회원이 접속했을 경우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-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시스템은 마이페이지 버튼을 보여주지 않는다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23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err="1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예외흐름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비밀번호 오류일 경우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1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-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시스템은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패스워드를 확인하세요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라는 메시지를 회원에게 전달 후 회원정보 수정 화면으로 이동</a:t>
                      </a:r>
                      <a:endParaRPr lang="en-US" altLang="ko-KR" sz="1100" b="0" kern="1200" noProof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2AC7CAF-D135-450C-BAC9-4E50CAFC4CB6}"/>
              </a:ext>
            </a:extLst>
          </p:cNvPr>
          <p:cNvSpPr txBox="1"/>
          <p:nvPr/>
        </p:nvSpPr>
        <p:spPr>
          <a:xfrm>
            <a:off x="570848" y="1342537"/>
            <a:ext cx="1920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latinLnBrk="0">
              <a:buFont typeface="Wingdings" panose="05000000000000000000" pitchFamily="2" charset="2"/>
              <a:buChar char="§"/>
            </a:pPr>
            <a:r>
              <a:rPr lang="ko-KR" altLang="en-US" sz="2400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SemiBold" panose="02000703000000020004" pitchFamily="50" charset="-127"/>
              </a:rPr>
              <a:t>마이페이지</a:t>
            </a:r>
            <a:endParaRPr lang="id-ID" altLang="ko-KR" sz="2400" spc="-20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AC7CAF-D135-450C-BAC9-4E50CAFC4CB6}"/>
              </a:ext>
            </a:extLst>
          </p:cNvPr>
          <p:cNvSpPr txBox="1"/>
          <p:nvPr/>
        </p:nvSpPr>
        <p:spPr>
          <a:xfrm>
            <a:off x="6502639" y="1342537"/>
            <a:ext cx="1717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latinLnBrk="0">
              <a:buFont typeface="Wingdings" panose="05000000000000000000" pitchFamily="2" charset="2"/>
              <a:buChar char="§"/>
            </a:pPr>
            <a:r>
              <a:rPr lang="ko-KR" altLang="en-US" sz="2400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SemiBold" panose="02000703000000020004" pitchFamily="50" charset="-127"/>
              </a:rPr>
              <a:t>상품 관리</a:t>
            </a:r>
            <a:endParaRPr lang="id-ID" altLang="ko-KR" sz="2400" spc="-20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Pretendard SemiBold" panose="02000703000000020004" pitchFamily="50" charset="-127"/>
            </a:endParaRPr>
          </a:p>
        </p:txBody>
      </p:sp>
      <p:graphicFrame>
        <p:nvGraphicFramePr>
          <p:cNvPr id="14" name="Table 1864">
            <a:extLst>
              <a:ext uri="{FF2B5EF4-FFF2-40B4-BE49-F238E27FC236}">
                <a16:creationId xmlns:a16="http://schemas.microsoft.com/office/drawing/2014/main" id="{506E1018-BDD2-4D5E-8AA2-F65A48A5C8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6295368"/>
              </p:ext>
            </p:extLst>
          </p:nvPr>
        </p:nvGraphicFramePr>
        <p:xfrm>
          <a:off x="6502639" y="1804205"/>
          <a:ext cx="5138498" cy="4647076"/>
        </p:xfrm>
        <a:graphic>
          <a:graphicData uri="http://schemas.openxmlformats.org/drawingml/2006/table">
            <a:tbl>
              <a:tblPr firstRow="1" firstCol="1" lastRow="1"/>
              <a:tblGrid>
                <a:gridCol w="1001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6589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개요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판매자는 판매자 페이지에 접속하여 상품관리 페이지에 접속한다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809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err="1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사전조건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판매자 아이디로 접속한다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.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39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err="1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정상흐름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판매자는 판매자 페이지에 접속한다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판매자는 상품 관리를 위해 상품 관리 페이지에 접속한다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판매자는 비밀번호를 입력하면 상품을 관리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3-1.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판매자는 새로운 상품을 등록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3-2.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판매자는 상품을 수정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3-3.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판매자는 상품을 삭제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08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err="1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대안흐름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판매자가 아닌 회원이 접속했을 경우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-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시스템은 상품관리 버튼을 보여주지 않는다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08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err="1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예외흐름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비밀번호 오류일 경우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1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-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시스템은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패스워드를 확인하세요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라는 메시지를 회원에게 전달 후 상품관리 화면으로 이동</a:t>
                      </a:r>
                      <a:endParaRPr lang="en-US" altLang="ko-KR" sz="1100" b="0" kern="1200" noProof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9493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7F0E0E-D950-486A-8185-861386C40EA6}"/>
              </a:ext>
            </a:extLst>
          </p:cNvPr>
          <p:cNvSpPr txBox="1"/>
          <p:nvPr/>
        </p:nvSpPr>
        <p:spPr>
          <a:xfrm>
            <a:off x="1174750" y="822223"/>
            <a:ext cx="360290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-30" noProof="0" dirty="0" err="1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Black" panose="02000A03000000020004" pitchFamily="50" charset="-127"/>
              </a:rPr>
              <a:t>Usecase</a:t>
            </a:r>
            <a:r>
              <a:rPr lang="en-US" altLang="ko-KR" sz="2400" spc="-3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Black" panose="02000A03000000020004" pitchFamily="50" charset="-127"/>
              </a:rPr>
              <a:t>(diagram, </a:t>
            </a:r>
            <a:r>
              <a:rPr lang="ko-KR" altLang="en-US" sz="2400" spc="-3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Black" panose="02000A03000000020004" pitchFamily="50" charset="-127"/>
              </a:rPr>
              <a:t>명세서</a:t>
            </a:r>
            <a:r>
              <a:rPr lang="en-US" altLang="ko-KR" sz="2400" spc="-3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Black" panose="02000A03000000020004" pitchFamily="50" charset="-127"/>
              </a:rPr>
              <a:t>)</a:t>
            </a:r>
            <a:endParaRPr kumimoji="0" lang="en-US" altLang="ko-KR" sz="2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Pretendard Black" panose="02000A03000000020004" pitchFamily="50" charset="-127"/>
            </a:endParaRPr>
          </a:p>
        </p:txBody>
      </p:sp>
      <p:cxnSp>
        <p:nvCxnSpPr>
          <p:cNvPr id="45" name="직선 연결선 9">
            <a:extLst>
              <a:ext uri="{FF2B5EF4-FFF2-40B4-BE49-F238E27FC236}">
                <a16:creationId xmlns:a16="http://schemas.microsoft.com/office/drawing/2014/main" id="{160CDB16-B2C7-4F5E-AE64-7FA6FFA368A6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10">
            <a:extLst>
              <a:ext uri="{FF2B5EF4-FFF2-40B4-BE49-F238E27FC236}">
                <a16:creationId xmlns:a16="http://schemas.microsoft.com/office/drawing/2014/main" id="{F8F0652E-9028-42AD-8410-F27B0FDE9042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3F2EB79-8B2F-4701-AE55-48AEBBA44014}"/>
              </a:ext>
            </a:extLst>
          </p:cNvPr>
          <p:cNvSpPr txBox="1"/>
          <p:nvPr/>
        </p:nvSpPr>
        <p:spPr>
          <a:xfrm>
            <a:off x="570850" y="822223"/>
            <a:ext cx="36740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69A3A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Black" panose="02000A03000000020004" pitchFamily="50" charset="-127"/>
              </a:rPr>
              <a:t>02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173F0E6-E43C-473A-8106-9B7DB016869E}"/>
              </a:ext>
            </a:extLst>
          </p:cNvPr>
          <p:cNvSpPr txBox="1"/>
          <p:nvPr/>
        </p:nvSpPr>
        <p:spPr>
          <a:xfrm>
            <a:off x="570850" y="532938"/>
            <a:ext cx="1250983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Medium" panose="02000603000000020004" pitchFamily="50" charset="-127"/>
              </a:rPr>
              <a:t>FESTIVAL IN US</a:t>
            </a: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1702" t="9434" r="25022" b="32301"/>
          <a:stretch/>
        </p:blipFill>
        <p:spPr>
          <a:xfrm>
            <a:off x="10905488" y="610985"/>
            <a:ext cx="735649" cy="643635"/>
          </a:xfrm>
          <a:prstGeom prst="rect">
            <a:avLst/>
          </a:prstGeom>
        </p:spPr>
      </p:pic>
      <p:graphicFrame>
        <p:nvGraphicFramePr>
          <p:cNvPr id="9" name="Table 1864">
            <a:extLst>
              <a:ext uri="{FF2B5EF4-FFF2-40B4-BE49-F238E27FC236}">
                <a16:creationId xmlns:a16="http://schemas.microsoft.com/office/drawing/2014/main" id="{506E1018-BDD2-4D5E-8AA2-F65A48A5C8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9738354"/>
              </p:ext>
            </p:extLst>
          </p:nvPr>
        </p:nvGraphicFramePr>
        <p:xfrm>
          <a:off x="570849" y="1804205"/>
          <a:ext cx="11070289" cy="3887792"/>
        </p:xfrm>
        <a:graphic>
          <a:graphicData uri="http://schemas.openxmlformats.org/drawingml/2006/table">
            <a:tbl>
              <a:tblPr firstRow="1" firstCol="1" lastRow="1"/>
              <a:tblGrid>
                <a:gridCol w="1235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58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136">
                  <a:extLst>
                    <a:ext uri="{9D8B030D-6E8A-4147-A177-3AD203B41FA5}">
                      <a16:colId xmlns:a16="http://schemas.microsoft.com/office/drawing/2014/main" val="471273980"/>
                    </a:ext>
                  </a:extLst>
                </a:gridCol>
              </a:tblGrid>
              <a:tr h="120403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개요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회원은 상품을 결제 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945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사전조건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로그인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상품 수량이 존재 할 경우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결제정보 입력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카드 결제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휴대폰 결제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계좌이체 결제 중 한가지를 선택한다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 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47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err="1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정상흐름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1.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회원은 상품 구매 화면으로 들어간다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2.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회원은 색상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사이즈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수량을 선택한다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3.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결제창 화면으로 이동한다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4.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결제 수단을 선택한다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.(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카드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휴대폰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계좌이체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5.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결제 확인 정보 메시지를 보여준다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6.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결제가 완료되면 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‘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결제가 완료되었습니다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.’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메시지를 보여주고 메인 화면으로 이동한다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78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err="1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대안흐름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-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회원이 결제를 취소 하는 경우 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1.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결제가 취소가 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2.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다시 결제창 화면으로 돌아간다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 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4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err="1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예외흐름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-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결제가 실패할 경우 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1. ‘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결제가 실패했습니다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.‘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메세지를 회원에게 보여준다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2.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다시 결제창 화면으로 돌아간다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2AC7CAF-D135-450C-BAC9-4E50CAFC4CB6}"/>
              </a:ext>
            </a:extLst>
          </p:cNvPr>
          <p:cNvSpPr txBox="1"/>
          <p:nvPr/>
        </p:nvSpPr>
        <p:spPr>
          <a:xfrm>
            <a:off x="570848" y="1342537"/>
            <a:ext cx="1717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latinLnBrk="0">
              <a:buFont typeface="Wingdings" panose="05000000000000000000" pitchFamily="2" charset="2"/>
              <a:buChar char="§"/>
            </a:pPr>
            <a:r>
              <a:rPr lang="ko-KR" altLang="en-US" sz="2400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SemiBold" panose="02000703000000020004" pitchFamily="50" charset="-127"/>
              </a:rPr>
              <a:t>상품 결제</a:t>
            </a:r>
            <a:endParaRPr lang="id-ID" altLang="ko-KR" sz="2400" spc="-20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Pretendard SemiBold" panose="020007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8263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531</Words>
  <Application>Microsoft Office PowerPoint</Application>
  <PresentationFormat>와이드스크린</PresentationFormat>
  <Paragraphs>103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Pretendard Light</vt:lpstr>
      <vt:lpstr>나눔스퀘어 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FullName</dc:creator>
  <cp:lastModifiedBy>FullName</cp:lastModifiedBy>
  <cp:revision>17</cp:revision>
  <dcterms:created xsi:type="dcterms:W3CDTF">2024-08-16T03:30:16Z</dcterms:created>
  <dcterms:modified xsi:type="dcterms:W3CDTF">2024-08-20T04:55:00Z</dcterms:modified>
</cp:coreProperties>
</file>