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8" r:id="rId2"/>
    <p:sldId id="346" r:id="rId3"/>
    <p:sldId id="329" r:id="rId4"/>
    <p:sldId id="342" r:id="rId5"/>
    <p:sldId id="345" r:id="rId6"/>
    <p:sldId id="344" r:id="rId7"/>
    <p:sldId id="343" r:id="rId8"/>
    <p:sldId id="260" r:id="rId9"/>
    <p:sldId id="306" r:id="rId10"/>
    <p:sldId id="326" r:id="rId11"/>
    <p:sldId id="327" r:id="rId12"/>
    <p:sldId id="328" r:id="rId13"/>
    <p:sldId id="331" r:id="rId14"/>
    <p:sldId id="307" r:id="rId15"/>
    <p:sldId id="332" r:id="rId16"/>
    <p:sldId id="318" r:id="rId17"/>
    <p:sldId id="299" r:id="rId18"/>
    <p:sldId id="335" r:id="rId19"/>
    <p:sldId id="334" r:id="rId20"/>
    <p:sldId id="336" r:id="rId21"/>
    <p:sldId id="337" r:id="rId22"/>
    <p:sldId id="338" r:id="rId23"/>
    <p:sldId id="340" r:id="rId24"/>
  </p:sldIdLst>
  <p:sldSz cx="12192000" cy="6858000"/>
  <p:notesSz cx="6858000" cy="9144000"/>
  <p:embeddedFontLst>
    <p:embeddedFont>
      <p:font typeface="Pretendard Medium" panose="020B0600000101010101" charset="-127"/>
      <p:regular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Nunito Sans" pitchFamily="2" charset="0"/>
      <p:regular r:id="rId32"/>
      <p:bold r:id="rId33"/>
      <p:italic r:id="rId34"/>
      <p:boldItalic r:id="rId35"/>
    </p:embeddedFont>
    <p:embeddedFont>
      <p:font typeface="나눔스퀘어 Bold" panose="020B0600000101010101" pitchFamily="50" charset="-127"/>
      <p:bold r:id="rId36"/>
    </p:embeddedFont>
    <p:embeddedFont>
      <p:font typeface="나눔스퀘어 Light" panose="020B0600000101010101" pitchFamily="50" charset="-127"/>
      <p:regular r:id="rId37"/>
    </p:embeddedFont>
    <p:embeddedFont>
      <p:font typeface="나눔스퀘어 네오 Bold" panose="00000800000000000000" pitchFamily="2" charset="-127"/>
      <p:bold r:id="rId38"/>
    </p:embeddedFont>
    <p:embeddedFont>
      <p:font typeface="나눔스퀘어 네오 ExtraBold" panose="00000900000000000000" pitchFamily="2" charset="-127"/>
      <p:bold r:id="rId39"/>
    </p:embeddedFont>
    <p:embeddedFont>
      <p:font typeface="나눔스퀘어 네오 Regular" panose="00000500000000000000" pitchFamily="2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36E7AE8-6C2C-4B14-ADB2-2271B3A689A7}">
          <p14:sldIdLst>
            <p14:sldId id="258"/>
            <p14:sldId id="346"/>
            <p14:sldId id="329"/>
            <p14:sldId id="342"/>
            <p14:sldId id="345"/>
            <p14:sldId id="344"/>
            <p14:sldId id="343"/>
            <p14:sldId id="260"/>
            <p14:sldId id="306"/>
            <p14:sldId id="326"/>
            <p14:sldId id="327"/>
            <p14:sldId id="328"/>
            <p14:sldId id="331"/>
            <p14:sldId id="307"/>
            <p14:sldId id="332"/>
            <p14:sldId id="318"/>
            <p14:sldId id="299"/>
            <p14:sldId id="335"/>
            <p14:sldId id="334"/>
            <p14:sldId id="336"/>
            <p14:sldId id="337"/>
            <p14:sldId id="338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B3B5F"/>
    <a:srgbClr val="8696A8"/>
    <a:srgbClr val="68D675"/>
    <a:srgbClr val="E1F7E3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0" autoAdjust="0"/>
    <p:restoredTop sz="94614" autoAdjust="0"/>
  </p:normalViewPr>
  <p:slideViewPr>
    <p:cSldViewPr snapToGrid="0">
      <p:cViewPr varScale="1">
        <p:scale>
          <a:sx n="114" d="100"/>
          <a:sy n="114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A53487E-4E41-468A-8A5C-E371D5C906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10391-6E9B-48ED-8B16-F2B4EC0A75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1FFD7-078B-407F-B3C2-87CA5CD91785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A4EAA4-251B-43C5-8804-1EA761D558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773320-4ACD-465D-8FC6-E1525D3D14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B4BF2-2E73-47D6-ADCD-36C9011D7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85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3EF05-2DB7-4CEC-A08C-904A27543CCF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323B3-C2FC-4B66-8593-5E819D96B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4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323B3-C2FC-4B66-8593-5E819D96B7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7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8C2-2C24-4C25-8434-F099F80B63DB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5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5FC0E7-1E33-4359-81D3-ABEE85EC2774}"/>
              </a:ext>
            </a:extLst>
          </p:cNvPr>
          <p:cNvSpPr/>
          <p:nvPr userDrawn="1"/>
        </p:nvSpPr>
        <p:spPr>
          <a:xfrm>
            <a:off x="0" y="0"/>
            <a:ext cx="121920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AB875-366F-4587-A6D0-B5EC53583EE0}"/>
              </a:ext>
            </a:extLst>
          </p:cNvPr>
          <p:cNvSpPr txBox="1"/>
          <p:nvPr userDrawn="1"/>
        </p:nvSpPr>
        <p:spPr>
          <a:xfrm>
            <a:off x="97474" y="6392493"/>
            <a:ext cx="45983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2-14.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스마트축사 통합 데이터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육계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산란계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젖소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품질보완 이슈 브리핑</a:t>
            </a:r>
          </a:p>
        </p:txBody>
      </p:sp>
    </p:spTree>
    <p:extLst>
      <p:ext uri="{BB962C8B-B14F-4D97-AF65-F5344CB8AC3E}">
        <p14:creationId xmlns:p14="http://schemas.microsoft.com/office/powerpoint/2010/main" val="347322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469-C300-458E-B89B-0CB3902F6B40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8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75CE-4DE4-41E2-B72F-927622F5CF4F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3AADE7-1C24-4298-9526-EE4A212822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505324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30ADCEBB-ECA0-4A90-AB18-6254CC390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43326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0A7B4047-484C-4128-93DF-A7809E0D3D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7951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086C48E2-D80D-4E5B-BB35-5CF08D46A3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72576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69E5-AFE2-4676-A9CB-E1D698188BE7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68E02D1-3645-4601-B807-E3B90C7ED9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8701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5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1289-F71F-4BEC-9715-A59D6A453207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68E02D1-3645-4601-B807-E3B90C7ED9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899" y="1452560"/>
            <a:ext cx="3952877" cy="3952877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8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4E9E-6780-44EF-857F-6850ADEBE8B5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8413044-0DB5-4404-A912-0AC7415E25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10600" y="0"/>
            <a:ext cx="3581400" cy="6858000"/>
          </a:xfrm>
          <a:custGeom>
            <a:avLst/>
            <a:gdLst>
              <a:gd name="connsiteX0" fmla="*/ 165557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1655570 w 3581400"/>
              <a:gd name="connsiteY3" fmla="*/ 6858000 h 6858000"/>
              <a:gd name="connsiteX4" fmla="*/ 1594460 w 3581400"/>
              <a:gd name="connsiteY4" fmla="*/ 6809977 h 6858000"/>
              <a:gd name="connsiteX5" fmla="*/ 0 w 3581400"/>
              <a:gd name="connsiteY5" fmla="*/ 3429000 h 6858000"/>
              <a:gd name="connsiteX6" fmla="*/ 1594460 w 3581400"/>
              <a:gd name="connsiteY6" fmla="*/ 480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1400" h="6858000">
                <a:moveTo>
                  <a:pt x="165557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1655570" y="6858000"/>
                </a:lnTo>
                <a:lnTo>
                  <a:pt x="1594460" y="6809977"/>
                </a:lnTo>
                <a:cubicBezTo>
                  <a:pt x="620684" y="6006346"/>
                  <a:pt x="0" y="4790157"/>
                  <a:pt x="0" y="3429000"/>
                </a:cubicBezTo>
                <a:cubicBezTo>
                  <a:pt x="0" y="2067843"/>
                  <a:pt x="620684" y="851654"/>
                  <a:pt x="1594460" y="4802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87E5-E94F-4D0B-B3A1-1E713861879A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83F59F23-528B-4494-90A3-AE34EEA400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478222"/>
            <a:ext cx="5059680" cy="3901555"/>
          </a:xfrm>
          <a:custGeom>
            <a:avLst/>
            <a:gdLst>
              <a:gd name="connsiteX0" fmla="*/ 0 w 5059680"/>
              <a:gd name="connsiteY0" fmla="*/ 0 h 3901555"/>
              <a:gd name="connsiteX1" fmla="*/ 4919965 w 5059680"/>
              <a:gd name="connsiteY1" fmla="*/ 0 h 3901555"/>
              <a:gd name="connsiteX2" fmla="*/ 5059680 w 5059680"/>
              <a:gd name="connsiteY2" fmla="*/ 139715 h 3901555"/>
              <a:gd name="connsiteX3" fmla="*/ 5059680 w 5059680"/>
              <a:gd name="connsiteY3" fmla="*/ 3761840 h 3901555"/>
              <a:gd name="connsiteX4" fmla="*/ 4919965 w 5059680"/>
              <a:gd name="connsiteY4" fmla="*/ 3901555 h 3901555"/>
              <a:gd name="connsiteX5" fmla="*/ 0 w 5059680"/>
              <a:gd name="connsiteY5" fmla="*/ 3901555 h 390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9680" h="3901555">
                <a:moveTo>
                  <a:pt x="0" y="0"/>
                </a:moveTo>
                <a:lnTo>
                  <a:pt x="4919965" y="0"/>
                </a:lnTo>
                <a:cubicBezTo>
                  <a:pt x="4997127" y="0"/>
                  <a:pt x="5059680" y="62553"/>
                  <a:pt x="5059680" y="139715"/>
                </a:cubicBezTo>
                <a:lnTo>
                  <a:pt x="5059680" y="3761840"/>
                </a:lnTo>
                <a:cubicBezTo>
                  <a:pt x="5059680" y="3839002"/>
                  <a:pt x="4997127" y="3901555"/>
                  <a:pt x="4919965" y="3901555"/>
                </a:cubicBezTo>
                <a:lnTo>
                  <a:pt x="0" y="39015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9FC-679A-46BA-A7D5-F8ECDA6F6E24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DBEF4DF-8B9D-4790-963B-040B37413C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474" y="4629150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5FE2BCD-7990-4C8A-B106-FD335B7AC6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46926" y="2197100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5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9C7974-57D1-43F2-8AC5-A32A76D471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13806"/>
            <a:ext cx="12192000" cy="36114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5AA5-DFC5-4E42-9F2B-4A2128CD81DC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0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635FA-1553-4F4E-95C5-4C2FA5A8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E84A6-90CA-42E4-A077-2A2C6C881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05F3E-2AEA-4501-9035-4EC425725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C601-67E7-4201-96FF-8C7906E0C45A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609A3-0788-4DA0-B39B-5AD9A8E7C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4D5CB-7ABB-40B2-BB65-E5C52B75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qr.codes/eTvJFk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998EC6-2C03-4980-9235-5E0652967BAE}"/>
              </a:ext>
            </a:extLst>
          </p:cNvPr>
          <p:cNvGrpSpPr/>
          <p:nvPr/>
        </p:nvGrpSpPr>
        <p:grpSpPr>
          <a:xfrm>
            <a:off x="7326620" y="0"/>
            <a:ext cx="4363641" cy="6858000"/>
            <a:chOff x="7326620" y="0"/>
            <a:chExt cx="4363641" cy="685800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2A50DF4-021E-479B-84EF-975D18849126}"/>
                </a:ext>
              </a:extLst>
            </p:cNvPr>
            <p:cNvGrpSpPr/>
            <p:nvPr/>
          </p:nvGrpSpPr>
          <p:grpSpPr>
            <a:xfrm>
              <a:off x="8520817" y="1104900"/>
              <a:ext cx="781050" cy="5753100"/>
              <a:chOff x="8486775" y="1104900"/>
              <a:chExt cx="781050" cy="5753100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6F43B51-26FD-4ED2-83AC-A6F4E9A44FC7}"/>
                  </a:ext>
                </a:extLst>
              </p:cNvPr>
              <p:cNvSpPr/>
              <p:nvPr/>
            </p:nvSpPr>
            <p:spPr>
              <a:xfrm>
                <a:off x="8486775" y="2276475"/>
                <a:ext cx="781050" cy="1971675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3A41AC58-362B-4DD3-9392-37A0CBFE38CA}"/>
                  </a:ext>
                </a:extLst>
              </p:cNvPr>
              <p:cNvSpPr/>
              <p:nvPr/>
            </p:nvSpPr>
            <p:spPr>
              <a:xfrm>
                <a:off x="8486775" y="4248150"/>
                <a:ext cx="781050" cy="2609850"/>
              </a:xfrm>
              <a:custGeom>
                <a:avLst/>
                <a:gdLst>
                  <a:gd name="connsiteX0" fmla="*/ 390525 w 781050"/>
                  <a:gd name="connsiteY0" fmla="*/ 0 h 2609850"/>
                  <a:gd name="connsiteX1" fmla="*/ 781050 w 781050"/>
                  <a:gd name="connsiteY1" fmla="*/ 390525 h 2609850"/>
                  <a:gd name="connsiteX2" fmla="*/ 781050 w 781050"/>
                  <a:gd name="connsiteY2" fmla="*/ 2609850 h 2609850"/>
                  <a:gd name="connsiteX3" fmla="*/ 0 w 781050"/>
                  <a:gd name="connsiteY3" fmla="*/ 2609850 h 2609850"/>
                  <a:gd name="connsiteX4" fmla="*/ 0 w 781050"/>
                  <a:gd name="connsiteY4" fmla="*/ 390525 h 2609850"/>
                  <a:gd name="connsiteX5" fmla="*/ 390525 w 781050"/>
                  <a:gd name="connsiteY5" fmla="*/ 0 h 260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050" h="2609850">
                    <a:moveTo>
                      <a:pt x="390525" y="0"/>
                    </a:moveTo>
                    <a:cubicBezTo>
                      <a:pt x="606206" y="0"/>
                      <a:pt x="781050" y="174844"/>
                      <a:pt x="781050" y="390525"/>
                    </a:cubicBezTo>
                    <a:lnTo>
                      <a:pt x="781050" y="2609850"/>
                    </a:lnTo>
                    <a:lnTo>
                      <a:pt x="0" y="2609850"/>
                    </a:lnTo>
                    <a:lnTo>
                      <a:pt x="0" y="390525"/>
                    </a:lnTo>
                    <a:cubicBezTo>
                      <a:pt x="0" y="174844"/>
                      <a:pt x="174844" y="0"/>
                      <a:pt x="390525" y="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181D85-6B8F-46A0-B9FE-8A884C6410DB}"/>
                  </a:ext>
                </a:extLst>
              </p:cNvPr>
              <p:cNvSpPr/>
              <p:nvPr/>
            </p:nvSpPr>
            <p:spPr>
              <a:xfrm>
                <a:off x="8486775" y="1104900"/>
                <a:ext cx="781050" cy="781050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F7BEBD8-6CBF-4BAB-83F8-68F942586978}"/>
                  </a:ext>
                </a:extLst>
              </p:cNvPr>
              <p:cNvSpPr/>
              <p:nvPr/>
            </p:nvSpPr>
            <p:spPr>
              <a:xfrm>
                <a:off x="8486775" y="1885950"/>
                <a:ext cx="781050" cy="78105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D57ED36-703F-45D4-8B23-BFF1C7884933}"/>
                </a:ext>
              </a:extLst>
            </p:cNvPr>
            <p:cNvGrpSpPr/>
            <p:nvPr/>
          </p:nvGrpSpPr>
          <p:grpSpPr>
            <a:xfrm>
              <a:off x="9715014" y="473868"/>
              <a:ext cx="781050" cy="6384132"/>
              <a:chOff x="9848850" y="473868"/>
              <a:chExt cx="781050" cy="6384132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A28D3B5-C9F4-4AB1-A04F-9CB10E990B9B}"/>
                  </a:ext>
                </a:extLst>
              </p:cNvPr>
              <p:cNvSpPr/>
              <p:nvPr/>
            </p:nvSpPr>
            <p:spPr>
              <a:xfrm>
                <a:off x="9848850" y="473868"/>
                <a:ext cx="781050" cy="2043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C55E9DD-7F85-4B9B-B8C4-50BA8F64DC55}"/>
                  </a:ext>
                </a:extLst>
              </p:cNvPr>
              <p:cNvSpPr/>
              <p:nvPr/>
            </p:nvSpPr>
            <p:spPr>
              <a:xfrm>
                <a:off x="9848850" y="2228850"/>
                <a:ext cx="781050" cy="116205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1FBF81A-A987-4B04-B510-D3EA5B418E16}"/>
                  </a:ext>
                </a:extLst>
              </p:cNvPr>
              <p:cNvSpPr/>
              <p:nvPr/>
            </p:nvSpPr>
            <p:spPr>
              <a:xfrm>
                <a:off x="9848850" y="3038475"/>
                <a:ext cx="781050" cy="78105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CEB1A26-4942-496C-9BED-0C04B4973412}"/>
                  </a:ext>
                </a:extLst>
              </p:cNvPr>
              <p:cNvSpPr/>
              <p:nvPr/>
            </p:nvSpPr>
            <p:spPr>
              <a:xfrm>
                <a:off x="9848850" y="4291806"/>
                <a:ext cx="781050" cy="781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B314FE41-23C3-4E7E-8998-1837A436BE0D}"/>
                  </a:ext>
                </a:extLst>
              </p:cNvPr>
              <p:cNvSpPr/>
              <p:nvPr/>
            </p:nvSpPr>
            <p:spPr>
              <a:xfrm>
                <a:off x="9848850" y="5919787"/>
                <a:ext cx="781050" cy="938213"/>
              </a:xfrm>
              <a:custGeom>
                <a:avLst/>
                <a:gdLst>
                  <a:gd name="connsiteX0" fmla="*/ 390525 w 781050"/>
                  <a:gd name="connsiteY0" fmla="*/ 0 h 938213"/>
                  <a:gd name="connsiteX1" fmla="*/ 781050 w 781050"/>
                  <a:gd name="connsiteY1" fmla="*/ 390525 h 938213"/>
                  <a:gd name="connsiteX2" fmla="*/ 781050 w 781050"/>
                  <a:gd name="connsiteY2" fmla="*/ 938213 h 938213"/>
                  <a:gd name="connsiteX3" fmla="*/ 0 w 781050"/>
                  <a:gd name="connsiteY3" fmla="*/ 938213 h 938213"/>
                  <a:gd name="connsiteX4" fmla="*/ 0 w 781050"/>
                  <a:gd name="connsiteY4" fmla="*/ 390525 h 938213"/>
                  <a:gd name="connsiteX5" fmla="*/ 390525 w 781050"/>
                  <a:gd name="connsiteY5" fmla="*/ 0 h 93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050" h="938213">
                    <a:moveTo>
                      <a:pt x="390525" y="0"/>
                    </a:moveTo>
                    <a:cubicBezTo>
                      <a:pt x="606206" y="0"/>
                      <a:pt x="781050" y="174844"/>
                      <a:pt x="781050" y="390525"/>
                    </a:cubicBezTo>
                    <a:lnTo>
                      <a:pt x="781050" y="938213"/>
                    </a:lnTo>
                    <a:lnTo>
                      <a:pt x="0" y="938213"/>
                    </a:lnTo>
                    <a:lnTo>
                      <a:pt x="0" y="390525"/>
                    </a:lnTo>
                    <a:cubicBezTo>
                      <a:pt x="0" y="174844"/>
                      <a:pt x="174844" y="0"/>
                      <a:pt x="3905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13498CC-4848-4232-B0BE-2D4CA4651124}"/>
                </a:ext>
              </a:extLst>
            </p:cNvPr>
            <p:cNvGrpSpPr/>
            <p:nvPr/>
          </p:nvGrpSpPr>
          <p:grpSpPr>
            <a:xfrm>
              <a:off x="10909211" y="4761"/>
              <a:ext cx="781050" cy="6696076"/>
              <a:chOff x="10629900" y="4761"/>
              <a:chExt cx="781050" cy="669607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34F29ADA-58F8-4160-B7CC-EBB90597C27B}"/>
                  </a:ext>
                </a:extLst>
              </p:cNvPr>
              <p:cNvSpPr/>
              <p:nvPr/>
            </p:nvSpPr>
            <p:spPr>
              <a:xfrm>
                <a:off x="10629900" y="4761"/>
                <a:ext cx="781050" cy="3206355"/>
              </a:xfrm>
              <a:custGeom>
                <a:avLst/>
                <a:gdLst>
                  <a:gd name="connsiteX0" fmla="*/ 0 w 781050"/>
                  <a:gd name="connsiteY0" fmla="*/ 0 h 3206355"/>
                  <a:gd name="connsiteX1" fmla="*/ 781050 w 781050"/>
                  <a:gd name="connsiteY1" fmla="*/ 0 h 3206355"/>
                  <a:gd name="connsiteX2" fmla="*/ 781050 w 781050"/>
                  <a:gd name="connsiteY2" fmla="*/ 2815830 h 3206355"/>
                  <a:gd name="connsiteX3" fmla="*/ 390525 w 781050"/>
                  <a:gd name="connsiteY3" fmla="*/ 3206355 h 3206355"/>
                  <a:gd name="connsiteX4" fmla="*/ 0 w 781050"/>
                  <a:gd name="connsiteY4" fmla="*/ 2815830 h 320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3206355">
                    <a:moveTo>
                      <a:pt x="0" y="0"/>
                    </a:moveTo>
                    <a:lnTo>
                      <a:pt x="781050" y="0"/>
                    </a:lnTo>
                    <a:lnTo>
                      <a:pt x="781050" y="2815830"/>
                    </a:lnTo>
                    <a:cubicBezTo>
                      <a:pt x="781050" y="3031511"/>
                      <a:pt x="606206" y="3206355"/>
                      <a:pt x="390525" y="3206355"/>
                    </a:cubicBezTo>
                    <a:cubicBezTo>
                      <a:pt x="174844" y="3206355"/>
                      <a:pt x="0" y="3031511"/>
                      <a:pt x="0" y="28158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4A149222-3DCF-4E5A-8167-95E9C34C5084}"/>
                  </a:ext>
                </a:extLst>
              </p:cNvPr>
              <p:cNvSpPr/>
              <p:nvPr/>
            </p:nvSpPr>
            <p:spPr>
              <a:xfrm>
                <a:off x="10629900" y="3211116"/>
                <a:ext cx="781050" cy="145851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0699171-E5A5-4FA9-AAA3-A48125BA96C4}"/>
                  </a:ext>
                </a:extLst>
              </p:cNvPr>
              <p:cNvSpPr/>
              <p:nvPr/>
            </p:nvSpPr>
            <p:spPr>
              <a:xfrm>
                <a:off x="10629900" y="5138737"/>
                <a:ext cx="781050" cy="78105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1FD09C5-F43D-4DE4-A9AD-B5A1DDB0B47C}"/>
                  </a:ext>
                </a:extLst>
              </p:cNvPr>
              <p:cNvSpPr/>
              <p:nvPr/>
            </p:nvSpPr>
            <p:spPr>
              <a:xfrm>
                <a:off x="10629900" y="5919787"/>
                <a:ext cx="781050" cy="78105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541B9E0-BD15-421A-817B-F582BE362035}"/>
                  </a:ext>
                </a:extLst>
              </p:cNvPr>
              <p:cNvSpPr/>
              <p:nvPr/>
            </p:nvSpPr>
            <p:spPr>
              <a:xfrm>
                <a:off x="10629900" y="3002558"/>
                <a:ext cx="781050" cy="119816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439C6CF-6DF9-4A91-8F77-E1CF12B61BFB}"/>
                </a:ext>
              </a:extLst>
            </p:cNvPr>
            <p:cNvGrpSpPr/>
            <p:nvPr/>
          </p:nvGrpSpPr>
          <p:grpSpPr>
            <a:xfrm>
              <a:off x="7326620" y="0"/>
              <a:ext cx="781050" cy="5648325"/>
              <a:chOff x="7705725" y="0"/>
              <a:chExt cx="781050" cy="564832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79D8AD9B-F0D3-4545-859D-BC5C2A8CB4F2}"/>
                  </a:ext>
                </a:extLst>
              </p:cNvPr>
              <p:cNvSpPr/>
              <p:nvPr/>
            </p:nvSpPr>
            <p:spPr>
              <a:xfrm>
                <a:off x="7705725" y="1543050"/>
                <a:ext cx="781050" cy="292417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3E4599B-F7FE-4777-B940-B2E032422590}"/>
                  </a:ext>
                </a:extLst>
              </p:cNvPr>
              <p:cNvSpPr/>
              <p:nvPr/>
            </p:nvSpPr>
            <p:spPr>
              <a:xfrm>
                <a:off x="7705725" y="3676650"/>
                <a:ext cx="781050" cy="1971675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9F980935-8224-496A-B495-2ED5052CA15A}"/>
                  </a:ext>
                </a:extLst>
              </p:cNvPr>
              <p:cNvSpPr/>
              <p:nvPr/>
            </p:nvSpPr>
            <p:spPr>
              <a:xfrm>
                <a:off x="7705725" y="0"/>
                <a:ext cx="781050" cy="819150"/>
              </a:xfrm>
              <a:custGeom>
                <a:avLst/>
                <a:gdLst>
                  <a:gd name="connsiteX0" fmla="*/ 0 w 781050"/>
                  <a:gd name="connsiteY0" fmla="*/ 0 h 819150"/>
                  <a:gd name="connsiteX1" fmla="*/ 781050 w 781050"/>
                  <a:gd name="connsiteY1" fmla="*/ 0 h 819150"/>
                  <a:gd name="connsiteX2" fmla="*/ 781050 w 781050"/>
                  <a:gd name="connsiteY2" fmla="*/ 428625 h 819150"/>
                  <a:gd name="connsiteX3" fmla="*/ 390525 w 781050"/>
                  <a:gd name="connsiteY3" fmla="*/ 819150 h 819150"/>
                  <a:gd name="connsiteX4" fmla="*/ 0 w 781050"/>
                  <a:gd name="connsiteY4" fmla="*/ 428625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819150">
                    <a:moveTo>
                      <a:pt x="0" y="0"/>
                    </a:moveTo>
                    <a:lnTo>
                      <a:pt x="781050" y="0"/>
                    </a:lnTo>
                    <a:lnTo>
                      <a:pt x="781050" y="428625"/>
                    </a:lnTo>
                    <a:cubicBezTo>
                      <a:pt x="781050" y="644306"/>
                      <a:pt x="606206" y="819150"/>
                      <a:pt x="390525" y="819150"/>
                    </a:cubicBezTo>
                    <a:cubicBezTo>
                      <a:pt x="174844" y="819150"/>
                      <a:pt x="0" y="644306"/>
                      <a:pt x="0" y="428625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28CA7C3-B4F5-4018-8BAC-01DB51DF3399}"/>
              </a:ext>
            </a:extLst>
          </p:cNvPr>
          <p:cNvSpPr txBox="1"/>
          <p:nvPr/>
        </p:nvSpPr>
        <p:spPr>
          <a:xfrm>
            <a:off x="387637" y="1104900"/>
            <a:ext cx="277501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정처 산기 </a:t>
            </a:r>
            <a:r>
              <a:rPr lang="en-US" altLang="ko-KR" sz="28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</a:t>
            </a:r>
            <a:r>
              <a:rPr lang="ko-KR" altLang="en-US" sz="28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</a:t>
            </a:r>
            <a:endParaRPr lang="en-US" altLang="ko-KR" sz="2800" b="1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endParaRPr lang="en-US" altLang="ko-KR" sz="3600" b="1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r>
              <a:rPr lang="ko-KR" altLang="en-US" sz="40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스토리보드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EDBAD5-3BB4-45B7-A082-A1CBA37866EF}"/>
              </a:ext>
            </a:extLst>
          </p:cNvPr>
          <p:cNvSpPr txBox="1"/>
          <p:nvPr/>
        </p:nvSpPr>
        <p:spPr>
          <a:xfrm>
            <a:off x="-97423" y="6294872"/>
            <a:ext cx="237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latin typeface="+mj-lt"/>
              </a:rPr>
              <a:t>2024.08.27 (</a:t>
            </a:r>
            <a:r>
              <a:rPr lang="ko-KR" altLang="en-US" sz="2000" b="1" dirty="0">
                <a:solidFill>
                  <a:schemeClr val="accent1"/>
                </a:solidFill>
                <a:latin typeface="+mj-lt"/>
              </a:rPr>
              <a:t>화</a:t>
            </a:r>
            <a:r>
              <a:rPr lang="en-US" altLang="ko-KR" sz="2000" b="1" dirty="0">
                <a:solidFill>
                  <a:schemeClr val="accent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508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99FCB229-A0BC-102F-195B-23C200300BA1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824F6092-66F5-4286-9F65-75203C0F6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053193"/>
              </p:ext>
            </p:extLst>
          </p:nvPr>
        </p:nvGraphicFramePr>
        <p:xfrm>
          <a:off x="570849" y="1804205"/>
          <a:ext cx="5138498" cy="4804641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288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비회원은 상품을 검색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8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없음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5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비회원이 원하는 상품을 검색한다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 목록을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 확인 후 원하는 상품의 상세정보를 확인한다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상품의 상세정보를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없음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키워드에 맞는 정보가 없을 경우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검색결과 </a:t>
                      </a:r>
                      <a:r>
                        <a:rPr lang="ko-KR" altLang="en-US" sz="1400" b="0" kern="1200" noProof="0" dirty="0" err="1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없음’을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A299D32-751F-488A-8114-A72ACB1D8CB3}"/>
              </a:ext>
            </a:extLst>
          </p:cNvPr>
          <p:cNvSpPr txBox="1"/>
          <p:nvPr/>
        </p:nvSpPr>
        <p:spPr>
          <a:xfrm>
            <a:off x="570848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검색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1126E-F886-47AB-8E12-3D9EDD26054B}"/>
              </a:ext>
            </a:extLst>
          </p:cNvPr>
          <p:cNvSpPr txBox="1"/>
          <p:nvPr/>
        </p:nvSpPr>
        <p:spPr>
          <a:xfrm>
            <a:off x="6502639" y="1342537"/>
            <a:ext cx="1642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장바구니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1" name="Table 1864">
            <a:extLst>
              <a:ext uri="{FF2B5EF4-FFF2-40B4-BE49-F238E27FC236}">
                <a16:creationId xmlns:a16="http://schemas.microsoft.com/office/drawing/2014/main" id="{FD38C97B-715F-4CC5-9D90-F57D897DC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338406"/>
              </p:ext>
            </p:extLst>
          </p:nvPr>
        </p:nvGraphicFramePr>
        <p:xfrm>
          <a:off x="6502639" y="1804204"/>
          <a:ext cx="5138498" cy="4804642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0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상품을 장바구니에 담는다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상품을 조회한다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원하는 상품을 장바구니에 담는다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원하는 수량을 정할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쇼핑을 계속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장바구니 목록으로 갈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장바구니에서 결제를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9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비회원이 장바구니에 상품을 담을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로그인을 해주세요’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메시지를 회원에게 전달 후 로그인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9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상품이 품절인 경우 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품절입니다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메시지를 회원에게 전달 후 상품조회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16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864">
            <a:extLst>
              <a:ext uri="{FF2B5EF4-FFF2-40B4-BE49-F238E27FC236}">
                <a16:creationId xmlns:a16="http://schemas.microsoft.com/office/drawing/2014/main" id="{AF26761F-1446-4C5E-9780-59FE45AB01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646982"/>
              </p:ext>
            </p:extLst>
          </p:nvPr>
        </p:nvGraphicFramePr>
        <p:xfrm>
          <a:off x="570849" y="1804205"/>
          <a:ext cx="5138498" cy="4804642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288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로그인 하여  마이페이지에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8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로그인을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5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로그인을 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마이페이지에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회원정보를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비밀번호를 입력하면 비밀번호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배송지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전화번호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이메일을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구매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장바구니 목록을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 탈퇴를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-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시스템은 마이페이지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라는 메시지를 회원에게 전달 후 회원정보 수정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2302CF2-7272-40F2-887D-012A33615A03}"/>
              </a:ext>
            </a:extLst>
          </p:cNvPr>
          <p:cNvSpPr txBox="1"/>
          <p:nvPr/>
        </p:nvSpPr>
        <p:spPr>
          <a:xfrm>
            <a:off x="570848" y="1342537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마이페이지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FB47C0-C853-497E-B354-1ED9D1FCEB34}"/>
              </a:ext>
            </a:extLst>
          </p:cNvPr>
          <p:cNvSpPr txBox="1"/>
          <p:nvPr/>
        </p:nvSpPr>
        <p:spPr>
          <a:xfrm>
            <a:off x="6502639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관리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3" name="Table 1864">
            <a:extLst>
              <a:ext uri="{FF2B5EF4-FFF2-40B4-BE49-F238E27FC236}">
                <a16:creationId xmlns:a16="http://schemas.microsoft.com/office/drawing/2014/main" id="{DF6CCB3A-89F9-4A6A-BDDD-4451A00D4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326994"/>
              </p:ext>
            </p:extLst>
          </p:nvPr>
        </p:nvGraphicFramePr>
        <p:xfrm>
          <a:off x="6502639" y="1804204"/>
          <a:ext cx="5138498" cy="480464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321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판매자 페이지에 접속하여 상품관리 페이지에 접속한다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00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판매자 아이디로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판매자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상품 관리를 위해 상품 관리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비밀번호를 입력하면 상품을 관리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새로운 상품을 등록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3-2.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상품을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3-3.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상품을 삭제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3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판매자가 아닌 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상품관리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라는 메시지를 회원에게 전달 후 상품관리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D57CE51-7929-4561-B8ED-9B94D743C1AB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72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8613B5B0-839F-46D5-8D94-0703DAFB2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156337"/>
              </p:ext>
            </p:extLst>
          </p:nvPr>
        </p:nvGraphicFramePr>
        <p:xfrm>
          <a:off x="570849" y="1476461"/>
          <a:ext cx="11070289" cy="4868691"/>
        </p:xfrm>
        <a:graphic>
          <a:graphicData uri="http://schemas.openxmlformats.org/drawingml/2006/table">
            <a:tbl>
              <a:tblPr firstRow="1" firstCol="1" lastRow="1"/>
              <a:tblGrid>
                <a:gridCol w="123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36">
                  <a:extLst>
                    <a:ext uri="{9D8B030D-6E8A-4147-A177-3AD203B41FA5}">
                      <a16:colId xmlns:a16="http://schemas.microsoft.com/office/drawing/2014/main" val="471273980"/>
                    </a:ext>
                  </a:extLst>
                </a:gridCol>
              </a:tblGrid>
              <a:tr h="33072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회원은 상품을 결제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3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로그인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 수량이 존재 할 경우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결제정보 입력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카드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휴대폰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계좌이체 결제 중 한가지를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6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상품 구매 화면으로 들어간다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색상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사이즈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수량을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결제창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4.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 수단을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.(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카드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휴대폰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계좌이체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5.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 확인 정보 메시지를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6.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완료되면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완료되었습니다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메시지를 보여주고 메인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3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회원이 결제를 취소 하는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취소가 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1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실패할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1. 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실패했습니다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.‘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메세지를 회원에게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94DD0B-CB33-41B2-AE48-820BDDE8380C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9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프로토타입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820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2C9448-BF86-4EA6-8DD0-DBE6696821EA}"/>
              </a:ext>
            </a:extLst>
          </p:cNvPr>
          <p:cNvSpPr/>
          <p:nvPr/>
        </p:nvSpPr>
        <p:spPr>
          <a:xfrm>
            <a:off x="746620" y="5830349"/>
            <a:ext cx="4739780" cy="402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235979-0EDF-44D4-9A65-3357087A07F8}"/>
              </a:ext>
            </a:extLst>
          </p:cNvPr>
          <p:cNvSpPr/>
          <p:nvPr/>
        </p:nvSpPr>
        <p:spPr>
          <a:xfrm>
            <a:off x="746620" y="1615439"/>
            <a:ext cx="4739780" cy="4609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C0F830-EF47-454E-BC36-2E93868C8CFA}"/>
              </a:ext>
            </a:extLst>
          </p:cNvPr>
          <p:cNvSpPr/>
          <p:nvPr/>
        </p:nvSpPr>
        <p:spPr>
          <a:xfrm>
            <a:off x="6571376" y="1615440"/>
            <a:ext cx="4739780" cy="460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A6F77E5-0344-4BEC-8C04-F540D261A8B5}"/>
              </a:ext>
            </a:extLst>
          </p:cNvPr>
          <p:cNvSpPr/>
          <p:nvPr/>
        </p:nvSpPr>
        <p:spPr>
          <a:xfrm>
            <a:off x="5655159" y="3567697"/>
            <a:ext cx="780176" cy="73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AB4CC-F039-4EDC-B4A2-664A8FC67A98}"/>
              </a:ext>
            </a:extLst>
          </p:cNvPr>
          <p:cNvSpPr txBox="1"/>
          <p:nvPr/>
        </p:nvSpPr>
        <p:spPr>
          <a:xfrm>
            <a:off x="2355209" y="5879185"/>
            <a:ext cx="18980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qr.codes/eTvJFk</a:t>
            </a:r>
            <a:endParaRPr lang="ko-KR" altLang="en-US" sz="1600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5919DA-3BF4-4973-B0F3-9D7B8795A7A6}"/>
              </a:ext>
            </a:extLst>
          </p:cNvPr>
          <p:cNvSpPr txBox="1"/>
          <p:nvPr/>
        </p:nvSpPr>
        <p:spPr>
          <a:xfrm>
            <a:off x="1838281" y="5877687"/>
            <a:ext cx="7119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Nunito Sans" panose="020B0604020202020204" pitchFamily="2" charset="0"/>
              </a:rPr>
              <a:t>Link</a:t>
            </a:r>
            <a:r>
              <a:rPr lang="ko-KR" altLang="en-US" sz="1600" dirty="0">
                <a:solidFill>
                  <a:schemeClr val="bg1"/>
                </a:solidFill>
                <a:latin typeface="Nunito Sans" panose="020B0604020202020204" pitchFamily="2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Nunito Sans" panose="020B0604020202020204" pitchFamily="2" charset="0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Nunito Sans" panose="020B0604020202020204" pitchFamily="2" charset="0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A45E60-CD0F-4953-9C06-EE8E5E06F802}"/>
              </a:ext>
            </a:extLst>
          </p:cNvPr>
          <p:cNvSpPr/>
          <p:nvPr/>
        </p:nvSpPr>
        <p:spPr>
          <a:xfrm>
            <a:off x="746620" y="1325461"/>
            <a:ext cx="4739780" cy="28997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QR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690AA6-F897-4CC3-ACF0-3022DBAACFEE}"/>
              </a:ext>
            </a:extLst>
          </p:cNvPr>
          <p:cNvSpPr/>
          <p:nvPr/>
        </p:nvSpPr>
        <p:spPr>
          <a:xfrm>
            <a:off x="6569511" y="1325461"/>
            <a:ext cx="4739780" cy="28997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프로토 타입 예시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8FEE4-32AE-4F8C-9670-3F62118E5861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프로토타입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0F629-7739-43C4-8FBA-0F9F6E8D9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84" y="1905417"/>
            <a:ext cx="3608397" cy="36083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92C65C-3CEA-4988-B044-A5F13146D6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2" r="1569"/>
          <a:stretch/>
        </p:blipFill>
        <p:spPr>
          <a:xfrm>
            <a:off x="7449424" y="1794968"/>
            <a:ext cx="2969703" cy="42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3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04.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스토리보드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799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AFE75144-9BE6-4F15-A16A-2894D3CACA25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4-1. </a:t>
            </a:r>
            <a:r>
              <a:rPr kumimoji="0" lang="en-US" altLang="ko-KR" sz="1800" b="0" i="0" u="none" strike="noStrike" kern="1200" cap="none" spc="-30" normalizeH="0" baseline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MENU STRUCTUR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7137B79-FB3C-442C-913B-D0A70550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8"/>
          <a:stretch/>
        </p:blipFill>
        <p:spPr>
          <a:xfrm>
            <a:off x="1244600" y="1806982"/>
            <a:ext cx="9652000" cy="45493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3B1334A-48CA-44A8-A101-256A02423701}"/>
              </a:ext>
            </a:extLst>
          </p:cNvPr>
          <p:cNvSpPr/>
          <p:nvPr/>
        </p:nvSpPr>
        <p:spPr>
          <a:xfrm>
            <a:off x="838201" y="14429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08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4-2.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List of Screen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FD7683-B506-40B7-B7EC-4E20E0734648}"/>
              </a:ext>
            </a:extLst>
          </p:cNvPr>
          <p:cNvSpPr/>
          <p:nvPr/>
        </p:nvSpPr>
        <p:spPr>
          <a:xfrm>
            <a:off x="508001" y="1069329"/>
            <a:ext cx="11099800" cy="5287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E3E5D3-AC65-4F93-845D-6F29478C1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7475"/>
              </p:ext>
            </p:extLst>
          </p:nvPr>
        </p:nvGraphicFramePr>
        <p:xfrm>
          <a:off x="838199" y="1172886"/>
          <a:ext cx="10325100" cy="4960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040">
                  <a:extLst>
                    <a:ext uri="{9D8B030D-6E8A-4147-A177-3AD203B41FA5}">
                      <a16:colId xmlns:a16="http://schemas.microsoft.com/office/drawing/2014/main" val="854521322"/>
                    </a:ext>
                  </a:extLst>
                </a:gridCol>
                <a:gridCol w="943240">
                  <a:extLst>
                    <a:ext uri="{9D8B030D-6E8A-4147-A177-3AD203B41FA5}">
                      <a16:colId xmlns:a16="http://schemas.microsoft.com/office/drawing/2014/main" val="1796126106"/>
                    </a:ext>
                  </a:extLst>
                </a:gridCol>
                <a:gridCol w="1091464">
                  <a:extLst>
                    <a:ext uri="{9D8B030D-6E8A-4147-A177-3AD203B41FA5}">
                      <a16:colId xmlns:a16="http://schemas.microsoft.com/office/drawing/2014/main" val="1884447834"/>
                    </a:ext>
                  </a:extLst>
                </a:gridCol>
                <a:gridCol w="1482235">
                  <a:extLst>
                    <a:ext uri="{9D8B030D-6E8A-4147-A177-3AD203B41FA5}">
                      <a16:colId xmlns:a16="http://schemas.microsoft.com/office/drawing/2014/main" val="459839468"/>
                    </a:ext>
                  </a:extLst>
                </a:gridCol>
                <a:gridCol w="1567722">
                  <a:extLst>
                    <a:ext uri="{9D8B030D-6E8A-4147-A177-3AD203B41FA5}">
                      <a16:colId xmlns:a16="http://schemas.microsoft.com/office/drawing/2014/main" val="499260241"/>
                    </a:ext>
                  </a:extLst>
                </a:gridCol>
                <a:gridCol w="4025899">
                  <a:extLst>
                    <a:ext uri="{9D8B030D-6E8A-4147-A177-3AD203B41FA5}">
                      <a16:colId xmlns:a16="http://schemas.microsoft.com/office/drawing/2014/main" val="170374208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368961604"/>
                    </a:ext>
                  </a:extLst>
                </a:gridCol>
              </a:tblGrid>
              <a:tr h="398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대메뉴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중메뉴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소메뉴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Screen ID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Page Title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Description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288522"/>
                  </a:ext>
                </a:extLst>
              </a:tr>
              <a:tr h="289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UI-L-01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로그인이 가능하고 회원가입 화면으로 이동할 수 있다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3926"/>
                  </a:ext>
                </a:extLst>
              </a:tr>
              <a:tr h="236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UI-L-02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회원가입이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84613"/>
                  </a:ext>
                </a:extLst>
              </a:tr>
              <a:tr h="236391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메인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아우터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Coat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UI-M-O-01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아우터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Coat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코트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16882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Jacket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UI-M-O-02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아우터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Jacket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재킷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688076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Tee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UI-M-T-01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Tee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티셔츠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940574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Shirt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UI-M-T-02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Shirts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셔츠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683531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Knit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UI-M-T-03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Knit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니트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947763"/>
                  </a:ext>
                </a:extLst>
              </a:tr>
              <a:tr h="2896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하의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Pants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UI-M-B-01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Pants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데님을 제외한 바지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422057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Denim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UI-M-B-02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Denim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데님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113789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신발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Sneakers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UI-M-S-01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신발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Sneakers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스니커즈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666754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Loafer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UI-M-S-02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신발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Loafer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로퍼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38727"/>
                  </a:ext>
                </a:extLst>
              </a:tr>
              <a:tr h="373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UI-M-A-01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Accessories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장신구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982781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UI-L-03</a:t>
                      </a: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 프로필 및 각종 정보를 확인할 수 있다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03635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UI-C-01</a:t>
                      </a: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장바구니에 추가한 상품의 목록을 확인할 수 있다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935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60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64C02-8B8D-118A-31DF-C4C2276FA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4-3.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Process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26D40-E245-47A4-A081-0309BD292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3" r="6977" b="5287"/>
          <a:stretch/>
        </p:blipFill>
        <p:spPr>
          <a:xfrm>
            <a:off x="1280154" y="1521552"/>
            <a:ext cx="9631692" cy="439664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1C6DBD-6CD3-473D-BF62-F13BB052E508}"/>
              </a:ext>
            </a:extLst>
          </p:cNvPr>
          <p:cNvSpPr/>
          <p:nvPr/>
        </p:nvSpPr>
        <p:spPr>
          <a:xfrm>
            <a:off x="838201" y="11762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16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64C02-8B8D-118A-31DF-C4C2276FA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4-4.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Permission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4EFD8FD-AD06-4791-919E-9B81D152A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68319"/>
              </p:ext>
            </p:extLst>
          </p:nvPr>
        </p:nvGraphicFramePr>
        <p:xfrm>
          <a:off x="1295400" y="1260170"/>
          <a:ext cx="9677398" cy="487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37">
                  <a:extLst>
                    <a:ext uri="{9D8B030D-6E8A-4147-A177-3AD203B41FA5}">
                      <a16:colId xmlns:a16="http://schemas.microsoft.com/office/drawing/2014/main" val="854521322"/>
                    </a:ext>
                  </a:extLst>
                </a:gridCol>
                <a:gridCol w="1350417">
                  <a:extLst>
                    <a:ext uri="{9D8B030D-6E8A-4147-A177-3AD203B41FA5}">
                      <a16:colId xmlns:a16="http://schemas.microsoft.com/office/drawing/2014/main" val="1796126106"/>
                    </a:ext>
                  </a:extLst>
                </a:gridCol>
                <a:gridCol w="1456585">
                  <a:extLst>
                    <a:ext uri="{9D8B030D-6E8A-4147-A177-3AD203B41FA5}">
                      <a16:colId xmlns:a16="http://schemas.microsoft.com/office/drawing/2014/main" val="1252056321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3651075384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1802907077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1279148195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499260241"/>
                    </a:ext>
                  </a:extLst>
                </a:gridCol>
                <a:gridCol w="2816903">
                  <a:extLst>
                    <a:ext uri="{9D8B030D-6E8A-4147-A177-3AD203B41FA5}">
                      <a16:colId xmlns:a16="http://schemas.microsoft.com/office/drawing/2014/main" val="1129867609"/>
                    </a:ext>
                  </a:extLst>
                </a:gridCol>
              </a:tblGrid>
              <a:tr h="454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대구분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중구분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288522"/>
                  </a:ext>
                </a:extLst>
              </a:tr>
              <a:tr h="221296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페이지 권한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회원</a:t>
                      </a: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장바구니는 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 전용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3926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546074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711984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비회원은 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회원가입을 해야함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351536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39645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167291"/>
                  </a:ext>
                </a:extLst>
              </a:tr>
              <a:tr h="4030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카테고리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카테고리선택은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 둘 다 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84613"/>
                  </a:ext>
                </a:extLst>
              </a:tr>
              <a:tr h="403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579597"/>
                  </a:ext>
                </a:extLst>
              </a:tr>
              <a:tr h="403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070336"/>
                  </a:ext>
                </a:extLst>
              </a:tr>
              <a:tr h="4909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 조회는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둘 다 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16882"/>
                  </a:ext>
                </a:extLst>
              </a:tr>
              <a:tr h="49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580231"/>
                  </a:ext>
                </a:extLst>
              </a:tr>
              <a:tr h="49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82468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572A3D0-1CA9-4B01-A639-675A95160CAD}"/>
              </a:ext>
            </a:extLst>
          </p:cNvPr>
          <p:cNvSpPr/>
          <p:nvPr/>
        </p:nvSpPr>
        <p:spPr>
          <a:xfrm>
            <a:off x="838201" y="11762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5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-654009" y="751928"/>
            <a:ext cx="41390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39E8D-8495-7779-6C70-2B176C91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BA733A-7F8B-4DED-AF32-98D225BE17E4}"/>
              </a:ext>
            </a:extLst>
          </p:cNvPr>
          <p:cNvSpPr/>
          <p:nvPr/>
        </p:nvSpPr>
        <p:spPr>
          <a:xfrm>
            <a:off x="5167618" y="377505"/>
            <a:ext cx="5125674" cy="567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 IN</a:t>
            </a:r>
          </a:p>
          <a:p>
            <a:pPr algn="ctr"/>
            <a:r>
              <a:rPr lang="en-US" altLang="ko-KR" dirty="0"/>
              <a:t>1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31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64C02-8B8D-118A-31DF-C4C2276FA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4-5.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Policy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73D57E2-61AE-4F8E-A65F-704CA0C43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61070"/>
              </p:ext>
            </p:extLst>
          </p:nvPr>
        </p:nvGraphicFramePr>
        <p:xfrm>
          <a:off x="1044429" y="1409700"/>
          <a:ext cx="10100345" cy="457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105">
                  <a:extLst>
                    <a:ext uri="{9D8B030D-6E8A-4147-A177-3AD203B41FA5}">
                      <a16:colId xmlns:a16="http://schemas.microsoft.com/office/drawing/2014/main" val="854521322"/>
                    </a:ext>
                  </a:extLst>
                </a:gridCol>
                <a:gridCol w="2708343">
                  <a:extLst>
                    <a:ext uri="{9D8B030D-6E8A-4147-A177-3AD203B41FA5}">
                      <a16:colId xmlns:a16="http://schemas.microsoft.com/office/drawing/2014/main" val="1796126106"/>
                    </a:ext>
                  </a:extLst>
                </a:gridCol>
                <a:gridCol w="5922897">
                  <a:extLst>
                    <a:ext uri="{9D8B030D-6E8A-4147-A177-3AD203B41FA5}">
                      <a16:colId xmlns:a16="http://schemas.microsoft.com/office/drawing/2014/main" val="499260241"/>
                    </a:ext>
                  </a:extLst>
                </a:gridCol>
              </a:tblGrid>
              <a:tr h="502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대구분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중구분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Description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288522"/>
                  </a:ext>
                </a:extLst>
              </a:tr>
              <a:tr h="88098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 정책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이메일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이메일 인증을 해야만 나머지 정보를 입력 할 수 있다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중복이 불가능하다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3926"/>
                  </a:ext>
                </a:extLst>
              </a:tr>
              <a:tr h="7592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주소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국내 주소만 입력할 수 있다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정확한 주소를 위해 우편번호를 입력해야 한다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우편번호 검색은 카카오 우편번호검색 기능을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84613"/>
                  </a:ext>
                </a:extLst>
              </a:tr>
              <a:tr h="787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비밀번호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비밀번호는 중복이 가능하다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하지만 비밀번호 확인에서 일치하지 않으면 </a:t>
                      </a: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다음으로 이동이 불가능하다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5302"/>
                  </a:ext>
                </a:extLst>
              </a:tr>
              <a:tr h="8256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연락처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전화번호는 배송에 관련이 있기 때문에 인증을 </a:t>
                      </a:r>
                      <a:r>
                        <a:rPr lang="ko-KR" altLang="en-US" sz="13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해야한다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전화번호는 중복이 불가능하다 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(1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 다계정을 막기위해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16882"/>
                  </a:ext>
                </a:extLst>
              </a:tr>
              <a:tr h="81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개인정보 정책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회원의 정보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마지막 로그인 후 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년이 지나면 개인정보를 자동 삭제한다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0363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7C72171E-B427-466E-992D-5C7BA765289C}"/>
              </a:ext>
            </a:extLst>
          </p:cNvPr>
          <p:cNvSpPr/>
          <p:nvPr/>
        </p:nvSpPr>
        <p:spPr>
          <a:xfrm>
            <a:off x="838201" y="11762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076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21E93-5EAA-4510-B672-BB1402D79226}"/>
              </a:ext>
            </a:extLst>
          </p:cNvPr>
          <p:cNvSpPr/>
          <p:nvPr/>
        </p:nvSpPr>
        <p:spPr>
          <a:xfrm rot="16200000">
            <a:off x="3265728" y="2411171"/>
            <a:ext cx="5392660" cy="2907109"/>
          </a:xfrm>
          <a:prstGeom prst="triangle">
            <a:avLst>
              <a:gd name="adj" fmla="val 52120"/>
            </a:avLst>
          </a:prstGeom>
          <a:gradFill>
            <a:gsLst>
              <a:gs pos="59000">
                <a:schemeClr val="bg1">
                  <a:lumMod val="95000"/>
                </a:schemeClr>
              </a:gs>
              <a:gs pos="79000">
                <a:schemeClr val="bg1">
                  <a:lumMod val="8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8B116BD-165A-4348-98A7-BB18BD7C62BB}"/>
              </a:ext>
            </a:extLst>
          </p:cNvPr>
          <p:cNvGrpSpPr/>
          <p:nvPr/>
        </p:nvGrpSpPr>
        <p:grpSpPr>
          <a:xfrm>
            <a:off x="472579" y="1456977"/>
            <a:ext cx="5788521" cy="5223221"/>
            <a:chOff x="878979" y="1418879"/>
            <a:chExt cx="5788521" cy="522322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FDC7D4-1695-4CF4-BED6-856E7D0D8F1E}"/>
                </a:ext>
              </a:extLst>
            </p:cNvPr>
            <p:cNvSpPr/>
            <p:nvPr/>
          </p:nvSpPr>
          <p:spPr>
            <a:xfrm>
              <a:off x="878979" y="1418879"/>
              <a:ext cx="5788521" cy="52232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370B917-788B-4EF1-9D3F-179A7D6A4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9" b="2815"/>
            <a:stretch/>
          </p:blipFill>
          <p:spPr>
            <a:xfrm>
              <a:off x="1104402" y="1518066"/>
              <a:ext cx="5563097" cy="502484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8BFA89-4A48-4EBB-9E71-FE4AB7DB35EC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4-6.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Flowchart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156CD8-7ED8-427A-9A92-1D01FFF8B63F}"/>
              </a:ext>
            </a:extLst>
          </p:cNvPr>
          <p:cNvSpPr/>
          <p:nvPr/>
        </p:nvSpPr>
        <p:spPr>
          <a:xfrm>
            <a:off x="472579" y="1168400"/>
            <a:ext cx="5788521" cy="288577"/>
          </a:xfrm>
          <a:prstGeom prst="rect">
            <a:avLst/>
          </a:prstGeom>
          <a:solidFill>
            <a:srgbClr val="8696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회원 가입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A4E4E1A-4E29-4B21-A233-BE60D6400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79424"/>
              </p:ext>
            </p:extLst>
          </p:nvPr>
        </p:nvGraphicFramePr>
        <p:xfrm>
          <a:off x="7415609" y="1168400"/>
          <a:ext cx="4303812" cy="539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3812">
                  <a:extLst>
                    <a:ext uri="{9D8B030D-6E8A-4147-A177-3AD203B41FA5}">
                      <a16:colId xmlns:a16="http://schemas.microsoft.com/office/drawing/2014/main" val="18766669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7443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아이디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828418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패스워드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12440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패스워드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277204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65170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우편번호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42707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상세주소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299973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휴대전화 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76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319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F3107-69E7-4F18-A4E1-C2A9765C2931}"/>
              </a:ext>
            </a:extLst>
          </p:cNvPr>
          <p:cNvSpPr txBox="1"/>
          <p:nvPr/>
        </p:nvSpPr>
        <p:spPr>
          <a:xfrm>
            <a:off x="3043107" y="3242236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endParaRPr lang="ko-KR" altLang="en-US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37" name="Table 1864">
            <a:extLst>
              <a:ext uri="{FF2B5EF4-FFF2-40B4-BE49-F238E27FC236}">
                <a16:creationId xmlns:a16="http://schemas.microsoft.com/office/drawing/2014/main" id="{B18B489B-CCDB-49C9-90CD-25D754BE3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445053"/>
              </p:ext>
            </p:extLst>
          </p:nvPr>
        </p:nvGraphicFramePr>
        <p:xfrm>
          <a:off x="3002" y="991704"/>
          <a:ext cx="12188996" cy="589152"/>
        </p:xfrm>
        <a:graphic>
          <a:graphicData uri="http://schemas.openxmlformats.org/drawingml/2006/table">
            <a:tbl>
              <a:tblPr firstRow="1" firstCol="1" lastRow="1"/>
              <a:tblGrid>
                <a:gridCol w="136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31875631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561518012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167926541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425645149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57374605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781111619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Page Title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정처 쇼핑몰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Screen ID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UI-L-01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Author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1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Date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2024.08.27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Screen Path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 화면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&gt;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로그인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1864">
            <a:extLst>
              <a:ext uri="{FF2B5EF4-FFF2-40B4-BE49-F238E27FC236}">
                <a16:creationId xmlns:a16="http://schemas.microsoft.com/office/drawing/2014/main" id="{C49CDD5D-1C76-4849-9BFE-94DA313C3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942770"/>
              </p:ext>
            </p:extLst>
          </p:nvPr>
        </p:nvGraphicFramePr>
        <p:xfrm>
          <a:off x="9113637" y="1580856"/>
          <a:ext cx="3075361" cy="5241622"/>
        </p:xfrm>
        <a:graphic>
          <a:graphicData uri="http://schemas.openxmlformats.org/drawingml/2006/table">
            <a:tbl>
              <a:tblPr firstRow="1" firstCol="1" lastRow="1"/>
              <a:tblGrid>
                <a:gridCol w="59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557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 홈페이지로 이동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로그인 창으로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아이디 비밀번호 입력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로그인 클릭 버튼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441162"/>
                  </a:ext>
                </a:extLst>
              </a:tr>
              <a:tr h="5062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72336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Related ID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51245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UI-L-01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Check Point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1962"/>
                  </a:ext>
                </a:extLst>
              </a:tr>
              <a:tr h="7355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각 카테고리 종류의 옷과 신발을 볼 수 있습니다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5583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795FE78-6799-4105-8295-3FEFE19D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90" y="1616378"/>
            <a:ext cx="5315173" cy="52416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B6917C-9F00-4914-9BE3-BC5836DE42C7}"/>
              </a:ext>
            </a:extLst>
          </p:cNvPr>
          <p:cNvSpPr/>
          <p:nvPr/>
        </p:nvSpPr>
        <p:spPr>
          <a:xfrm>
            <a:off x="4520257" y="1661717"/>
            <a:ext cx="544111" cy="189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3895E33-0C41-4A4A-BE1A-A9F12CA9E9D9}"/>
              </a:ext>
            </a:extLst>
          </p:cNvPr>
          <p:cNvCxnSpPr>
            <a:cxnSpLocks/>
          </p:cNvCxnSpPr>
          <p:nvPr/>
        </p:nvCxnSpPr>
        <p:spPr>
          <a:xfrm flipH="1">
            <a:off x="4274073" y="1756246"/>
            <a:ext cx="246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2D95CC-030F-468A-A237-035CC97B1CC4}"/>
              </a:ext>
            </a:extLst>
          </p:cNvPr>
          <p:cNvSpPr txBox="1"/>
          <p:nvPr/>
        </p:nvSpPr>
        <p:spPr>
          <a:xfrm>
            <a:off x="4102419" y="158085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3C997D-9093-45F8-AF23-C28BDAF419B4}"/>
              </a:ext>
            </a:extLst>
          </p:cNvPr>
          <p:cNvSpPr/>
          <p:nvPr/>
        </p:nvSpPr>
        <p:spPr>
          <a:xfrm>
            <a:off x="2524360" y="1756246"/>
            <a:ext cx="316523" cy="193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A0B8C7-C226-445F-8CC3-D005E4CDD2E9}"/>
              </a:ext>
            </a:extLst>
          </p:cNvPr>
          <p:cNvCxnSpPr>
            <a:cxnSpLocks/>
          </p:cNvCxnSpPr>
          <p:nvPr/>
        </p:nvCxnSpPr>
        <p:spPr>
          <a:xfrm flipH="1">
            <a:off x="2259623" y="1850776"/>
            <a:ext cx="2647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7DE64B-B175-4A6D-A8E0-ABCC060EF3DC}"/>
              </a:ext>
            </a:extLst>
          </p:cNvPr>
          <p:cNvSpPr txBox="1"/>
          <p:nvPr/>
        </p:nvSpPr>
        <p:spPr>
          <a:xfrm>
            <a:off x="2005613" y="166611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6DFD44-6258-4C0E-918F-38BC65281AB5}"/>
              </a:ext>
            </a:extLst>
          </p:cNvPr>
          <p:cNvSpPr/>
          <p:nvPr/>
        </p:nvSpPr>
        <p:spPr>
          <a:xfrm>
            <a:off x="3194185" y="3341648"/>
            <a:ext cx="3294537" cy="878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91C9112-3C51-43B5-B192-3535294D97B1}"/>
              </a:ext>
            </a:extLst>
          </p:cNvPr>
          <p:cNvCxnSpPr>
            <a:cxnSpLocks/>
          </p:cNvCxnSpPr>
          <p:nvPr/>
        </p:nvCxnSpPr>
        <p:spPr>
          <a:xfrm flipH="1">
            <a:off x="2526070" y="3780692"/>
            <a:ext cx="6681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338D3B-CD51-4CD9-9B6C-8E5E1B52E7B1}"/>
              </a:ext>
            </a:extLst>
          </p:cNvPr>
          <p:cNvSpPr txBox="1"/>
          <p:nvPr/>
        </p:nvSpPr>
        <p:spPr>
          <a:xfrm>
            <a:off x="2283491" y="36115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375CDE-B7E3-4F01-AC3D-061BDFF128C0}"/>
              </a:ext>
            </a:extLst>
          </p:cNvPr>
          <p:cNvSpPr/>
          <p:nvPr/>
        </p:nvSpPr>
        <p:spPr>
          <a:xfrm>
            <a:off x="3437792" y="4255830"/>
            <a:ext cx="664627" cy="2897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AFDE50D-834D-44BB-B2DF-C976B76E0AD1}"/>
              </a:ext>
            </a:extLst>
          </p:cNvPr>
          <p:cNvCxnSpPr>
            <a:cxnSpLocks/>
          </p:cNvCxnSpPr>
          <p:nvPr/>
        </p:nvCxnSpPr>
        <p:spPr>
          <a:xfrm flipH="1">
            <a:off x="2682621" y="4377713"/>
            <a:ext cx="7521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7899A7-0D68-447F-A828-3A2419877794}"/>
              </a:ext>
            </a:extLst>
          </p:cNvPr>
          <p:cNvSpPr txBox="1"/>
          <p:nvPr/>
        </p:nvSpPr>
        <p:spPr>
          <a:xfrm>
            <a:off x="2391992" y="421065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F3EBAC-E11F-4399-A623-C298B28115BC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4-7. UI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기능 정의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048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F3107-69E7-4F18-A4E1-C2A9765C2931}"/>
              </a:ext>
            </a:extLst>
          </p:cNvPr>
          <p:cNvSpPr txBox="1"/>
          <p:nvPr/>
        </p:nvSpPr>
        <p:spPr>
          <a:xfrm>
            <a:off x="3043107" y="3242236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endParaRPr lang="ko-KR" altLang="en-US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37" name="Table 1864">
            <a:extLst>
              <a:ext uri="{FF2B5EF4-FFF2-40B4-BE49-F238E27FC236}">
                <a16:creationId xmlns:a16="http://schemas.microsoft.com/office/drawing/2014/main" id="{B18B489B-CCDB-49C9-90CD-25D754BE3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892099"/>
              </p:ext>
            </p:extLst>
          </p:nvPr>
        </p:nvGraphicFramePr>
        <p:xfrm>
          <a:off x="3002" y="991704"/>
          <a:ext cx="12188996" cy="589152"/>
        </p:xfrm>
        <a:graphic>
          <a:graphicData uri="http://schemas.openxmlformats.org/drawingml/2006/table">
            <a:tbl>
              <a:tblPr firstRow="1" firstCol="1" lastRow="1"/>
              <a:tblGrid>
                <a:gridCol w="136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31875631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561518012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167926541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425645149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57374605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781111619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Page Title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정처 쇼핑몰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Screen ID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UI-M-O-01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Author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1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Date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2024.08.27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Screen Path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메인 화면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&gt; Outer &gt; Coat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1864">
            <a:extLst>
              <a:ext uri="{FF2B5EF4-FFF2-40B4-BE49-F238E27FC236}">
                <a16:creationId xmlns:a16="http://schemas.microsoft.com/office/drawing/2014/main" id="{C49CDD5D-1C76-4849-9BFE-94DA313C3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632158"/>
              </p:ext>
            </p:extLst>
          </p:nvPr>
        </p:nvGraphicFramePr>
        <p:xfrm>
          <a:off x="9113637" y="1580856"/>
          <a:ext cx="3075361" cy="5241622"/>
        </p:xfrm>
        <a:graphic>
          <a:graphicData uri="http://schemas.openxmlformats.org/drawingml/2006/table">
            <a:tbl>
              <a:tblPr firstRow="1" firstCol="1" lastRow="1"/>
              <a:tblGrid>
                <a:gridCol w="59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557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 홈페이지로 이동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Outer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Coat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Coat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사진 표시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441162"/>
                  </a:ext>
                </a:extLst>
              </a:tr>
              <a:tr h="50626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72336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Related ID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51245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UI-M-O-01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Check Point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1962"/>
                  </a:ext>
                </a:extLst>
              </a:tr>
              <a:tr h="7355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baseline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각 카테고리 종류의 옷과 신발을 볼 수 있습니다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55831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8BA6C397-CC4E-43AE-BFA5-203F1FC8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89" y="1606494"/>
            <a:ext cx="5271316" cy="5277144"/>
          </a:xfrm>
          <a:prstGeom prst="rect">
            <a:avLst/>
          </a:prstGeom>
          <a:ln w="0">
            <a:solidFill>
              <a:srgbClr val="FF0000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07B758-1925-435B-973D-29CD7BE52253}"/>
              </a:ext>
            </a:extLst>
          </p:cNvPr>
          <p:cNvSpPr/>
          <p:nvPr/>
        </p:nvSpPr>
        <p:spPr>
          <a:xfrm>
            <a:off x="4598565" y="1644242"/>
            <a:ext cx="636165" cy="192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1114F4C-D6B3-4D58-AD79-8D7FE91070F0}"/>
              </a:ext>
            </a:extLst>
          </p:cNvPr>
          <p:cNvCxnSpPr>
            <a:cxnSpLocks/>
          </p:cNvCxnSpPr>
          <p:nvPr/>
        </p:nvCxnSpPr>
        <p:spPr>
          <a:xfrm>
            <a:off x="5234730" y="1728132"/>
            <a:ext cx="1929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CD6FE9-1FD2-40AF-866F-2003017B5F0B}"/>
              </a:ext>
            </a:extLst>
          </p:cNvPr>
          <p:cNvSpPr/>
          <p:nvPr/>
        </p:nvSpPr>
        <p:spPr>
          <a:xfrm>
            <a:off x="2847890" y="1837189"/>
            <a:ext cx="422030" cy="193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9FA41E7-E7AA-4A5A-A563-685F72DDB6C6}"/>
              </a:ext>
            </a:extLst>
          </p:cNvPr>
          <p:cNvCxnSpPr>
            <a:cxnSpLocks/>
          </p:cNvCxnSpPr>
          <p:nvPr/>
        </p:nvCxnSpPr>
        <p:spPr>
          <a:xfrm flipH="1">
            <a:off x="2690446" y="1933904"/>
            <a:ext cx="1574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5210999-B987-43C4-9236-3A545724F96B}"/>
              </a:ext>
            </a:extLst>
          </p:cNvPr>
          <p:cNvSpPr txBox="1"/>
          <p:nvPr/>
        </p:nvSpPr>
        <p:spPr>
          <a:xfrm>
            <a:off x="2473734" y="174923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B454A1-4C67-42EF-BFC5-9AE82725AAD7}"/>
              </a:ext>
            </a:extLst>
          </p:cNvPr>
          <p:cNvSpPr/>
          <p:nvPr/>
        </p:nvSpPr>
        <p:spPr>
          <a:xfrm>
            <a:off x="2847890" y="2074594"/>
            <a:ext cx="422030" cy="140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3957EC2-C733-4217-ABDC-69FCEDB451CC}"/>
              </a:ext>
            </a:extLst>
          </p:cNvPr>
          <p:cNvCxnSpPr>
            <a:cxnSpLocks/>
          </p:cNvCxnSpPr>
          <p:nvPr/>
        </p:nvCxnSpPr>
        <p:spPr>
          <a:xfrm flipH="1">
            <a:off x="2417067" y="2126986"/>
            <a:ext cx="4308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F93D4D-1067-49C6-81EC-A65BC640ADBD}"/>
              </a:ext>
            </a:extLst>
          </p:cNvPr>
          <p:cNvSpPr txBox="1"/>
          <p:nvPr/>
        </p:nvSpPr>
        <p:spPr>
          <a:xfrm>
            <a:off x="2163860" y="19595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770564-0BD7-4F32-8AA9-939339B69BFF}"/>
              </a:ext>
            </a:extLst>
          </p:cNvPr>
          <p:cNvSpPr/>
          <p:nvPr/>
        </p:nvSpPr>
        <p:spPr>
          <a:xfrm>
            <a:off x="2473734" y="2486637"/>
            <a:ext cx="4946974" cy="37822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6F8927D-D137-439E-A16E-BD1C1F14E639}"/>
              </a:ext>
            </a:extLst>
          </p:cNvPr>
          <p:cNvCxnSpPr>
            <a:cxnSpLocks/>
          </p:cNvCxnSpPr>
          <p:nvPr/>
        </p:nvCxnSpPr>
        <p:spPr>
          <a:xfrm flipH="1">
            <a:off x="1890347" y="3701562"/>
            <a:ext cx="5833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2A9DBD-D0D3-49AF-BCE9-45D059660AF0}"/>
              </a:ext>
            </a:extLst>
          </p:cNvPr>
          <p:cNvSpPr txBox="1"/>
          <p:nvPr/>
        </p:nvSpPr>
        <p:spPr>
          <a:xfrm>
            <a:off x="1611500" y="351689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CCB790-7B97-483B-86F1-90472274CFE2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4-7. UI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기능 정의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25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0. Introduction</a:t>
            </a:r>
            <a:endParaRPr lang="ko-KR" altLang="en-US" sz="4000" b="1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39E8D-8495-7779-6C70-2B176C91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0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조원 소개</a:t>
            </a:r>
          </a:p>
        </p:txBody>
      </p:sp>
      <p:graphicFrame>
        <p:nvGraphicFramePr>
          <p:cNvPr id="24" name="표 25">
            <a:extLst>
              <a:ext uri="{FF2B5EF4-FFF2-40B4-BE49-F238E27FC236}">
                <a16:creationId xmlns:a16="http://schemas.microsoft.com/office/drawing/2014/main" id="{0D0FC8C9-432B-4193-90A1-107591000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6806"/>
              </p:ext>
            </p:extLst>
          </p:nvPr>
        </p:nvGraphicFramePr>
        <p:xfrm>
          <a:off x="4221994" y="1342239"/>
          <a:ext cx="337051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514">
                  <a:extLst>
                    <a:ext uri="{9D8B030D-6E8A-4147-A177-3AD203B41FA5}">
                      <a16:colId xmlns:a16="http://schemas.microsoft.com/office/drawing/2014/main" val="302450704"/>
                    </a:ext>
                  </a:extLst>
                </a:gridCol>
                <a:gridCol w="2340996">
                  <a:extLst>
                    <a:ext uri="{9D8B030D-6E8A-4147-A177-3AD203B41FA5}">
                      <a16:colId xmlns:a16="http://schemas.microsoft.com/office/drawing/2014/main" val="3590988704"/>
                    </a:ext>
                  </a:extLst>
                </a:gridCol>
              </a:tblGrid>
              <a:tr h="30195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김병관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95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작업 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유스케이스 작성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List of Screen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1186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4832EAA-79B3-409A-9471-AAF0D8677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20787"/>
              </p:ext>
            </p:extLst>
          </p:nvPr>
        </p:nvGraphicFramePr>
        <p:xfrm>
          <a:off x="311325" y="4328720"/>
          <a:ext cx="3370510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079">
                  <a:extLst>
                    <a:ext uri="{9D8B030D-6E8A-4147-A177-3AD203B41FA5}">
                      <a16:colId xmlns:a16="http://schemas.microsoft.com/office/drawing/2014/main" val="302450704"/>
                    </a:ext>
                  </a:extLst>
                </a:gridCol>
                <a:gridCol w="2465431">
                  <a:extLst>
                    <a:ext uri="{9D8B030D-6E8A-4147-A177-3AD203B41FA5}">
                      <a16:colId xmlns:a16="http://schemas.microsoft.com/office/drawing/2014/main" val="3590988704"/>
                    </a:ext>
                  </a:extLst>
                </a:gridCol>
              </a:tblGrid>
              <a:tr h="30195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김준영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95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작업 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스타일 가이드 작성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화면 목록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1186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6C5D2D90-AEEE-48F1-9858-F302CCE7D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36251"/>
              </p:ext>
            </p:extLst>
          </p:nvPr>
        </p:nvGraphicFramePr>
        <p:xfrm>
          <a:off x="4241568" y="4328720"/>
          <a:ext cx="337051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95">
                  <a:extLst>
                    <a:ext uri="{9D8B030D-6E8A-4147-A177-3AD203B41FA5}">
                      <a16:colId xmlns:a16="http://schemas.microsoft.com/office/drawing/2014/main" val="302450704"/>
                    </a:ext>
                  </a:extLst>
                </a:gridCol>
                <a:gridCol w="2402515">
                  <a:extLst>
                    <a:ext uri="{9D8B030D-6E8A-4147-A177-3AD203B41FA5}">
                      <a16:colId xmlns:a16="http://schemas.microsoft.com/office/drawing/2014/main" val="3590988704"/>
                    </a:ext>
                  </a:extLst>
                </a:gridCol>
              </a:tblGrid>
              <a:tr h="30195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이영훈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95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작업 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권한 작성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Policy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11868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FE7B34B-0755-490D-A102-26E9AA01D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92174"/>
              </p:ext>
            </p:extLst>
          </p:nvPr>
        </p:nvGraphicFramePr>
        <p:xfrm>
          <a:off x="8171810" y="4328720"/>
          <a:ext cx="337051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13">
                  <a:extLst>
                    <a:ext uri="{9D8B030D-6E8A-4147-A177-3AD203B41FA5}">
                      <a16:colId xmlns:a16="http://schemas.microsoft.com/office/drawing/2014/main" val="302450704"/>
                    </a:ext>
                  </a:extLst>
                </a:gridCol>
                <a:gridCol w="2339597">
                  <a:extLst>
                    <a:ext uri="{9D8B030D-6E8A-4147-A177-3AD203B41FA5}">
                      <a16:colId xmlns:a16="http://schemas.microsoft.com/office/drawing/2014/main" val="3590988704"/>
                    </a:ext>
                  </a:extLst>
                </a:gridCol>
              </a:tblGrid>
              <a:tr h="30195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조성현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95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작업 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프로토타입 완성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기능 정의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11868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E0A5732-AE47-43E7-9914-94A20799E73D}"/>
              </a:ext>
            </a:extLst>
          </p:cNvPr>
          <p:cNvCxnSpPr/>
          <p:nvPr/>
        </p:nvCxnSpPr>
        <p:spPr>
          <a:xfrm>
            <a:off x="5821960" y="2967839"/>
            <a:ext cx="0" cy="7484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E2F27EB-854E-45DE-A608-F2FB4C96837E}"/>
              </a:ext>
            </a:extLst>
          </p:cNvPr>
          <p:cNvCxnSpPr>
            <a:cxnSpLocks/>
          </p:cNvCxnSpPr>
          <p:nvPr/>
        </p:nvCxnSpPr>
        <p:spPr>
          <a:xfrm>
            <a:off x="1921079" y="3716323"/>
            <a:ext cx="822121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C6913A2-E5FB-4CA1-9BD7-4F7852D3EB31}"/>
              </a:ext>
            </a:extLst>
          </p:cNvPr>
          <p:cNvCxnSpPr/>
          <p:nvPr/>
        </p:nvCxnSpPr>
        <p:spPr>
          <a:xfrm>
            <a:off x="1921079" y="3716323"/>
            <a:ext cx="0" cy="6123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BD575A6-EB74-40DE-833E-367EE33EA1EB}"/>
              </a:ext>
            </a:extLst>
          </p:cNvPr>
          <p:cNvCxnSpPr/>
          <p:nvPr/>
        </p:nvCxnSpPr>
        <p:spPr>
          <a:xfrm>
            <a:off x="5821960" y="3716323"/>
            <a:ext cx="0" cy="6123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D939316-D0FE-4B48-A24E-26FC7CD337F5}"/>
              </a:ext>
            </a:extLst>
          </p:cNvPr>
          <p:cNvCxnSpPr/>
          <p:nvPr/>
        </p:nvCxnSpPr>
        <p:spPr>
          <a:xfrm>
            <a:off x="10142290" y="3716323"/>
            <a:ext cx="0" cy="6123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0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동기 및 목표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4329E01-51E3-4247-95F4-982694A2218D}"/>
              </a:ext>
            </a:extLst>
          </p:cNvPr>
          <p:cNvSpPr/>
          <p:nvPr/>
        </p:nvSpPr>
        <p:spPr>
          <a:xfrm>
            <a:off x="2588749" y="4445327"/>
            <a:ext cx="7315200" cy="14141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카테고리별 상품 조회 기능 제공</a:t>
            </a:r>
            <a:endParaRPr lang="en-US" altLang="ko-KR" dirty="0">
              <a:solidFill>
                <a:sysClr val="windowText" lastClr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dirty="0">
              <a:solidFill>
                <a:sysClr val="windowText" lastClr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원하는 정보만을 얻을 수 있도록 깔끔한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UI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제공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052033-5FBF-491E-B4DE-6D32E6D8B2F5}"/>
              </a:ext>
            </a:extLst>
          </p:cNvPr>
          <p:cNvSpPr/>
          <p:nvPr/>
        </p:nvSpPr>
        <p:spPr>
          <a:xfrm>
            <a:off x="2592199" y="2209670"/>
            <a:ext cx="7315200" cy="14141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자주 찾던 쇼핑몰이 새롭게 바뀌었는데 가시성이 떨어져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UI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개선이 필요하다고 생각</a:t>
            </a:r>
            <a:endParaRPr lang="en-US" altLang="ko-KR" dirty="0">
              <a:solidFill>
                <a:sysClr val="windowText" lastClr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깔끔하고 카테고리별로 쉽게 찾을 수 있는 쇼핑몰이 필요하다 생각하여 쇼핑몰 프로젝트 진행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C00436-539E-4CF3-868B-778AB7BB14D7}"/>
              </a:ext>
            </a:extLst>
          </p:cNvPr>
          <p:cNvGrpSpPr/>
          <p:nvPr/>
        </p:nvGrpSpPr>
        <p:grpSpPr>
          <a:xfrm>
            <a:off x="1428925" y="1478502"/>
            <a:ext cx="1371672" cy="1369706"/>
            <a:chOff x="928951" y="2546887"/>
            <a:chExt cx="1371672" cy="136970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98CA4D1-B746-45E3-A783-431798FA9F5B}"/>
                </a:ext>
              </a:extLst>
            </p:cNvPr>
            <p:cNvGrpSpPr/>
            <p:nvPr/>
          </p:nvGrpSpPr>
          <p:grpSpPr>
            <a:xfrm>
              <a:off x="928951" y="2546887"/>
              <a:ext cx="1371672" cy="1369706"/>
              <a:chOff x="6863064" y="2605747"/>
              <a:chExt cx="761612" cy="760521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A763F69-F637-45A5-B2D6-E1BF767C95F7}"/>
                  </a:ext>
                </a:extLst>
              </p:cNvPr>
              <p:cNvSpPr/>
              <p:nvPr/>
            </p:nvSpPr>
            <p:spPr>
              <a:xfrm>
                <a:off x="6863064" y="2605747"/>
                <a:ext cx="761612" cy="760521"/>
              </a:xfrm>
              <a:prstGeom prst="ellipse">
                <a:avLst/>
              </a:prstGeom>
              <a:gradFill>
                <a:gsLst>
                  <a:gs pos="0">
                    <a:srgbClr val="0044BD"/>
                  </a:gs>
                  <a:gs pos="49000">
                    <a:srgbClr val="0044BD"/>
                  </a:gs>
                  <a:gs pos="50000">
                    <a:srgbClr val="0E52CC"/>
                  </a:gs>
                  <a:gs pos="100000">
                    <a:srgbClr val="0E52C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1043054" latinLnBrk="1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400" spc="5" dirty="0">
                  <a:ln w="0"/>
                  <a:gradFill>
                    <a:gsLst>
                      <a:gs pos="0">
                        <a:schemeClr val="bg1"/>
                      </a:gs>
                      <a:gs pos="74000">
                        <a:schemeClr val="bg1"/>
                      </a:gs>
                    </a:gsLst>
                    <a:lin ang="5400000" scaled="0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id="{1AAACFB9-5197-438F-980A-A6BBF672E14F}"/>
                  </a:ext>
                </a:extLst>
              </p:cNvPr>
              <p:cNvSpPr/>
              <p:nvPr/>
            </p:nvSpPr>
            <p:spPr>
              <a:xfrm>
                <a:off x="6915043" y="2657179"/>
                <a:ext cx="657660" cy="657658"/>
              </a:xfrm>
              <a:prstGeom prst="donut">
                <a:avLst>
                  <a:gd name="adj" fmla="val 207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AA5AD3-349A-4B42-B0C0-64DDFAC8A6A3}"/>
                </a:ext>
              </a:extLst>
            </p:cNvPr>
            <p:cNvSpPr txBox="1"/>
            <p:nvPr/>
          </p:nvSpPr>
          <p:spPr>
            <a:xfrm>
              <a:off x="1041400" y="3077851"/>
              <a:ext cx="11620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동기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4EC2C4-0B5B-472E-BA93-B47AC48BB13D}"/>
              </a:ext>
            </a:extLst>
          </p:cNvPr>
          <p:cNvGrpSpPr/>
          <p:nvPr/>
        </p:nvGrpSpPr>
        <p:grpSpPr>
          <a:xfrm>
            <a:off x="1432317" y="3706399"/>
            <a:ext cx="1371672" cy="1369706"/>
            <a:chOff x="928954" y="2546887"/>
            <a:chExt cx="1371672" cy="136970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2A38321-FE2E-47E9-9084-CF0B41FE2C4B}"/>
                </a:ext>
              </a:extLst>
            </p:cNvPr>
            <p:cNvGrpSpPr/>
            <p:nvPr/>
          </p:nvGrpSpPr>
          <p:grpSpPr>
            <a:xfrm>
              <a:off x="928954" y="2546887"/>
              <a:ext cx="1371672" cy="1369706"/>
              <a:chOff x="6863066" y="2605747"/>
              <a:chExt cx="761612" cy="760521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49342BDB-4515-448F-BE28-C03A8273BE02}"/>
                  </a:ext>
                </a:extLst>
              </p:cNvPr>
              <p:cNvSpPr/>
              <p:nvPr/>
            </p:nvSpPr>
            <p:spPr>
              <a:xfrm>
                <a:off x="6863066" y="2605747"/>
                <a:ext cx="761612" cy="760521"/>
              </a:xfrm>
              <a:prstGeom prst="ellipse">
                <a:avLst/>
              </a:prstGeom>
              <a:gradFill>
                <a:gsLst>
                  <a:gs pos="0">
                    <a:srgbClr val="0044BD"/>
                  </a:gs>
                  <a:gs pos="49000">
                    <a:srgbClr val="0044BD"/>
                  </a:gs>
                  <a:gs pos="50000">
                    <a:srgbClr val="0E52CC"/>
                  </a:gs>
                  <a:gs pos="100000">
                    <a:srgbClr val="0E52C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1043054" latinLnBrk="1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400" spc="5" dirty="0">
                  <a:ln w="0"/>
                  <a:gradFill>
                    <a:gsLst>
                      <a:gs pos="0">
                        <a:schemeClr val="bg1"/>
                      </a:gs>
                      <a:gs pos="74000">
                        <a:schemeClr val="bg1"/>
                      </a:gs>
                    </a:gsLst>
                    <a:lin ang="5400000" scaled="0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6" name="원형: 비어 있음 15">
                <a:extLst>
                  <a:ext uri="{FF2B5EF4-FFF2-40B4-BE49-F238E27FC236}">
                    <a16:creationId xmlns:a16="http://schemas.microsoft.com/office/drawing/2014/main" id="{EE766767-0BB9-4516-8732-7D967C7E67D7}"/>
                  </a:ext>
                </a:extLst>
              </p:cNvPr>
              <p:cNvSpPr/>
              <p:nvPr/>
            </p:nvSpPr>
            <p:spPr>
              <a:xfrm>
                <a:off x="6915043" y="2657179"/>
                <a:ext cx="657660" cy="657658"/>
              </a:xfrm>
              <a:prstGeom prst="donut">
                <a:avLst>
                  <a:gd name="adj" fmla="val 207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CCAC71-F60C-4F04-A9A2-FCF2F3540C1D}"/>
                </a:ext>
              </a:extLst>
            </p:cNvPr>
            <p:cNvSpPr txBox="1"/>
            <p:nvPr/>
          </p:nvSpPr>
          <p:spPr>
            <a:xfrm>
              <a:off x="1041400" y="3077851"/>
              <a:ext cx="11620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759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01.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개정이력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39E8D-8495-7779-6C70-2B176C91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1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개정 이력</a:t>
            </a:r>
          </a:p>
        </p:txBody>
      </p:sp>
      <p:graphicFrame>
        <p:nvGraphicFramePr>
          <p:cNvPr id="5" name="Table 1864">
            <a:extLst>
              <a:ext uri="{FF2B5EF4-FFF2-40B4-BE49-F238E27FC236}">
                <a16:creationId xmlns:a16="http://schemas.microsoft.com/office/drawing/2014/main" id="{C09E8228-F212-41A7-9129-9B729437C5E6}"/>
              </a:ext>
            </a:extLst>
          </p:cNvPr>
          <p:cNvGraphicFramePr/>
          <p:nvPr/>
        </p:nvGraphicFramePr>
        <p:xfrm>
          <a:off x="570848" y="1250754"/>
          <a:ext cx="11070289" cy="5281228"/>
        </p:xfrm>
        <a:graphic>
          <a:graphicData uri="http://schemas.openxmlformats.org/drawingml/2006/table">
            <a:tbl>
              <a:tblPr firstRow="1" firstCol="1" lastRow="1"/>
              <a:tblGrid>
                <a:gridCol w="1866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32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버전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작성자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날짜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Ver.01.01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1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최초 작성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2024-08-20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Ver.01.02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김병관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유스케이스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,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유스케이스 명세서완성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2024-08-21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Ver.01.03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김준영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스타일가이드 작성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2024-08-22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Ver.02.01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조성현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프로토 타입 완성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이영훈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권한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17822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김준영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화면목록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503094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김병관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List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 of Screen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작성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29950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이영훈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Policy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2024-08-26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4744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Ver.02.05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조성현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UI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기능 정의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2024-08-27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741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02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유스 케이스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39E8D-8495-7779-6C70-2B176C91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1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4EC0140-8A56-4A59-AC6C-43645C5E0923}"/>
              </a:ext>
            </a:extLst>
          </p:cNvPr>
          <p:cNvGrpSpPr/>
          <p:nvPr/>
        </p:nvGrpSpPr>
        <p:grpSpPr>
          <a:xfrm>
            <a:off x="1301691" y="1400962"/>
            <a:ext cx="9588617" cy="5192785"/>
            <a:chOff x="1375794" y="1291905"/>
            <a:chExt cx="9588617" cy="51927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327E4B-5AF5-4CD9-8BA3-27D913AAA6B2}"/>
                </a:ext>
              </a:extLst>
            </p:cNvPr>
            <p:cNvSpPr/>
            <p:nvPr/>
          </p:nvSpPr>
          <p:spPr>
            <a:xfrm>
              <a:off x="1375794" y="1291905"/>
              <a:ext cx="9588617" cy="51927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3482134-C51B-455B-83C0-979784F0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1528825"/>
              <a:ext cx="8534400" cy="471894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56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5">
      <a:dk1>
        <a:sysClr val="windowText" lastClr="000000"/>
      </a:dk1>
      <a:lt1>
        <a:sysClr val="window" lastClr="FFFFFF"/>
      </a:lt1>
      <a:dk2>
        <a:srgbClr val="1B3B5F"/>
      </a:dk2>
      <a:lt2>
        <a:srgbClr val="F2F2F2"/>
      </a:lt2>
      <a:accent1>
        <a:srgbClr val="1B3B5F"/>
      </a:accent1>
      <a:accent2>
        <a:srgbClr val="68D675"/>
      </a:accent2>
      <a:accent3>
        <a:srgbClr val="464646"/>
      </a:accent3>
      <a:accent4>
        <a:srgbClr val="8C8C8C"/>
      </a:accent4>
      <a:accent5>
        <a:srgbClr val="ADADAD"/>
      </a:accent5>
      <a:accent6>
        <a:srgbClr val="C8C8C8"/>
      </a:accent6>
      <a:hlink>
        <a:srgbClr val="68D675"/>
      </a:hlink>
      <a:folHlink>
        <a:srgbClr val="A5A5A5"/>
      </a:folHlink>
    </a:clrScheme>
    <a:fontScheme name="사용자 지정 808">
      <a:majorFont>
        <a:latin typeface="Montserrat"/>
        <a:ea typeface="맑은 고딕"/>
        <a:cs typeface=""/>
      </a:majorFont>
      <a:minorFont>
        <a:latin typeface="Montserra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1280</Words>
  <Application>Microsoft Office PowerPoint</Application>
  <PresentationFormat>와이드스크린</PresentationFormat>
  <Paragraphs>444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Montserrat</vt:lpstr>
      <vt:lpstr>맑은 고딕</vt:lpstr>
      <vt:lpstr>Wingdings</vt:lpstr>
      <vt:lpstr>KoPub돋움체 Bold</vt:lpstr>
      <vt:lpstr>Arial</vt:lpstr>
      <vt:lpstr>나눔스퀘어 Light</vt:lpstr>
      <vt:lpstr>Pretendard Medium</vt:lpstr>
      <vt:lpstr>나눔스퀘어 네오 ExtraBold</vt:lpstr>
      <vt:lpstr>나눔스퀘어 Bold</vt:lpstr>
      <vt:lpstr>나눔스퀘어 네오 Regular</vt:lpstr>
      <vt:lpstr>나눔스퀘어 네오 Bold</vt:lpstr>
      <vt:lpstr>Nunito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예스폼 디자인팀</Manager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파워포인트</dc:title>
  <dc:subject>파워포인트 템플릿, 파워포인트 배경, PPT 템플릿, 프리젠테이션, 다이어그램, 차트</dc:subject>
  <dc:creator>YESFORM by BR.YOON</dc:creator>
  <cp:keywords>PPT, PPT Templates, Presentation, Diagram, Chart, Yesform, Google slides, Keynote, 예스폼, 배경PPT</cp:keywords>
  <dc:description>본 문서의 저작권은 예스폼(YESFORM)에 있으며 무단 복제 배포시 법적인 제재를 받을 수 있습니다.</dc:description>
  <cp:lastModifiedBy>FullName</cp:lastModifiedBy>
  <cp:revision>52</cp:revision>
  <dcterms:created xsi:type="dcterms:W3CDTF">2021-08-31T04:10:54Z</dcterms:created>
  <dcterms:modified xsi:type="dcterms:W3CDTF">2024-08-26T07:39:25Z</dcterms:modified>
  <cp:category>http://powerpoint.yesform.com/</cp:category>
</cp:coreProperties>
</file>