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19" r:id="rId3"/>
    <p:sldId id="329" r:id="rId4"/>
    <p:sldId id="342" r:id="rId5"/>
    <p:sldId id="345" r:id="rId6"/>
    <p:sldId id="344" r:id="rId7"/>
    <p:sldId id="343" r:id="rId8"/>
    <p:sldId id="260" r:id="rId9"/>
    <p:sldId id="306" r:id="rId10"/>
    <p:sldId id="326" r:id="rId11"/>
    <p:sldId id="327" r:id="rId12"/>
    <p:sldId id="328" r:id="rId13"/>
    <p:sldId id="331" r:id="rId14"/>
    <p:sldId id="307" r:id="rId15"/>
    <p:sldId id="332" r:id="rId16"/>
    <p:sldId id="318" r:id="rId17"/>
    <p:sldId id="299" r:id="rId18"/>
    <p:sldId id="335" r:id="rId19"/>
    <p:sldId id="334" r:id="rId20"/>
    <p:sldId id="336" r:id="rId21"/>
    <p:sldId id="337" r:id="rId22"/>
    <p:sldId id="338" r:id="rId23"/>
    <p:sldId id="340" r:id="rId24"/>
  </p:sldIdLst>
  <p:sldSz cx="12192000" cy="6858000"/>
  <p:notesSz cx="6858000" cy="9144000"/>
  <p:embeddedFontLst>
    <p:embeddedFont>
      <p:font typeface="Pretendard Medium" panose="020B0600000101010101" charset="-127"/>
      <p:regular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나눔스퀘어 Bold" panose="020B0600000101010101" pitchFamily="50" charset="-127"/>
      <p:bold r:id="rId36"/>
    </p:embeddedFont>
    <p:embeddedFont>
      <p:font typeface="나눔스퀘어 Light" panose="020B0600000101010101" pitchFamily="50" charset="-127"/>
      <p:regular r:id="rId37"/>
    </p:embeddedFont>
    <p:embeddedFont>
      <p:font typeface="나눔스퀘어 네오 Bold" panose="00000800000000000000" pitchFamily="2" charset="-127"/>
      <p:bold r:id="rId38"/>
    </p:embeddedFont>
    <p:embeddedFont>
      <p:font typeface="나눔스퀘어 네오 ExtraBold" panose="00000900000000000000" pitchFamily="2" charset="-127"/>
      <p:bold r:id="rId39"/>
    </p:embeddedFont>
    <p:embeddedFont>
      <p:font typeface="나눔스퀘어 네오 Regular" panose="00000500000000000000" pitchFamily="2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19"/>
            <p14:sldId id="329"/>
            <p14:sldId id="342"/>
            <p14:sldId id="345"/>
            <p14:sldId id="344"/>
            <p14:sldId id="343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7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1B3B5F"/>
    <a:srgbClr val="8696A8"/>
    <a:srgbClr val="68D675"/>
    <a:srgbClr val="E1F7E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정처 산기 </a:t>
            </a:r>
            <a:r>
              <a:rPr lang="en-US" altLang="ko-KR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sz="28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28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36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ko-KR" altLang="en-US" sz="40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53193"/>
              </p:ext>
            </p:extLst>
          </p:nvPr>
        </p:nvGraphicFramePr>
        <p:xfrm>
          <a:off x="570849" y="1804205"/>
          <a:ext cx="5138498" cy="4804641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38406"/>
              </p:ext>
            </p:extLst>
          </p:nvPr>
        </p:nvGraphicFramePr>
        <p:xfrm>
          <a:off x="6502639" y="1804204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3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9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646982"/>
              </p:ext>
            </p:extLst>
          </p:nvPr>
        </p:nvGraphicFramePr>
        <p:xfrm>
          <a:off x="570849" y="1804205"/>
          <a:ext cx="5138498" cy="4804642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5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326994"/>
              </p:ext>
            </p:extLst>
          </p:nvPr>
        </p:nvGraphicFramePr>
        <p:xfrm>
          <a:off x="6502639" y="1804204"/>
          <a:ext cx="5138498" cy="480464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156337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2C65C-3CEA-4988-B044-A5F13146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" r="1569"/>
          <a:stretch/>
        </p:blipFill>
        <p:spPr>
          <a:xfrm>
            <a:off x="7449424" y="1794968"/>
            <a:ext cx="2969703" cy="42836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634271-EC5F-459D-9E06-D0311358C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94" y="1662777"/>
            <a:ext cx="3995257" cy="42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STRUCTURE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244600" y="1806982"/>
            <a:ext cx="9652000" cy="4549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B1334A-48CA-44A8-A101-256A02423701}"/>
              </a:ext>
            </a:extLst>
          </p:cNvPr>
          <p:cNvSpPr/>
          <p:nvPr/>
        </p:nvSpPr>
        <p:spPr>
          <a:xfrm>
            <a:off x="838201" y="14429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76DD5F-40B4-4C09-865B-47D8A06461AF}"/>
              </a:ext>
            </a:extLst>
          </p:cNvPr>
          <p:cNvSpPr/>
          <p:nvPr/>
        </p:nvSpPr>
        <p:spPr>
          <a:xfrm>
            <a:off x="8797255" y="3171038"/>
            <a:ext cx="1551964" cy="43622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rebuchet MS" panose="020B0603020202020204" pitchFamily="34" charset="0"/>
              </a:rPr>
              <a:t>ACC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FD7683-B506-40B7-B7EC-4E20E0734648}"/>
              </a:ext>
            </a:extLst>
          </p:cNvPr>
          <p:cNvSpPr/>
          <p:nvPr/>
        </p:nvSpPr>
        <p:spPr>
          <a:xfrm>
            <a:off x="508001" y="1069329"/>
            <a:ext cx="11099800" cy="5287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E3E5D3-AC65-4F93-845D-6F29478C1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47475"/>
              </p:ext>
            </p:extLst>
          </p:nvPr>
        </p:nvGraphicFramePr>
        <p:xfrm>
          <a:off x="838199" y="1172886"/>
          <a:ext cx="10325100" cy="496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40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091464">
                  <a:extLst>
                    <a:ext uri="{9D8B030D-6E8A-4147-A177-3AD203B41FA5}">
                      <a16:colId xmlns:a16="http://schemas.microsoft.com/office/drawing/2014/main" val="1884447834"/>
                    </a:ext>
                  </a:extLst>
                </a:gridCol>
                <a:gridCol w="1482235">
                  <a:extLst>
                    <a:ext uri="{9D8B030D-6E8A-4147-A177-3AD203B41FA5}">
                      <a16:colId xmlns:a16="http://schemas.microsoft.com/office/drawing/2014/main" val="459839468"/>
                    </a:ext>
                  </a:extLst>
                </a:gridCol>
                <a:gridCol w="1567722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4025899">
                  <a:extLst>
                    <a:ext uri="{9D8B030D-6E8A-4147-A177-3AD203B41FA5}">
                      <a16:colId xmlns:a16="http://schemas.microsoft.com/office/drawing/2014/main" val="170374208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368961604"/>
                    </a:ext>
                  </a:extLst>
                </a:gridCol>
              </a:tblGrid>
              <a:tr h="39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소메뉴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Screen ID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Page Title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로그인이 가능하고 회원가입 화면으로 이동할 수 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36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회원가입이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23639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메인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Coat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Coat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코트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Jacket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UI-M-O-02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아우터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Jacket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재킷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88076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Tee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티셔츠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94057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Shirt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Shirts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셔츠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683531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Knit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UI-M-T-03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Knit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니트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947763"/>
                  </a:ext>
                </a:extLst>
              </a:tr>
              <a:tr h="28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Pants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데님을 제외한 바지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422057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Denim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UI-M-B-02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하의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Denim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데님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3789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Sneakers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스니커즈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66754"/>
                  </a:ext>
                </a:extLst>
              </a:tr>
              <a:tr h="236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Loafer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UI-M-S-02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신발 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&gt; Loafer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로퍼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38727"/>
                  </a:ext>
                </a:extLst>
              </a:tr>
              <a:tr h="373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UI-M-A-01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Accessories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장신구 상품의 목록을 조회 가능하다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982781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UI-L-03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프로필 및 각종 정보를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  <a:tr h="373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UI-C-01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장바구니에 추가한 상품의 목록을 확인할 수 있다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3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3" r="6977" b="5287"/>
          <a:stretch/>
        </p:blipFill>
        <p:spPr>
          <a:xfrm>
            <a:off x="1280154" y="1521552"/>
            <a:ext cx="9631692" cy="43966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C6DBD-6CD3-473D-BF62-F13BB052E508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EFD8FD-AD06-4791-919E-9B81D152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8319"/>
              </p:ext>
            </p:extLst>
          </p:nvPr>
        </p:nvGraphicFramePr>
        <p:xfrm>
          <a:off x="1295400" y="1260170"/>
          <a:ext cx="9677398" cy="487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37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1350417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1456585">
                  <a:extLst>
                    <a:ext uri="{9D8B030D-6E8A-4147-A177-3AD203B41FA5}">
                      <a16:colId xmlns:a16="http://schemas.microsoft.com/office/drawing/2014/main" val="1252056321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3651075384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802907077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1279148195"/>
                    </a:ext>
                  </a:extLst>
                </a:gridCol>
                <a:gridCol w="608089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  <a:gridCol w="2816903">
                  <a:extLst>
                    <a:ext uri="{9D8B030D-6E8A-4147-A177-3AD203B41FA5}">
                      <a16:colId xmlns:a16="http://schemas.microsoft.com/office/drawing/2014/main" val="1129867609"/>
                    </a:ext>
                  </a:extLst>
                </a:gridCol>
              </a:tblGrid>
              <a:tr h="454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221296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페이지 권한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회원</a:t>
                      </a: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장바구니는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 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54607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711984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마이페이지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비회원은 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회원가입을 해야함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51536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39645"/>
                  </a:ext>
                </a:extLst>
              </a:tr>
              <a:tr h="2212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67291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카테고리선택은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 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403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79597"/>
                  </a:ext>
                </a:extLst>
              </a:tr>
              <a:tr h="403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070336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상품 조회는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둘 다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비회원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X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80231"/>
                  </a:ext>
                </a:extLst>
              </a:tr>
              <a:tr h="49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관리자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O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2468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572A3D0-1CA9-4B01-A639-675A95160CAD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623CC-CCA3-423B-8EFA-ED0D68A01009}"/>
              </a:ext>
            </a:extLst>
          </p:cNvPr>
          <p:cNvSpPr txBox="1"/>
          <p:nvPr/>
        </p:nvSpPr>
        <p:spPr>
          <a:xfrm>
            <a:off x="-386107" y="1201756"/>
            <a:ext cx="411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b="1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INDEX</a:t>
            </a:r>
            <a:endParaRPr lang="ko-KR" altLang="en-US" sz="5400" b="1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3F2E8-4C2F-4D46-801F-64DFFF2435D5}"/>
              </a:ext>
            </a:extLst>
          </p:cNvPr>
          <p:cNvSpPr txBox="1"/>
          <p:nvPr/>
        </p:nvSpPr>
        <p:spPr>
          <a:xfrm>
            <a:off x="7393664" y="139613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00. Introduction</a:t>
            </a:r>
            <a:endParaRPr lang="ko-KR" altLang="en-US" sz="2400" dirty="0">
              <a:solidFill>
                <a:schemeClr val="accent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347A785-9E85-4AFE-BD58-871691996C94}"/>
              </a:ext>
            </a:extLst>
          </p:cNvPr>
          <p:cNvGrpSpPr/>
          <p:nvPr/>
        </p:nvGrpSpPr>
        <p:grpSpPr>
          <a:xfrm rot="10800000">
            <a:off x="-9526" y="2168470"/>
            <a:ext cx="5160365" cy="923330"/>
            <a:chOff x="8177917" y="4152133"/>
            <a:chExt cx="4014083" cy="78105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406799C-44EA-4AEA-826B-F789CA3DB0DF}"/>
                </a:ext>
              </a:extLst>
            </p:cNvPr>
            <p:cNvSpPr/>
            <p:nvPr/>
          </p:nvSpPr>
          <p:spPr>
            <a:xfrm rot="16200000">
              <a:off x="9944805" y="3556821"/>
              <a:ext cx="781050" cy="19716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6095E1C-C950-4949-8569-AD4474222D89}"/>
                </a:ext>
              </a:extLst>
            </p:cNvPr>
            <p:cNvSpPr/>
            <p:nvPr/>
          </p:nvSpPr>
          <p:spPr>
            <a:xfrm rot="16200000">
              <a:off x="11366059" y="4107242"/>
              <a:ext cx="781050" cy="870833"/>
            </a:xfrm>
            <a:custGeom>
              <a:avLst/>
              <a:gdLst>
                <a:gd name="connsiteX0" fmla="*/ 781050 w 781050"/>
                <a:gd name="connsiteY0" fmla="*/ 390525 h 870833"/>
                <a:gd name="connsiteX1" fmla="*/ 781050 w 781050"/>
                <a:gd name="connsiteY1" fmla="*/ 870833 h 870833"/>
                <a:gd name="connsiteX2" fmla="*/ 0 w 781050"/>
                <a:gd name="connsiteY2" fmla="*/ 870833 h 870833"/>
                <a:gd name="connsiteX3" fmla="*/ 0 w 781050"/>
                <a:gd name="connsiteY3" fmla="*/ 390525 h 870833"/>
                <a:gd name="connsiteX4" fmla="*/ 390525 w 781050"/>
                <a:gd name="connsiteY4" fmla="*/ 0 h 870833"/>
                <a:gd name="connsiteX5" fmla="*/ 781050 w 781050"/>
                <a:gd name="connsiteY5" fmla="*/ 390525 h 87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870833">
                  <a:moveTo>
                    <a:pt x="781050" y="390525"/>
                  </a:moveTo>
                  <a:lnTo>
                    <a:pt x="781050" y="870833"/>
                  </a:lnTo>
                  <a:lnTo>
                    <a:pt x="0" y="87083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ubicBezTo>
                    <a:pt x="606206" y="0"/>
                    <a:pt x="781050" y="174844"/>
                    <a:pt x="781050" y="390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9F407F7-8E6A-45FD-8B29-2D1F52F2F0FC}"/>
                </a:ext>
              </a:extLst>
            </p:cNvPr>
            <p:cNvSpPr/>
            <p:nvPr/>
          </p:nvSpPr>
          <p:spPr>
            <a:xfrm rot="16200000">
              <a:off x="8177917" y="4152133"/>
              <a:ext cx="781050" cy="78105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C28D2B-07A2-47B3-9735-F31119D24FE8}"/>
                </a:ext>
              </a:extLst>
            </p:cNvPr>
            <p:cNvSpPr/>
            <p:nvPr/>
          </p:nvSpPr>
          <p:spPr>
            <a:xfrm rot="16200000">
              <a:off x="8958967" y="4152133"/>
              <a:ext cx="781050" cy="78105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4BBB84-893D-4476-AD57-7D5BA9B3773B}"/>
              </a:ext>
            </a:extLst>
          </p:cNvPr>
          <p:cNvSpPr txBox="1"/>
          <p:nvPr/>
        </p:nvSpPr>
        <p:spPr>
          <a:xfrm>
            <a:off x="7476988" y="603416"/>
            <a:ext cx="635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조원 소개 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동기 및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FB97F-7D54-4569-A4E6-ECC448D1D0E6}"/>
              </a:ext>
            </a:extLst>
          </p:cNvPr>
          <p:cNvSpPr txBox="1"/>
          <p:nvPr/>
        </p:nvSpPr>
        <p:spPr>
          <a:xfrm>
            <a:off x="7393664" y="1245979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01.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D25D0-4123-4301-9B19-6EF1BCBEF4EA}"/>
              </a:ext>
            </a:extLst>
          </p:cNvPr>
          <p:cNvSpPr txBox="1"/>
          <p:nvPr/>
        </p:nvSpPr>
        <p:spPr>
          <a:xfrm>
            <a:off x="7476988" y="1709782"/>
            <a:ext cx="635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개정 이력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F7E8C-80EB-4E00-A940-1061ABDF3A9A}"/>
              </a:ext>
            </a:extLst>
          </p:cNvPr>
          <p:cNvSpPr txBox="1"/>
          <p:nvPr/>
        </p:nvSpPr>
        <p:spPr>
          <a:xfrm>
            <a:off x="7385038" y="2243127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02.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유스케이스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9C967-49B4-4EF1-8AED-6DB5868929C0}"/>
              </a:ext>
            </a:extLst>
          </p:cNvPr>
          <p:cNvSpPr txBox="1"/>
          <p:nvPr/>
        </p:nvSpPr>
        <p:spPr>
          <a:xfrm>
            <a:off x="7468362" y="2706930"/>
            <a:ext cx="635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유스케이스  다이어그램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유스케이스 명세서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331176-C9A4-4886-ABCB-1F8E490A5EFC}"/>
              </a:ext>
            </a:extLst>
          </p:cNvPr>
          <p:cNvSpPr txBox="1"/>
          <p:nvPr/>
        </p:nvSpPr>
        <p:spPr>
          <a:xfrm>
            <a:off x="7393664" y="3446271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03.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0043-8C91-412C-B0FC-3027DAEEF711}"/>
              </a:ext>
            </a:extLst>
          </p:cNvPr>
          <p:cNvSpPr txBox="1"/>
          <p:nvPr/>
        </p:nvSpPr>
        <p:spPr>
          <a:xfrm>
            <a:off x="7476988" y="3910074"/>
            <a:ext cx="635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프로토타입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FCD6C1-B111-4BD6-873E-DB0DD495FD52}"/>
              </a:ext>
            </a:extLst>
          </p:cNvPr>
          <p:cNvSpPr txBox="1"/>
          <p:nvPr/>
        </p:nvSpPr>
        <p:spPr>
          <a:xfrm>
            <a:off x="7393664" y="4511393"/>
            <a:ext cx="39057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04. </a:t>
            </a:r>
            <a:r>
              <a:rPr lang="ko-KR" altLang="en-US" sz="2400" dirty="0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스토리보드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8CF22-18F4-4794-900D-583BE21EA01F}"/>
              </a:ext>
            </a:extLst>
          </p:cNvPr>
          <p:cNvSpPr txBox="1"/>
          <p:nvPr/>
        </p:nvSpPr>
        <p:spPr>
          <a:xfrm>
            <a:off x="7485613" y="4983585"/>
            <a:ext cx="4936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List of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sz="1400" spc="-15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정의</a:t>
            </a:r>
            <a:endParaRPr lang="en-US" altLang="ko-KR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spc="-15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1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3D57E2-61AE-4F8E-A65F-704CA0C4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1070"/>
              </p:ext>
            </p:extLst>
          </p:nvPr>
        </p:nvGraphicFramePr>
        <p:xfrm>
          <a:off x="1044429" y="1409700"/>
          <a:ext cx="10100345" cy="457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105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2708343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5922897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502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대구분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중구분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Description</a:t>
                      </a:r>
                      <a:endParaRPr lang="ko-KR" altLang="en-US" sz="1300" dirty="0"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880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회원가입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이메일 인증을 해야만 나머지 정보를 입력 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중복이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7592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주소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국내 주소만 입력할 수 있다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정확한 주소를 위해 우편번호를 입력해야 한다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검색은 카카오 우편번호검색 기능을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787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비밀번호는 중복이 가능하다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. 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하지만 비밀번호 확인에서 일치하지 않으면 </a:t>
                      </a: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다음으로 이동이 불가능하다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5302"/>
                  </a:ext>
                </a:extLst>
              </a:tr>
              <a:tr h="8256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연락처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배송에 관련이 있기 때문에 인증을 </a:t>
                      </a:r>
                      <a:r>
                        <a:rPr lang="ko-KR" altLang="en-US" sz="1300" dirty="0" err="1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해야한다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전화번호는 중복이 불가능하다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 다계정을 막기위해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81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개인정보 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회원의 정보</a:t>
                      </a:r>
                      <a:endParaRPr lang="en-US" altLang="ko-KR" sz="13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-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마지막 로그인 후 </a:t>
                      </a:r>
                      <a:r>
                        <a:rPr lang="en-US" altLang="ko-KR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년이 지나면 개인정보를 자동 삭제한다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72171E-B427-466E-992D-5C7BA765289C}"/>
              </a:ext>
            </a:extLst>
          </p:cNvPr>
          <p:cNvSpPr/>
          <p:nvPr/>
        </p:nvSpPr>
        <p:spPr>
          <a:xfrm>
            <a:off x="838201" y="1176206"/>
            <a:ext cx="10515600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21E93-5EAA-4510-B672-BB1402D79226}"/>
              </a:ext>
            </a:extLst>
          </p:cNvPr>
          <p:cNvSpPr/>
          <p:nvPr/>
        </p:nvSpPr>
        <p:spPr>
          <a:xfrm rot="16200000">
            <a:off x="3265728" y="2411171"/>
            <a:ext cx="5392660" cy="2907109"/>
          </a:xfrm>
          <a:prstGeom prst="triangle">
            <a:avLst>
              <a:gd name="adj" fmla="val 52120"/>
            </a:avLst>
          </a:prstGeom>
          <a:gradFill>
            <a:gsLst>
              <a:gs pos="59000">
                <a:schemeClr val="bg1">
                  <a:lumMod val="95000"/>
                </a:schemeClr>
              </a:gs>
              <a:gs pos="79000">
                <a:schemeClr val="bg1">
                  <a:lumMod val="8500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B116BD-165A-4348-98A7-BB18BD7C62BB}"/>
              </a:ext>
            </a:extLst>
          </p:cNvPr>
          <p:cNvGrpSpPr/>
          <p:nvPr/>
        </p:nvGrpSpPr>
        <p:grpSpPr>
          <a:xfrm>
            <a:off x="472579" y="1456977"/>
            <a:ext cx="5788521" cy="5223221"/>
            <a:chOff x="878979" y="1418879"/>
            <a:chExt cx="5788521" cy="522322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DC7D4-1695-4CF4-BED6-856E7D0D8F1E}"/>
                </a:ext>
              </a:extLst>
            </p:cNvPr>
            <p:cNvSpPr/>
            <p:nvPr/>
          </p:nvSpPr>
          <p:spPr>
            <a:xfrm>
              <a:off x="878979" y="1418879"/>
              <a:ext cx="5788521" cy="5223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370B917-788B-4EF1-9D3F-179A7D6A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9" b="2815"/>
            <a:stretch/>
          </p:blipFill>
          <p:spPr>
            <a:xfrm>
              <a:off x="1104402" y="1518066"/>
              <a:ext cx="5563097" cy="502484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8BFA89-4A48-4EBB-9E71-FE4AB7DB35E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4-6.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Flowchart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56CD8-7ED8-427A-9A92-1D01FFF8B63F}"/>
              </a:ext>
            </a:extLst>
          </p:cNvPr>
          <p:cNvSpPr/>
          <p:nvPr/>
        </p:nvSpPr>
        <p:spPr>
          <a:xfrm>
            <a:off x="472579" y="1168400"/>
            <a:ext cx="5788521" cy="288577"/>
          </a:xfrm>
          <a:prstGeom prst="rect">
            <a:avLst/>
          </a:prstGeom>
          <a:solidFill>
            <a:srgbClr val="8696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회원 가입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A4E4E1A-4E29-4B21-A233-BE60D6400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9424"/>
              </p:ext>
            </p:extLst>
          </p:nvPr>
        </p:nvGraphicFramePr>
        <p:xfrm>
          <a:off x="7415609" y="1168400"/>
          <a:ext cx="4303812" cy="539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812">
                  <a:extLst>
                    <a:ext uri="{9D8B030D-6E8A-4147-A177-3AD203B41FA5}">
                      <a16:colId xmlns:a16="http://schemas.microsoft.com/office/drawing/2014/main" val="1876666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4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아이디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28418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81244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패스워드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77204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65170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우편번호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942707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상세주소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99973"/>
                  </a:ext>
                </a:extLst>
              </a:tr>
              <a:tr h="71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휴대전화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6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1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445053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로그인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942770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창으로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아이디 비밀번호 입력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로그인 클릭 버튼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UI-L-01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795FE78-6799-4105-8295-3FEFE19D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0" y="1616378"/>
            <a:ext cx="5315173" cy="52416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B6917C-9F00-4914-9BE3-BC5836DE42C7}"/>
              </a:ext>
            </a:extLst>
          </p:cNvPr>
          <p:cNvSpPr/>
          <p:nvPr/>
        </p:nvSpPr>
        <p:spPr>
          <a:xfrm>
            <a:off x="4520257" y="1661717"/>
            <a:ext cx="544111" cy="18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895E33-0C41-4A4A-BE1A-A9F12CA9E9D9}"/>
              </a:ext>
            </a:extLst>
          </p:cNvPr>
          <p:cNvCxnSpPr>
            <a:cxnSpLocks/>
          </p:cNvCxnSpPr>
          <p:nvPr/>
        </p:nvCxnSpPr>
        <p:spPr>
          <a:xfrm flipH="1">
            <a:off x="4274073" y="1756246"/>
            <a:ext cx="246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2D95CC-030F-468A-A237-035CC97B1CC4}"/>
              </a:ext>
            </a:extLst>
          </p:cNvPr>
          <p:cNvSpPr txBox="1"/>
          <p:nvPr/>
        </p:nvSpPr>
        <p:spPr>
          <a:xfrm>
            <a:off x="4102419" y="15808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C997D-9093-45F8-AF23-C28BDAF419B4}"/>
              </a:ext>
            </a:extLst>
          </p:cNvPr>
          <p:cNvSpPr/>
          <p:nvPr/>
        </p:nvSpPr>
        <p:spPr>
          <a:xfrm>
            <a:off x="2524360" y="1756246"/>
            <a:ext cx="316523" cy="193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A0B8C7-C226-445F-8CC3-D005E4CDD2E9}"/>
              </a:ext>
            </a:extLst>
          </p:cNvPr>
          <p:cNvCxnSpPr>
            <a:cxnSpLocks/>
          </p:cNvCxnSpPr>
          <p:nvPr/>
        </p:nvCxnSpPr>
        <p:spPr>
          <a:xfrm flipH="1">
            <a:off x="2259623" y="1850776"/>
            <a:ext cx="264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DE64B-B175-4A6D-A8E0-ABCC060EF3DC}"/>
              </a:ext>
            </a:extLst>
          </p:cNvPr>
          <p:cNvSpPr txBox="1"/>
          <p:nvPr/>
        </p:nvSpPr>
        <p:spPr>
          <a:xfrm>
            <a:off x="2005613" y="166611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DFD44-6258-4C0E-918F-38BC65281AB5}"/>
              </a:ext>
            </a:extLst>
          </p:cNvPr>
          <p:cNvSpPr/>
          <p:nvPr/>
        </p:nvSpPr>
        <p:spPr>
          <a:xfrm>
            <a:off x="3194185" y="3341648"/>
            <a:ext cx="3294537" cy="878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1C9112-3C51-43B5-B192-3535294D97B1}"/>
              </a:ext>
            </a:extLst>
          </p:cNvPr>
          <p:cNvCxnSpPr>
            <a:cxnSpLocks/>
          </p:cNvCxnSpPr>
          <p:nvPr/>
        </p:nvCxnSpPr>
        <p:spPr>
          <a:xfrm flipH="1">
            <a:off x="2526070" y="3780692"/>
            <a:ext cx="668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338D3B-CD51-4CD9-9B6C-8E5E1B52E7B1}"/>
              </a:ext>
            </a:extLst>
          </p:cNvPr>
          <p:cNvSpPr txBox="1"/>
          <p:nvPr/>
        </p:nvSpPr>
        <p:spPr>
          <a:xfrm>
            <a:off x="2283491" y="36115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75CDE-B7E3-4F01-AC3D-061BDFF128C0}"/>
              </a:ext>
            </a:extLst>
          </p:cNvPr>
          <p:cNvSpPr/>
          <p:nvPr/>
        </p:nvSpPr>
        <p:spPr>
          <a:xfrm>
            <a:off x="3437792" y="4255830"/>
            <a:ext cx="664627" cy="289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FDE50D-834D-44BB-B2DF-C976B76E0AD1}"/>
              </a:ext>
            </a:extLst>
          </p:cNvPr>
          <p:cNvCxnSpPr>
            <a:cxnSpLocks/>
          </p:cNvCxnSpPr>
          <p:nvPr/>
        </p:nvCxnSpPr>
        <p:spPr>
          <a:xfrm flipH="1">
            <a:off x="2682621" y="4377713"/>
            <a:ext cx="7521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7899A7-0D68-447F-A828-3A2419877794}"/>
              </a:ext>
            </a:extLst>
          </p:cNvPr>
          <p:cNvSpPr txBox="1"/>
          <p:nvPr/>
        </p:nvSpPr>
        <p:spPr>
          <a:xfrm>
            <a:off x="2391992" y="42106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3EBAC-E11F-4399-A623-C298B28115BC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04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37" name="Table 1864">
            <a:extLst>
              <a:ext uri="{FF2B5EF4-FFF2-40B4-BE49-F238E27FC236}">
                <a16:creationId xmlns:a16="http://schemas.microsoft.com/office/drawing/2014/main" id="{B18B489B-CCDB-49C9-90CD-25D754BE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92099"/>
              </p:ext>
            </p:extLst>
          </p:nvPr>
        </p:nvGraphicFramePr>
        <p:xfrm>
          <a:off x="3002" y="991704"/>
          <a:ext cx="12188996" cy="589152"/>
        </p:xfrm>
        <a:graphic>
          <a:graphicData uri="http://schemas.openxmlformats.org/drawingml/2006/table">
            <a:tbl>
              <a:tblPr firstRow="1" firstCol="1" lastRow="1"/>
              <a:tblGrid>
                <a:gridCol w="136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31875631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561518012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167926541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2425645149"/>
                    </a:ext>
                  </a:extLst>
                </a:gridCol>
                <a:gridCol w="1546926">
                  <a:extLst>
                    <a:ext uri="{9D8B030D-6E8A-4147-A177-3AD203B41FA5}">
                      <a16:colId xmlns:a16="http://schemas.microsoft.com/office/drawing/2014/main" val="3573746057"/>
                    </a:ext>
                  </a:extLst>
                </a:gridCol>
                <a:gridCol w="1546925">
                  <a:extLst>
                    <a:ext uri="{9D8B030D-6E8A-4147-A177-3AD203B41FA5}">
                      <a16:colId xmlns:a16="http://schemas.microsoft.com/office/drawing/2014/main" val="781111619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Page Title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정처 쇼핑몰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Screen ID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Author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1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조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Date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2024.08.27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Screen Path</a:t>
                      </a:r>
                      <a:endParaRPr sz="1600" b="0" kern="1200" dirty="0">
                        <a:solidFill>
                          <a:schemeClr val="bg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메인 화면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&gt; Outer &gt; Coat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1864">
            <a:extLst>
              <a:ext uri="{FF2B5EF4-FFF2-40B4-BE49-F238E27FC236}">
                <a16:creationId xmlns:a16="http://schemas.microsoft.com/office/drawing/2014/main" id="{C49CDD5D-1C76-4849-9BFE-94DA313C3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632158"/>
              </p:ext>
            </p:extLst>
          </p:nvPr>
        </p:nvGraphicFramePr>
        <p:xfrm>
          <a:off x="9113637" y="1580856"/>
          <a:ext cx="3075361" cy="5241622"/>
        </p:xfrm>
        <a:graphic>
          <a:graphicData uri="http://schemas.openxmlformats.org/drawingml/2006/table">
            <a:tbl>
              <a:tblPr firstRow="1" firstCol="1" lastRow="1"/>
              <a:tblGrid>
                <a:gridCol w="599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557">
                <a:tc gridSpan="2"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1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메인 홈페이지로 이동</a:t>
                      </a:r>
                      <a:endParaRPr sz="16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Outer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로 이동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Coat</a:t>
                      </a:r>
                      <a:r>
                        <a:rPr lang="ko-KR" altLang="en-US" sz="16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</a:rPr>
                        <a:t> 사진 표시</a:t>
                      </a: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441162"/>
                  </a:ext>
                </a:extLst>
              </a:tr>
              <a:tr h="50626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kern="120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336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Related ID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051245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UI-M-O-01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600" b="0" kern="1200" noProof="0" dirty="0">
                        <a:solidFill>
                          <a:schemeClr val="tx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0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  <a:sym typeface="Pretendard Light"/>
                        </a:rPr>
                        <a:t>Check Point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3B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1962"/>
                  </a:ext>
                </a:extLst>
              </a:tr>
              <a:tr h="7355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각 카테고리 종류의 옷과 신발을 볼 수 있습니다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Medium" panose="02000603000000020004" pitchFamily="2" charset="-127"/>
                          <a:sym typeface="Pretendard Light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5583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BA6C397-CC4E-43AE-BFA5-203F1FC8F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2"/>
          <a:stretch/>
        </p:blipFill>
        <p:spPr>
          <a:xfrm>
            <a:off x="2280989" y="1606494"/>
            <a:ext cx="5271316" cy="5138255"/>
          </a:xfrm>
          <a:prstGeom prst="rect">
            <a:avLst/>
          </a:prstGeom>
          <a:ln w="0">
            <a:solidFill>
              <a:srgbClr val="FF0000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07B758-1925-435B-973D-29CD7BE52253}"/>
              </a:ext>
            </a:extLst>
          </p:cNvPr>
          <p:cNvSpPr/>
          <p:nvPr/>
        </p:nvSpPr>
        <p:spPr>
          <a:xfrm>
            <a:off x="4598565" y="1644242"/>
            <a:ext cx="636165" cy="192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114F4C-D6B3-4D58-AD79-8D7FE91070F0}"/>
              </a:ext>
            </a:extLst>
          </p:cNvPr>
          <p:cNvCxnSpPr>
            <a:cxnSpLocks/>
          </p:cNvCxnSpPr>
          <p:nvPr/>
        </p:nvCxnSpPr>
        <p:spPr>
          <a:xfrm>
            <a:off x="5234730" y="1728132"/>
            <a:ext cx="192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D6FE9-1FD2-40AF-866F-2003017B5F0B}"/>
              </a:ext>
            </a:extLst>
          </p:cNvPr>
          <p:cNvSpPr/>
          <p:nvPr/>
        </p:nvSpPr>
        <p:spPr>
          <a:xfrm>
            <a:off x="2847890" y="1837189"/>
            <a:ext cx="422030" cy="193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FA41E7-E7AA-4A5A-A563-685F72DDB6C6}"/>
              </a:ext>
            </a:extLst>
          </p:cNvPr>
          <p:cNvCxnSpPr>
            <a:cxnSpLocks/>
          </p:cNvCxnSpPr>
          <p:nvPr/>
        </p:nvCxnSpPr>
        <p:spPr>
          <a:xfrm flipH="1">
            <a:off x="2690446" y="1933904"/>
            <a:ext cx="1574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10999-B987-43C4-9236-3A545724F96B}"/>
              </a:ext>
            </a:extLst>
          </p:cNvPr>
          <p:cNvSpPr txBox="1"/>
          <p:nvPr/>
        </p:nvSpPr>
        <p:spPr>
          <a:xfrm>
            <a:off x="2473734" y="174923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B454A1-4C67-42EF-BFC5-9AE82725AAD7}"/>
              </a:ext>
            </a:extLst>
          </p:cNvPr>
          <p:cNvSpPr/>
          <p:nvPr/>
        </p:nvSpPr>
        <p:spPr>
          <a:xfrm>
            <a:off x="2847890" y="2074594"/>
            <a:ext cx="422030" cy="140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957EC2-C733-4217-ABDC-69FCEDB451CC}"/>
              </a:ext>
            </a:extLst>
          </p:cNvPr>
          <p:cNvCxnSpPr>
            <a:cxnSpLocks/>
          </p:cNvCxnSpPr>
          <p:nvPr/>
        </p:nvCxnSpPr>
        <p:spPr>
          <a:xfrm flipH="1">
            <a:off x="2417067" y="2126986"/>
            <a:ext cx="430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F93D4D-1067-49C6-81EC-A65BC640ADBD}"/>
              </a:ext>
            </a:extLst>
          </p:cNvPr>
          <p:cNvSpPr txBox="1"/>
          <p:nvPr/>
        </p:nvSpPr>
        <p:spPr>
          <a:xfrm>
            <a:off x="2163860" y="19595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770564-0BD7-4F32-8AA9-939339B69BFF}"/>
              </a:ext>
            </a:extLst>
          </p:cNvPr>
          <p:cNvSpPr/>
          <p:nvPr/>
        </p:nvSpPr>
        <p:spPr>
          <a:xfrm>
            <a:off x="2473734" y="2486637"/>
            <a:ext cx="4946974" cy="3782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6F8927D-D137-439E-A16E-BD1C1F14E639}"/>
              </a:ext>
            </a:extLst>
          </p:cNvPr>
          <p:cNvCxnSpPr>
            <a:cxnSpLocks/>
          </p:cNvCxnSpPr>
          <p:nvPr/>
        </p:nvCxnSpPr>
        <p:spPr>
          <a:xfrm flipH="1">
            <a:off x="1890347" y="3701562"/>
            <a:ext cx="583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2A9DBD-D0D3-49AF-BCE9-45D059660AF0}"/>
              </a:ext>
            </a:extLst>
          </p:cNvPr>
          <p:cNvSpPr txBox="1"/>
          <p:nvPr/>
        </p:nvSpPr>
        <p:spPr>
          <a:xfrm>
            <a:off x="1611500" y="351689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CCB790-7B97-483B-86F1-90472274CFE2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4-7. UI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기능 정의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25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0. Introduction</a:t>
            </a:r>
            <a:endParaRPr lang="ko-KR" altLang="en-US" sz="4000" b="1" dirty="0">
              <a:solidFill>
                <a:schemeClr val="bg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조원 소개</a:t>
            </a:r>
          </a:p>
        </p:txBody>
      </p:sp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0D0FC8C9-432B-4193-90A1-107591000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806"/>
              </p:ext>
            </p:extLst>
          </p:nvPr>
        </p:nvGraphicFramePr>
        <p:xfrm>
          <a:off x="4221994" y="1342239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14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40996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김병관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유스케이스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List of Screen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4832EAA-79B3-409A-9471-AAF0D867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20787"/>
              </p:ext>
            </p:extLst>
          </p:nvPr>
        </p:nvGraphicFramePr>
        <p:xfrm>
          <a:off x="311325" y="4328720"/>
          <a:ext cx="3370510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65431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김준영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스타일 가이드 작성</a:t>
                      </a:r>
                      <a:endParaRPr lang="en-US" altLang="ko-KR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화면 목록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C5D2D90-AEEE-48F1-9858-F302CCE7D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36251"/>
              </p:ext>
            </p:extLst>
          </p:nvPr>
        </p:nvGraphicFramePr>
        <p:xfrm>
          <a:off x="4241568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95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402515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이영훈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권한 작성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Policy 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FE7B34B-0755-490D-A102-26E9AA01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2174"/>
              </p:ext>
            </p:extLst>
          </p:nvPr>
        </p:nvGraphicFramePr>
        <p:xfrm>
          <a:off x="8171810" y="4328720"/>
          <a:ext cx="337051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13">
                  <a:extLst>
                    <a:ext uri="{9D8B030D-6E8A-4147-A177-3AD203B41FA5}">
                      <a16:colId xmlns:a16="http://schemas.microsoft.com/office/drawing/2014/main" val="302450704"/>
                    </a:ext>
                  </a:extLst>
                </a:gridCol>
                <a:gridCol w="2339597">
                  <a:extLst>
                    <a:ext uri="{9D8B030D-6E8A-4147-A177-3AD203B41FA5}">
                      <a16:colId xmlns:a16="http://schemas.microsoft.com/office/drawing/2014/main" val="3590988704"/>
                    </a:ext>
                  </a:extLst>
                </a:gridCol>
              </a:tblGrid>
              <a:tr h="3019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96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조성현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95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조원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작업 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프로토타입 완성</a:t>
                      </a:r>
                      <a:endParaRPr lang="en-US" altLang="ko-KR" sz="14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기능 정의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11868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E0A5732-AE47-43E7-9914-94A20799E73D}"/>
              </a:ext>
            </a:extLst>
          </p:cNvPr>
          <p:cNvCxnSpPr/>
          <p:nvPr/>
        </p:nvCxnSpPr>
        <p:spPr>
          <a:xfrm>
            <a:off x="5821960" y="2967839"/>
            <a:ext cx="0" cy="748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2F27EB-854E-45DE-A608-F2FB4C96837E}"/>
              </a:ext>
            </a:extLst>
          </p:cNvPr>
          <p:cNvCxnSpPr>
            <a:cxnSpLocks/>
          </p:cNvCxnSpPr>
          <p:nvPr/>
        </p:nvCxnSpPr>
        <p:spPr>
          <a:xfrm>
            <a:off x="1921079" y="3716323"/>
            <a:ext cx="822121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C6913A2-E5FB-4CA1-9BD7-4F7852D3EB31}"/>
              </a:ext>
            </a:extLst>
          </p:cNvPr>
          <p:cNvCxnSpPr/>
          <p:nvPr/>
        </p:nvCxnSpPr>
        <p:spPr>
          <a:xfrm>
            <a:off x="1921079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D575A6-EB74-40DE-833E-367EE33EA1EB}"/>
              </a:ext>
            </a:extLst>
          </p:cNvPr>
          <p:cNvCxnSpPr/>
          <p:nvPr/>
        </p:nvCxnSpPr>
        <p:spPr>
          <a:xfrm>
            <a:off x="582196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D939316-D0FE-4B48-A24E-26FC7CD337F5}"/>
              </a:ext>
            </a:extLst>
          </p:cNvPr>
          <p:cNvCxnSpPr/>
          <p:nvPr/>
        </p:nvCxnSpPr>
        <p:spPr>
          <a:xfrm>
            <a:off x="10142290" y="3716323"/>
            <a:ext cx="0" cy="612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0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동기 및 목표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329E01-51E3-4247-95F4-982694A2218D}"/>
              </a:ext>
            </a:extLst>
          </p:cNvPr>
          <p:cNvSpPr/>
          <p:nvPr/>
        </p:nvSpPr>
        <p:spPr>
          <a:xfrm>
            <a:off x="2588749" y="4445327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카테고리별 상품 조회 기능 제공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정보만을 얻을 수 있도록 깔끔한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제공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A052033-5FBF-491E-B4DE-6D32E6D8B2F5}"/>
              </a:ext>
            </a:extLst>
          </p:cNvPr>
          <p:cNvSpPr/>
          <p:nvPr/>
        </p:nvSpPr>
        <p:spPr>
          <a:xfrm>
            <a:off x="2592199" y="2209670"/>
            <a:ext cx="7315200" cy="14141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자주 찾던 쇼핑몰이 새롭게 바뀌었는데 가시성이 떨어져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UI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개선이 필요하다고 생각</a:t>
            </a:r>
            <a:endParaRPr lang="en-US" altLang="ko-KR" dirty="0">
              <a:solidFill>
                <a:sysClr val="windowText" lastClr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깔끔하고 카테고리별로 쉽게 찾을 수 있는 쇼핑몰이 필요하다 생각하여 쇼핑몰 프로젝트 진행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C00436-539E-4CF3-868B-778AB7BB14D7}"/>
              </a:ext>
            </a:extLst>
          </p:cNvPr>
          <p:cNvGrpSpPr/>
          <p:nvPr/>
        </p:nvGrpSpPr>
        <p:grpSpPr>
          <a:xfrm>
            <a:off x="1428925" y="1478502"/>
            <a:ext cx="1371672" cy="1369706"/>
            <a:chOff x="928951" y="2546887"/>
            <a:chExt cx="1371672" cy="13697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98CA4D1-B746-45E3-A783-431798FA9F5B}"/>
                </a:ext>
              </a:extLst>
            </p:cNvPr>
            <p:cNvGrpSpPr/>
            <p:nvPr/>
          </p:nvGrpSpPr>
          <p:grpSpPr>
            <a:xfrm>
              <a:off x="928951" y="2546887"/>
              <a:ext cx="1371672" cy="1369706"/>
              <a:chOff x="6863064" y="2605747"/>
              <a:chExt cx="761612" cy="760521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763F69-F637-45A5-B2D6-E1BF767C95F7}"/>
                  </a:ext>
                </a:extLst>
              </p:cNvPr>
              <p:cNvSpPr/>
              <p:nvPr/>
            </p:nvSpPr>
            <p:spPr>
              <a:xfrm>
                <a:off x="6863064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" name="원형: 비어 있음 10">
                <a:extLst>
                  <a:ext uri="{FF2B5EF4-FFF2-40B4-BE49-F238E27FC236}">
                    <a16:creationId xmlns:a16="http://schemas.microsoft.com/office/drawing/2014/main" id="{1AAACFB9-5197-438F-980A-A6BBF672E14F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A5AD3-349A-4B42-B0C0-64DDFAC8A6A3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동기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4EC2C4-0B5B-472E-BA93-B47AC48BB13D}"/>
              </a:ext>
            </a:extLst>
          </p:cNvPr>
          <p:cNvGrpSpPr/>
          <p:nvPr/>
        </p:nvGrpSpPr>
        <p:grpSpPr>
          <a:xfrm>
            <a:off x="1432317" y="3706399"/>
            <a:ext cx="1371672" cy="1369706"/>
            <a:chOff x="928954" y="2546887"/>
            <a:chExt cx="1371672" cy="136970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2A38321-FE2E-47E9-9084-CF0B41FE2C4B}"/>
                </a:ext>
              </a:extLst>
            </p:cNvPr>
            <p:cNvGrpSpPr/>
            <p:nvPr/>
          </p:nvGrpSpPr>
          <p:grpSpPr>
            <a:xfrm>
              <a:off x="928954" y="2546887"/>
              <a:ext cx="1371672" cy="1369706"/>
              <a:chOff x="6863066" y="2605747"/>
              <a:chExt cx="761612" cy="76052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9342BDB-4515-448F-BE28-C03A8273BE02}"/>
                  </a:ext>
                </a:extLst>
              </p:cNvPr>
              <p:cNvSpPr/>
              <p:nvPr/>
            </p:nvSpPr>
            <p:spPr>
              <a:xfrm>
                <a:off x="6863066" y="2605747"/>
                <a:ext cx="761612" cy="760521"/>
              </a:xfrm>
              <a:prstGeom prst="ellipse">
                <a:avLst/>
              </a:prstGeom>
              <a:gradFill>
                <a:gsLst>
                  <a:gs pos="0">
                    <a:srgbClr val="0044BD"/>
                  </a:gs>
                  <a:gs pos="49000">
                    <a:srgbClr val="0044BD"/>
                  </a:gs>
                  <a:gs pos="50000">
                    <a:srgbClr val="0E52CC"/>
                  </a:gs>
                  <a:gs pos="100000">
                    <a:srgbClr val="0E52C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1043054" latinLnBrk="1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400" spc="5" dirty="0">
                  <a:ln w="0"/>
                  <a:gradFill>
                    <a:gsLst>
                      <a:gs pos="0">
                        <a:schemeClr val="bg1"/>
                      </a:gs>
                      <a:gs pos="74000">
                        <a:schemeClr val="bg1"/>
                      </a:gs>
                    </a:gsLst>
                    <a:lin ang="5400000" scaled="0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" name="원형: 비어 있음 15">
                <a:extLst>
                  <a:ext uri="{FF2B5EF4-FFF2-40B4-BE49-F238E27FC236}">
                    <a16:creationId xmlns:a16="http://schemas.microsoft.com/office/drawing/2014/main" id="{EE766767-0BB9-4516-8732-7D967C7E67D7}"/>
                  </a:ext>
                </a:extLst>
              </p:cNvPr>
              <p:cNvSpPr/>
              <p:nvPr/>
            </p:nvSpPr>
            <p:spPr>
              <a:xfrm>
                <a:off x="6915043" y="2657179"/>
                <a:ext cx="657660" cy="657658"/>
              </a:xfrm>
              <a:prstGeom prst="donut">
                <a:avLst>
                  <a:gd name="adj" fmla="val 20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CCAC71-F60C-4F04-A9A2-FCF2F3540C1D}"/>
                </a:ext>
              </a:extLst>
            </p:cNvPr>
            <p:cNvSpPr txBox="1"/>
            <p:nvPr/>
          </p:nvSpPr>
          <p:spPr>
            <a:xfrm>
              <a:off x="1041400" y="3077851"/>
              <a:ext cx="11620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59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81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개정 이력</a:t>
            </a:r>
          </a:p>
        </p:txBody>
      </p:sp>
      <p:graphicFrame>
        <p:nvGraphicFramePr>
          <p:cNvPr id="5" name="Table 1864">
            <a:extLst>
              <a:ext uri="{FF2B5EF4-FFF2-40B4-BE49-F238E27FC236}">
                <a16:creationId xmlns:a16="http://schemas.microsoft.com/office/drawing/2014/main" id="{C09E8228-F212-41A7-9129-9B729437C5E6}"/>
              </a:ext>
            </a:extLst>
          </p:cNvPr>
          <p:cNvGraphicFramePr/>
          <p:nvPr/>
        </p:nvGraphicFramePr>
        <p:xfrm>
          <a:off x="570848" y="1250754"/>
          <a:ext cx="11070289" cy="5281228"/>
        </p:xfrm>
        <a:graphic>
          <a:graphicData uri="http://schemas.openxmlformats.org/drawingml/2006/table">
            <a:tbl>
              <a:tblPr firstRow="1" firstCol="1" lastRow="1"/>
              <a:tblGrid>
                <a:gridCol w="186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3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버전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작성자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Description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스퀘어 네오 ExtraBold" panose="00000900000000000000" pitchFamily="2" charset="-127"/>
                          <a:ea typeface="나눔스퀘어 네오 ExtraBold" panose="00000900000000000000" pitchFamily="2" charset="-127"/>
                          <a:cs typeface="Pretendard Light"/>
                        </a:rPr>
                        <a:t>날짜</a:t>
                      </a:r>
                      <a:endParaRPr sz="1600" b="0" dirty="0">
                        <a:solidFill>
                          <a:schemeClr val="bg1"/>
                        </a:solidFill>
                        <a:latin typeface="나눔스퀘어 네오 ExtraBold" panose="00000900000000000000" pitchFamily="2" charset="-127"/>
                        <a:ea typeface="나눔스퀘어 네오 ExtraBold" panose="000009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Ver.01.01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1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최초 작성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2024-08-20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,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유스케이스 명세서완성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2024-08-21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Ver.01.03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스타일가이드 작성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2024-08-22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Ver.02.01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프로토 타입 완성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권한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17822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Ver.02.02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김준영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화면목록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0309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Ver.02.03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김병관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List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 of Screen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작성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2024-08-23</a:t>
                      </a:r>
                      <a:endParaRPr lang="ko-KR" altLang="en-US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29950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Ver.02.04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이영훈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Policy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2024-08-26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4744"/>
                  </a:ext>
                </a:extLst>
              </a:tr>
              <a:tr h="5439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Ver.02.05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</a:rPr>
                        <a:t>조성현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UI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기능 정의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  <a:cs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>
                          <a:solidFill>
                            <a:schemeClr val="tx1"/>
                          </a:solidFill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  <a:cs typeface="Pretendard Light"/>
                          <a:sym typeface="Pretendard Light"/>
                        </a:rPr>
                        <a:t>2024-08-27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4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2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1304</Words>
  <Application>Microsoft Office PowerPoint</Application>
  <PresentationFormat>와이드스크린</PresentationFormat>
  <Paragraphs>452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나눔스퀘어 Bold</vt:lpstr>
      <vt:lpstr>KoPub돋움체 Bold</vt:lpstr>
      <vt:lpstr>나눔스퀘어 네오 Bold</vt:lpstr>
      <vt:lpstr>Trebuchet MS</vt:lpstr>
      <vt:lpstr>Pretendard Medium</vt:lpstr>
      <vt:lpstr>나눔스퀘어 네오 ExtraBold</vt:lpstr>
      <vt:lpstr>Montserrat</vt:lpstr>
      <vt:lpstr>맑은 고딕</vt:lpstr>
      <vt:lpstr>나눔스퀘어 네오 Regular</vt:lpstr>
      <vt:lpstr>Wingdings</vt:lpstr>
      <vt:lpstr>Arial</vt:lpstr>
      <vt:lpstr>나눔스퀘어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56</cp:revision>
  <dcterms:created xsi:type="dcterms:W3CDTF">2021-08-31T04:10:54Z</dcterms:created>
  <dcterms:modified xsi:type="dcterms:W3CDTF">2024-08-27T00:52:06Z</dcterms:modified>
  <cp:category>http://powerpoint.yesform.com/</cp:category>
</cp:coreProperties>
</file>