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0" r:id="rId2"/>
    <p:sldId id="271" r:id="rId3"/>
    <p:sldId id="272" r:id="rId4"/>
    <p:sldId id="284" r:id="rId5"/>
    <p:sldId id="286" r:id="rId6"/>
    <p:sldId id="287" r:id="rId7"/>
    <p:sldId id="288" r:id="rId8"/>
    <p:sldId id="289" r:id="rId9"/>
    <p:sldId id="296" r:id="rId10"/>
    <p:sldId id="297" r:id="rId11"/>
    <p:sldId id="298" r:id="rId12"/>
    <p:sldId id="299" r:id="rId13"/>
    <p:sldId id="290" r:id="rId14"/>
    <p:sldId id="291" r:id="rId15"/>
    <p:sldId id="292" r:id="rId16"/>
    <p:sldId id="293" r:id="rId17"/>
    <p:sldId id="294" r:id="rId18"/>
    <p:sldId id="295" r:id="rId19"/>
    <p:sldId id="269" r:id="rId20"/>
    <p:sldId id="30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yeryun" initials="KH" lastIdx="1" clrIdx="0">
    <p:extLst>
      <p:ext uri="{19B8F6BF-5375-455C-9EA6-DF929625EA0E}">
        <p15:presenceInfo xmlns:p15="http://schemas.microsoft.com/office/powerpoint/2012/main" userId="11f412f8b3d770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63030"/>
    <a:srgbClr val="4472C4"/>
    <a:srgbClr val="668CCF"/>
    <a:srgbClr val="7F7F7F"/>
    <a:srgbClr val="F9F9F9"/>
    <a:srgbClr val="67FB42"/>
    <a:srgbClr val="FAFAF4"/>
    <a:srgbClr val="36A96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5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00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9B1A-4DC7-41A7-B698-AC510C4249FB}" type="datetimeFigureOut">
              <a:rPr lang="ko-KR" altLang="en-US" smtClean="0"/>
              <a:t>6/2/2022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19DD-8D67-45CA-B1B3-24175FCF6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8D54BE5-C45A-467E-BA56-D75F1862485B}"/>
              </a:ext>
            </a:extLst>
          </p:cNvPr>
          <p:cNvCxnSpPr>
            <a:cxnSpLocks/>
          </p:cNvCxnSpPr>
          <p:nvPr userDrawn="1"/>
        </p:nvCxnSpPr>
        <p:spPr>
          <a:xfrm flipV="1">
            <a:off x="534357" y="351692"/>
            <a:ext cx="5831936" cy="3880"/>
          </a:xfrm>
          <a:prstGeom prst="line">
            <a:avLst/>
          </a:prstGeom>
          <a:ln w="38100">
            <a:solidFill>
              <a:srgbClr val="67F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5128FE-279B-4F4D-B12B-23D2AAD3F382}"/>
              </a:ext>
            </a:extLst>
          </p:cNvPr>
          <p:cNvSpPr txBox="1"/>
          <p:nvPr userDrawn="1"/>
        </p:nvSpPr>
        <p:spPr>
          <a:xfrm>
            <a:off x="534357" y="261178"/>
            <a:ext cx="7976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  <a:endParaRPr lang="ko-KR" alt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34356" y="1584617"/>
            <a:ext cx="11171973" cy="77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프론트엔드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개발자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김점핏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42174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0DDC7-73E2-4D23-A93A-2AC2DB49A8AA}"/>
              </a:ext>
            </a:extLst>
          </p:cNvPr>
          <p:cNvGrpSpPr/>
          <p:nvPr userDrawn="1"/>
        </p:nvGrpSpPr>
        <p:grpSpPr>
          <a:xfrm>
            <a:off x="574549" y="350746"/>
            <a:ext cx="4693250" cy="1600413"/>
            <a:chOff x="235309" y="207129"/>
            <a:chExt cx="4693250" cy="16004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162495-4FFF-4D5A-85D5-37C3E82848EC}"/>
                </a:ext>
              </a:extLst>
            </p:cNvPr>
            <p:cNvSpPr txBox="1"/>
            <p:nvPr/>
          </p:nvSpPr>
          <p:spPr>
            <a:xfrm>
              <a:off x="235309" y="237882"/>
              <a:ext cx="4693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PORTFOLIO</a:t>
              </a:r>
              <a:r>
                <a:rPr lang="en-US" altLang="ko-KR" sz="4800" b="1" dirty="0">
                  <a:solidFill>
                    <a:srgbClr val="7F7F7F"/>
                  </a:solidFill>
                </a:rPr>
                <a:t> CONTENTS</a:t>
              </a:r>
              <a:endParaRPr lang="ko-KR" altLang="en-US" sz="4800" b="1" dirty="0">
                <a:solidFill>
                  <a:srgbClr val="7F7F7F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EF464F1-6A7C-4005-AF35-BEB77E8DE171}"/>
                </a:ext>
              </a:extLst>
            </p:cNvPr>
            <p:cNvCxnSpPr>
              <a:cxnSpLocks/>
            </p:cNvCxnSpPr>
            <p:nvPr/>
          </p:nvCxnSpPr>
          <p:spPr>
            <a:xfrm>
              <a:off x="235309" y="207129"/>
              <a:ext cx="3433793" cy="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3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713145" y="1031535"/>
            <a:ext cx="2232000" cy="3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9587" y="1075205"/>
            <a:ext cx="47641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6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467" y="1060258"/>
            <a:ext cx="86453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712787" y="1531938"/>
            <a:ext cx="7965700" cy="662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프로젝트 제목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0EFFC-0268-43E1-B9C1-7159359D02DB}"/>
              </a:ext>
            </a:extLst>
          </p:cNvPr>
          <p:cNvSpPr txBox="1"/>
          <p:nvPr userDrawn="1"/>
        </p:nvSpPr>
        <p:spPr>
          <a:xfrm>
            <a:off x="6165011" y="3501744"/>
            <a:ext cx="209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project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8052806" y="3705805"/>
            <a:ext cx="3597215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>
            <a:spLocks noGrp="1"/>
          </p:cNvSpPr>
          <p:nvPr>
            <p:ph type="body" sz="quarter" idx="12" hasCustomPrompt="1"/>
          </p:nvPr>
        </p:nvSpPr>
        <p:spPr>
          <a:xfrm>
            <a:off x="6164263" y="4173539"/>
            <a:ext cx="5486400" cy="192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목적 및 프로젝트에 대한 간단한 소개</a:t>
            </a:r>
          </a:p>
        </p:txBody>
      </p:sp>
    </p:spTree>
    <p:extLst>
      <p:ext uri="{BB962C8B-B14F-4D97-AF65-F5344CB8AC3E}">
        <p14:creationId xmlns:p14="http://schemas.microsoft.com/office/powerpoint/2010/main" val="5539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5560521" y="714485"/>
            <a:ext cx="6492875" cy="566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18982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77430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189830" y="714485"/>
            <a:ext cx="5745457" cy="6018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609599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37661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4160018" y="1528763"/>
            <a:ext cx="7893379" cy="485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/>
              <a:t>코딩 내용</a:t>
            </a: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94595" y="771940"/>
            <a:ext cx="9615204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① 노래 추천 이미지 롤링 리스트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6A6D0-9935-4450-A953-715CEDEDD14B}"/>
              </a:ext>
            </a:extLst>
          </p:cNvPr>
          <p:cNvSpPr txBox="1"/>
          <p:nvPr userDrawn="1"/>
        </p:nvSpPr>
        <p:spPr>
          <a:xfrm>
            <a:off x="189829" y="747712"/>
            <a:ext cx="15047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work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1528763"/>
            <a:ext cx="3653186" cy="48561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457200" indent="0">
              <a:buNone/>
              <a:defRPr sz="1100"/>
            </a:lvl2pPr>
          </a:lstStyle>
          <a:p>
            <a:pPr lvl="0"/>
            <a:r>
              <a:rPr lang="ko-KR" altLang="en-US" dirty="0"/>
              <a:t>기능 소개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  <a:p>
            <a:pPr lvl="0"/>
            <a:r>
              <a:rPr lang="ko-KR" altLang="en-US" dirty="0"/>
              <a:t>작업 내용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9566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7F45D7-19B4-48E6-8BB1-C92071A7EC82}"/>
              </a:ext>
            </a:extLst>
          </p:cNvPr>
          <p:cNvSpPr txBox="1"/>
          <p:nvPr userDrawn="1"/>
        </p:nvSpPr>
        <p:spPr>
          <a:xfrm>
            <a:off x="2712707" y="3105359"/>
            <a:ext cx="67665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63030"/>
                </a:solidFill>
              </a:rPr>
              <a:t>End of</a:t>
            </a:r>
            <a:r>
              <a:rPr lang="en-US" altLang="ko-KR" sz="2800" b="1" baseline="0" dirty="0">
                <a:solidFill>
                  <a:srgbClr val="263030"/>
                </a:solidFill>
              </a:rPr>
              <a:t> Document</a:t>
            </a:r>
            <a:endParaRPr lang="ko-KR" altLang="en-US" sz="2800" b="1" dirty="0">
              <a:solidFill>
                <a:srgbClr val="26303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4535883" y="3705805"/>
            <a:ext cx="3191299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6C89A6-B0F8-4834-93B8-534384DDE1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3" t="39976" r="23040" b="39749"/>
          <a:stretch/>
        </p:blipFill>
        <p:spPr>
          <a:xfrm>
            <a:off x="11274187" y="6483308"/>
            <a:ext cx="807673" cy="299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8769B-5FEA-4C23-AD7C-C9625316FDB1}"/>
              </a:ext>
            </a:extLst>
          </p:cNvPr>
          <p:cNvSpPr txBox="1"/>
          <p:nvPr userDrawn="1"/>
        </p:nvSpPr>
        <p:spPr>
          <a:xfrm>
            <a:off x="10042064" y="6524462"/>
            <a:ext cx="1477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개발자 채용 플랫폼</a:t>
            </a:r>
          </a:p>
        </p:txBody>
      </p:sp>
    </p:spTree>
    <p:extLst>
      <p:ext uri="{BB962C8B-B14F-4D97-AF65-F5344CB8AC3E}">
        <p14:creationId xmlns:p14="http://schemas.microsoft.com/office/powerpoint/2010/main" val="3668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90x619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0565BC-4086-4B2F-9306-7D0F9586ECAC}"/>
              </a:ext>
            </a:extLst>
          </p:cNvPr>
          <p:cNvGrpSpPr/>
          <p:nvPr/>
        </p:nvGrpSpPr>
        <p:grpSpPr>
          <a:xfrm>
            <a:off x="534357" y="261178"/>
            <a:ext cx="7976598" cy="1323439"/>
            <a:chOff x="235309" y="72543"/>
            <a:chExt cx="4666079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5128FE-279B-4F4D-B12B-23D2AAD3F382}"/>
                </a:ext>
              </a:extLst>
            </p:cNvPr>
            <p:cNvSpPr txBox="1"/>
            <p:nvPr/>
          </p:nvSpPr>
          <p:spPr>
            <a:xfrm>
              <a:off x="235309" y="72543"/>
              <a:ext cx="46660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PORTFOLIO</a:t>
              </a:r>
              <a:endPara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8D54BE5-C45A-467E-BA56-D75F18624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9" y="163057"/>
              <a:ext cx="3411514" cy="388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17BD092D-18B5-46B9-9BDA-07D748D7A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77471"/>
              </p:ext>
            </p:extLst>
          </p:nvPr>
        </p:nvGraphicFramePr>
        <p:xfrm>
          <a:off x="6863024" y="3876938"/>
          <a:ext cx="5024176" cy="232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301">
                  <a:extLst>
                    <a:ext uri="{9D8B030D-6E8A-4147-A177-3AD203B41FA5}">
                      <a16:colId xmlns:a16="http://schemas.microsoft.com/office/drawing/2014/main" val="4193555416"/>
                    </a:ext>
                  </a:extLst>
                </a:gridCol>
                <a:gridCol w="3794875">
                  <a:extLst>
                    <a:ext uri="{9D8B030D-6E8A-4147-A177-3AD203B41FA5}">
                      <a16:colId xmlns:a16="http://schemas.microsoft.com/office/drawing/2014/main" val="3573966473"/>
                    </a:ext>
                  </a:extLst>
                </a:gridCol>
              </a:tblGrid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 혜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련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882532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1990. 06. 19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67169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/>
                        </a:rPr>
                        <a:t>90x619@gmail.com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5131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010-2608-9019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46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(GitHub)</a:t>
                      </a:r>
                      <a:endParaRPr lang="ko-KR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github.com/KIMHYERYUN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7031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4F542AA-C929-4500-9A4D-91029DA84816}"/>
              </a:ext>
            </a:extLst>
          </p:cNvPr>
          <p:cNvSpPr/>
          <p:nvPr/>
        </p:nvSpPr>
        <p:spPr>
          <a:xfrm>
            <a:off x="9733524" y="6455554"/>
            <a:ext cx="2453001" cy="3914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서울시 구별 범죄현황 분석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20398"/>
              </p:ext>
            </p:extLst>
          </p:nvPr>
        </p:nvGraphicFramePr>
        <p:xfrm>
          <a:off x="6173541" y="1256044"/>
          <a:ext cx="5486498" cy="5311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2022. 05.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기여도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BE 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/ FE 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 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(FE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기여도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100%)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8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프로젝트 목적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 구별 범죄 데이터를 불러오고 데이터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및 시각화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서울시 구별 </a:t>
                      </a:r>
                      <a:r>
                        <a:rPr kumimoji="0" lang="en-US" altLang="ko-K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cctv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현황 데이터 병합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서울시 구별 범죄현황 위한 데이터 수집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2016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년 서울 기준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데이터 추출 및 범죄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수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범죄 율 도출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범죄 간 상관관계 및 자치구별 발생 현황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시각화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07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데이터 수집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데이터 추출을 위한 방법 모색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: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자치구 종합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범죄율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등 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상관관계 및 정도를 위한 시각화 그래프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20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Python,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Jupyter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Notebook, VSC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Github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링크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기타사항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아쉬운 점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결과 도출 미비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: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범죄 데이터와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cctv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간의 관계 분석 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8759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B8F43BF-4932-4C20-87D0-12F446EA620B}"/>
              </a:ext>
            </a:extLst>
          </p:cNvPr>
          <p:cNvSpPr txBox="1"/>
          <p:nvPr/>
        </p:nvSpPr>
        <p:spPr>
          <a:xfrm>
            <a:off x="1655691" y="948267"/>
            <a:ext cx="3379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범죄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살인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강도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폭력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상관관계 그래프</a:t>
            </a:r>
            <a:endParaRPr 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78B5CC-6244-4A69-8326-B83CC1A2CDE0}"/>
              </a:ext>
            </a:extLst>
          </p:cNvPr>
          <p:cNvSpPr/>
          <p:nvPr/>
        </p:nvSpPr>
        <p:spPr>
          <a:xfrm>
            <a:off x="9733524" y="6455554"/>
            <a:ext cx="2453001" cy="391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161AB2-E013-40D7-85CB-1890D6AC2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" y="1427881"/>
            <a:ext cx="5170339" cy="517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1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서울시 구별 범죄현황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F43BF-4932-4C20-87D0-12F446EA620B}"/>
              </a:ext>
            </a:extLst>
          </p:cNvPr>
          <p:cNvSpPr txBox="1"/>
          <p:nvPr/>
        </p:nvSpPr>
        <p:spPr>
          <a:xfrm>
            <a:off x="1655691" y="948267"/>
            <a:ext cx="3379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자치구 별 범죄 발생 수 시각화</a:t>
            </a:r>
            <a:endParaRPr 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78B5CC-6244-4A69-8326-B83CC1A2CDE0}"/>
              </a:ext>
            </a:extLst>
          </p:cNvPr>
          <p:cNvSpPr/>
          <p:nvPr/>
        </p:nvSpPr>
        <p:spPr>
          <a:xfrm>
            <a:off x="9733524" y="6455554"/>
            <a:ext cx="2453001" cy="391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BDC32-8932-4ACF-B9DE-4E129689F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792538"/>
            <a:ext cx="5575311" cy="418977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4D5E6A4-D18F-4E62-B232-613115B9A2A0}"/>
              </a:ext>
            </a:extLst>
          </p:cNvPr>
          <p:cNvGrpSpPr/>
          <p:nvPr/>
        </p:nvGrpSpPr>
        <p:grpSpPr>
          <a:xfrm>
            <a:off x="5975350" y="569551"/>
            <a:ext cx="6692900" cy="6635750"/>
            <a:chOff x="5975350" y="569551"/>
            <a:chExt cx="6692900" cy="66357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A65D01-0B74-42B2-9432-68CB43C678F2}"/>
                </a:ext>
              </a:extLst>
            </p:cNvPr>
            <p:cNvSpPr/>
            <p:nvPr/>
          </p:nvSpPr>
          <p:spPr>
            <a:xfrm>
              <a:off x="5975350" y="679938"/>
              <a:ext cx="2407544" cy="39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1308C38-39D9-434A-9D0D-D9C60363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500" y="569551"/>
              <a:ext cx="6635750" cy="663575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636468-676C-4C60-92EC-6D20B7FF8EEC}"/>
              </a:ext>
            </a:extLst>
          </p:cNvPr>
          <p:cNvSpPr txBox="1"/>
          <p:nvPr/>
        </p:nvSpPr>
        <p:spPr>
          <a:xfrm>
            <a:off x="7535565" y="948267"/>
            <a:ext cx="3379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자치구 별 범죄 </a:t>
            </a:r>
            <a:r>
              <a:rPr lang="ko-KR" altLang="en-US" sz="1400" b="1" dirty="0" err="1"/>
              <a:t>발생율</a:t>
            </a:r>
            <a:r>
              <a:rPr lang="ko-KR" altLang="en-US" sz="1400" b="1" dirty="0"/>
              <a:t> 시각화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27776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EAE944-C558-4EDF-8199-9A54438EEDDD}"/>
              </a:ext>
            </a:extLst>
          </p:cNvPr>
          <p:cNvGrpSpPr/>
          <p:nvPr/>
        </p:nvGrpSpPr>
        <p:grpSpPr>
          <a:xfrm>
            <a:off x="226955" y="1183167"/>
            <a:ext cx="11959570" cy="5663883"/>
            <a:chOff x="226955" y="1183167"/>
            <a:chExt cx="11959570" cy="566388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333110-E2EA-4AF5-A43F-E57FCC2BEE64}"/>
                </a:ext>
              </a:extLst>
            </p:cNvPr>
            <p:cNvSpPr/>
            <p:nvPr/>
          </p:nvSpPr>
          <p:spPr>
            <a:xfrm>
              <a:off x="9733524" y="6455554"/>
              <a:ext cx="2453001" cy="39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EDDB915-777B-4210-A7AF-06206E3C26AC}"/>
                </a:ext>
              </a:extLst>
            </p:cNvPr>
            <p:cNvSpPr/>
            <p:nvPr/>
          </p:nvSpPr>
          <p:spPr>
            <a:xfrm>
              <a:off x="226955" y="1183167"/>
              <a:ext cx="11774545" cy="55469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작업 내용 소개</a:t>
              </a: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서울시 구별 범죄현황 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추출</a:t>
            </a:r>
            <a:r>
              <a:rPr lang="en-US" altLang="ko-KR" dirty="0"/>
              <a:t> –</a:t>
            </a:r>
            <a:r>
              <a:rPr lang="ko-KR" altLang="en-US" dirty="0"/>
              <a:t> 데이터 시각화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, heatmap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75DAE2-A937-467D-AF47-C7563E09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75" y="1558702"/>
            <a:ext cx="6858050" cy="47958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38B4A6-B81B-4D12-A617-F310596C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718" y="1367394"/>
            <a:ext cx="4135182" cy="25669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52A23A-95C6-49DF-8CEA-DD1DD5FF4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718" y="4051300"/>
            <a:ext cx="4135182" cy="25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7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9587" y="1075205"/>
            <a:ext cx="476412" cy="313932"/>
          </a:xfrm>
        </p:spPr>
        <p:txBody>
          <a:bodyPr/>
          <a:lstStyle/>
          <a:p>
            <a:r>
              <a:rPr lang="en-US" altLang="ko-KR" dirty="0"/>
              <a:t>04.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소규모 </a:t>
            </a:r>
            <a:r>
              <a:rPr lang="en-US" altLang="ko-KR" dirty="0"/>
              <a:t>Program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schemeClr val="tx1"/>
                </a:solidFill>
              </a:rPr>
              <a:t>	Python </a:t>
            </a:r>
            <a:r>
              <a:rPr lang="ko-KR" altLang="en-US" sz="1400" dirty="0">
                <a:solidFill>
                  <a:schemeClr val="tx1"/>
                </a:solidFill>
              </a:rPr>
              <a:t>언어를 이용한 소규모 </a:t>
            </a:r>
            <a:r>
              <a:rPr lang="en-US" altLang="ko-KR" sz="1400" dirty="0">
                <a:solidFill>
                  <a:schemeClr val="tx1"/>
                </a:solidFill>
              </a:rPr>
              <a:t>program </a:t>
            </a:r>
            <a:r>
              <a:rPr lang="ko-KR" altLang="en-US" sz="1400" dirty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505511-4815-46C7-BE25-9662C65283E4}"/>
              </a:ext>
            </a:extLst>
          </p:cNvPr>
          <p:cNvSpPr/>
          <p:nvPr/>
        </p:nvSpPr>
        <p:spPr>
          <a:xfrm>
            <a:off x="9733524" y="6233800"/>
            <a:ext cx="2453001" cy="613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04.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소규모 </a:t>
            </a:r>
            <a:r>
              <a:rPr lang="en-US" altLang="ko-KR" dirty="0"/>
              <a:t>Program – </a:t>
            </a:r>
            <a:r>
              <a:rPr lang="en-US" altLang="ko-KR" sz="1100" dirty="0"/>
              <a:t>Timer / Password Manager / Sneak Game / Ping Pong Game</a:t>
            </a:r>
            <a:endParaRPr lang="ko-KR" altLang="en-US" sz="11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79819"/>
              </p:ext>
            </p:extLst>
          </p:nvPr>
        </p:nvGraphicFramePr>
        <p:xfrm>
          <a:off x="6173541" y="1256044"/>
          <a:ext cx="5486498" cy="519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804053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  <a:gridCol w="3411389">
                  <a:extLst>
                    <a:ext uri="{9D8B030D-6E8A-4147-A177-3AD203B41FA5}">
                      <a16:colId xmlns:a16="http://schemas.microsoft.com/office/drawing/2014/main" val="2144113041"/>
                    </a:ext>
                  </a:extLst>
                </a:gridCol>
              </a:tblGrid>
              <a:tr h="361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2022. 05.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361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기여도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BE 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/ FE 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 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(FE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기여도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100%)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211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Python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언어를 이용한 소규모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program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만들기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각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program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에 대한 기획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– GUI,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운영방법 등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Python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을 활용한 코드 작성방법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클래스 생성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오류 분석 등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69578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Timer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Start – 5sec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카운트 다운 후 시작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25min(work)-5(break) * 3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회 반복 후 마지막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20min(break)</a:t>
                      </a: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work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에 대한 횟수 표시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하단 중앙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(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95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Password Manager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website, email/username, password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입력 후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add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시 저장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미입력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시 저장 불가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(</a:t>
                      </a: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경고창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)</a:t>
                      </a: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website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로 검색 가능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– popup</a:t>
                      </a: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password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무작위 생성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–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자동 복사 기능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750704"/>
                  </a:ext>
                </a:extLst>
              </a:tr>
              <a:tr h="543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Sneak Game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무작위 아이템 형성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아이템 </a:t>
                      </a: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먹게되면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sneak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길이 </a:t>
                      </a: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길어짐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최고 스코어 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76511"/>
                  </a:ext>
                </a:extLst>
              </a:tr>
              <a:tr h="239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Ping Pong Game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명의 탁구 게임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위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아래 부딪힐 경우 튕겨서 나오며 좌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.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우 놓칠 경우 점수 획득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차감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키보드 조작법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w,s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/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up,down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점수 업데이트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55322"/>
                  </a:ext>
                </a:extLst>
              </a:tr>
              <a:tr h="524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Python,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Pycharm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361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Github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링크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B8F43BF-4932-4C20-87D0-12F446EA620B}"/>
              </a:ext>
            </a:extLst>
          </p:cNvPr>
          <p:cNvSpPr txBox="1"/>
          <p:nvPr/>
        </p:nvSpPr>
        <p:spPr>
          <a:xfrm>
            <a:off x="560277" y="906529"/>
            <a:ext cx="232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Timer – start/reset/count</a:t>
            </a:r>
            <a:endParaRPr 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78B5CC-6244-4A69-8326-B83CC1A2CDE0}"/>
              </a:ext>
            </a:extLst>
          </p:cNvPr>
          <p:cNvSpPr/>
          <p:nvPr/>
        </p:nvSpPr>
        <p:spPr>
          <a:xfrm>
            <a:off x="9733524" y="6455554"/>
            <a:ext cx="2453001" cy="391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BE3FC9-9FC4-4897-B849-7FB884F6C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1"/>
          <a:stretch/>
        </p:blipFill>
        <p:spPr>
          <a:xfrm>
            <a:off x="560276" y="1265002"/>
            <a:ext cx="2268637" cy="24053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9EF15B-311F-4BEA-A766-FE348329E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740" y="1265002"/>
            <a:ext cx="2727564" cy="23840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A84E88-1DC7-4C24-8A93-43166AD42C69}"/>
              </a:ext>
            </a:extLst>
          </p:cNvPr>
          <p:cNvSpPr txBox="1"/>
          <p:nvPr/>
        </p:nvSpPr>
        <p:spPr>
          <a:xfrm>
            <a:off x="3638550" y="906529"/>
            <a:ext cx="191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Password Manager</a:t>
            </a:r>
            <a:endParaRPr lang="en-US" sz="10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CF9FF04-7FE0-422D-8891-668F48E5E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76" y="4152406"/>
            <a:ext cx="2268637" cy="24079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472AC1-634D-42FD-B349-7CD97AF97149}"/>
              </a:ext>
            </a:extLst>
          </p:cNvPr>
          <p:cNvSpPr txBox="1"/>
          <p:nvPr/>
        </p:nvSpPr>
        <p:spPr>
          <a:xfrm>
            <a:off x="560277" y="3844629"/>
            <a:ext cx="232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Sneak Game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E2845A8-8131-4C51-8534-192D6470F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740" y="4152406"/>
            <a:ext cx="2727564" cy="24079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0033B2-7EA3-4609-A903-4F48AE45D1CC}"/>
              </a:ext>
            </a:extLst>
          </p:cNvPr>
          <p:cNvSpPr txBox="1"/>
          <p:nvPr/>
        </p:nvSpPr>
        <p:spPr>
          <a:xfrm>
            <a:off x="3313284" y="3844629"/>
            <a:ext cx="2315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Ping Pong Game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9EE4E42-C2C0-41AB-89BF-A90C4E0C344C}"/>
              </a:ext>
            </a:extLst>
          </p:cNvPr>
          <p:cNvCxnSpPr>
            <a:cxnSpLocks/>
          </p:cNvCxnSpPr>
          <p:nvPr/>
        </p:nvCxnSpPr>
        <p:spPr>
          <a:xfrm>
            <a:off x="474810" y="3804943"/>
            <a:ext cx="5508000" cy="26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A853FC7-03A6-4F9C-90A4-FFC42065DB1D}"/>
              </a:ext>
            </a:extLst>
          </p:cNvPr>
          <p:cNvCxnSpPr>
            <a:cxnSpLocks/>
          </p:cNvCxnSpPr>
          <p:nvPr/>
        </p:nvCxnSpPr>
        <p:spPr>
          <a:xfrm flipV="1">
            <a:off x="2959100" y="876301"/>
            <a:ext cx="0" cy="27622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C8AB61-39C8-4074-A262-61ECB42E3B78}"/>
              </a:ext>
            </a:extLst>
          </p:cNvPr>
          <p:cNvCxnSpPr>
            <a:cxnSpLocks/>
          </p:cNvCxnSpPr>
          <p:nvPr/>
        </p:nvCxnSpPr>
        <p:spPr>
          <a:xfrm flipV="1">
            <a:off x="2959100" y="3898901"/>
            <a:ext cx="0" cy="27622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0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29AEDD-0A16-4806-ADEA-6FD1226A060D}"/>
              </a:ext>
            </a:extLst>
          </p:cNvPr>
          <p:cNvGrpSpPr/>
          <p:nvPr/>
        </p:nvGrpSpPr>
        <p:grpSpPr>
          <a:xfrm>
            <a:off x="226955" y="1183167"/>
            <a:ext cx="11959570" cy="5663883"/>
            <a:chOff x="226955" y="1183167"/>
            <a:chExt cx="11959570" cy="566388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926E3D-4649-4838-8497-D0F0C89DD0CD}"/>
                </a:ext>
              </a:extLst>
            </p:cNvPr>
            <p:cNvSpPr/>
            <p:nvPr/>
          </p:nvSpPr>
          <p:spPr>
            <a:xfrm>
              <a:off x="9733524" y="6455554"/>
              <a:ext cx="2453001" cy="39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78DA2D-3F06-42FC-A0B0-AE11920E2102}"/>
                </a:ext>
              </a:extLst>
            </p:cNvPr>
            <p:cNvSpPr/>
            <p:nvPr/>
          </p:nvSpPr>
          <p:spPr>
            <a:xfrm>
              <a:off x="226955" y="1183167"/>
              <a:ext cx="11774545" cy="55469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작업 내용 소개</a:t>
              </a: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04.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소규모 </a:t>
            </a:r>
            <a:r>
              <a:rPr lang="en-US" altLang="ko-KR" dirty="0"/>
              <a:t>Program – Timer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Timer mechanism – start/reset, countdown, time format, </a:t>
            </a:r>
            <a:r>
              <a:rPr lang="en-US" altLang="ko-KR" dirty="0" err="1"/>
              <a:t>work_count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ECAAAC-0D46-4696-8044-DD0C695BE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94"/>
          <a:stretch/>
        </p:blipFill>
        <p:spPr>
          <a:xfrm>
            <a:off x="531779" y="1388291"/>
            <a:ext cx="3837021" cy="48482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E1AE5E-5973-409B-B69A-A8386634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95" y="1388291"/>
            <a:ext cx="4338655" cy="43339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4EAC55-CF75-4326-B84C-842612C4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2" y="2954348"/>
            <a:ext cx="3760556" cy="354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2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1B4527B-8138-4737-9ED9-8C3173DFBA81}"/>
              </a:ext>
            </a:extLst>
          </p:cNvPr>
          <p:cNvGrpSpPr/>
          <p:nvPr/>
        </p:nvGrpSpPr>
        <p:grpSpPr>
          <a:xfrm>
            <a:off x="226955" y="1183167"/>
            <a:ext cx="11959570" cy="5663883"/>
            <a:chOff x="226955" y="1183167"/>
            <a:chExt cx="11959570" cy="566388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5D0C09F-7913-4C3A-8793-BBAACA7E06B8}"/>
                </a:ext>
              </a:extLst>
            </p:cNvPr>
            <p:cNvSpPr/>
            <p:nvPr/>
          </p:nvSpPr>
          <p:spPr>
            <a:xfrm>
              <a:off x="9733524" y="6455554"/>
              <a:ext cx="2453001" cy="39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312B456-7B68-4977-A511-F80042211025}"/>
                </a:ext>
              </a:extLst>
            </p:cNvPr>
            <p:cNvSpPr/>
            <p:nvPr/>
          </p:nvSpPr>
          <p:spPr>
            <a:xfrm>
              <a:off x="226955" y="1183167"/>
              <a:ext cx="11774545" cy="55469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작업 내용 소개</a:t>
              </a: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04.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소규모 </a:t>
            </a:r>
            <a:r>
              <a:rPr lang="en-US" altLang="ko-KR" dirty="0"/>
              <a:t>Program – Password Manager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Password Generator, Data save, error message, </a:t>
            </a:r>
            <a:r>
              <a:rPr lang="en-US" altLang="ko-KR" dirty="0" err="1"/>
              <a:t>auto_copy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B8C19B-F9DA-490A-AB38-51EA94B0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29" y="1604191"/>
            <a:ext cx="5715042" cy="46863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07ABF6-DC34-46CC-A152-135541200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992" y="1388291"/>
            <a:ext cx="5434052" cy="43196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1986A2-43FE-4BBE-8C1E-A50EC7C33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599" y="3659202"/>
            <a:ext cx="4215849" cy="29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7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BA5F01-A937-4FC2-9C02-418D056BC374}"/>
              </a:ext>
            </a:extLst>
          </p:cNvPr>
          <p:cNvGrpSpPr/>
          <p:nvPr/>
        </p:nvGrpSpPr>
        <p:grpSpPr>
          <a:xfrm>
            <a:off x="226955" y="1183167"/>
            <a:ext cx="11959570" cy="5663883"/>
            <a:chOff x="226955" y="1183167"/>
            <a:chExt cx="11959570" cy="56638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5E58C85-7648-4A1B-B00B-8D146C1933DE}"/>
                </a:ext>
              </a:extLst>
            </p:cNvPr>
            <p:cNvSpPr/>
            <p:nvPr/>
          </p:nvSpPr>
          <p:spPr>
            <a:xfrm>
              <a:off x="9733524" y="6455554"/>
              <a:ext cx="2453001" cy="39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F93FE8-CBCA-4E35-AA11-DF2D056587E1}"/>
                </a:ext>
              </a:extLst>
            </p:cNvPr>
            <p:cNvSpPr/>
            <p:nvPr/>
          </p:nvSpPr>
          <p:spPr>
            <a:xfrm>
              <a:off x="226955" y="1183167"/>
              <a:ext cx="11774545" cy="55469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작업 내용 소개</a:t>
              </a: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04.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소규모 </a:t>
            </a:r>
            <a:r>
              <a:rPr lang="en-US" altLang="ko-KR" dirty="0"/>
              <a:t>Program – Sneak Game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탁구게임</a:t>
            </a:r>
            <a:r>
              <a:rPr lang="en-US" altLang="ko-KR" dirty="0"/>
              <a:t>, Paddle </a:t>
            </a:r>
            <a:r>
              <a:rPr lang="ko-KR" altLang="en-US" dirty="0"/>
              <a:t>및 </a:t>
            </a:r>
            <a:r>
              <a:rPr lang="en-US" altLang="ko-KR" dirty="0"/>
              <a:t>Ball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점수 관리</a:t>
            </a:r>
            <a:r>
              <a:rPr lang="en-US" altLang="ko-KR" dirty="0"/>
              <a:t>, </a:t>
            </a:r>
            <a:r>
              <a:rPr lang="ko-KR" altLang="en-US" dirty="0"/>
              <a:t>게임 운영방법 등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2A11803-3B48-4F02-B52D-F569665BF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4" y="1312846"/>
            <a:ext cx="7440636" cy="51188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8D14A53-32F6-4B2C-8AE9-068FF4A6C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28"/>
          <a:stretch/>
        </p:blipFill>
        <p:spPr>
          <a:xfrm>
            <a:off x="8086921" y="1941084"/>
            <a:ext cx="3908229" cy="386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6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E58C85-7648-4A1B-B00B-8D146C1933DE}"/>
              </a:ext>
            </a:extLst>
          </p:cNvPr>
          <p:cNvSpPr/>
          <p:nvPr/>
        </p:nvSpPr>
        <p:spPr>
          <a:xfrm>
            <a:off x="9733524" y="6455554"/>
            <a:ext cx="2453001" cy="391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19C5F7-6310-44E4-8DB8-6333751F98F9}"/>
              </a:ext>
            </a:extLst>
          </p:cNvPr>
          <p:cNvSpPr/>
          <p:nvPr/>
        </p:nvSpPr>
        <p:spPr>
          <a:xfrm>
            <a:off x="226955" y="1183167"/>
            <a:ext cx="11774545" cy="5546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내용 소개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04.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소규모 </a:t>
            </a:r>
            <a:r>
              <a:rPr lang="en-US" altLang="ko-KR" dirty="0"/>
              <a:t>Program – Ping Pong Game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Sneak /</a:t>
            </a:r>
            <a:r>
              <a:rPr lang="ko-KR" altLang="en-US" dirty="0"/>
              <a:t> </a:t>
            </a:r>
            <a:r>
              <a:rPr lang="en-US" altLang="ko-KR" dirty="0"/>
              <a:t>Item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방향키 조작</a:t>
            </a:r>
            <a:r>
              <a:rPr lang="en-US" altLang="ko-KR" dirty="0"/>
              <a:t>, </a:t>
            </a:r>
            <a:r>
              <a:rPr lang="ko-KR" altLang="en-US" dirty="0"/>
              <a:t>점수 관리</a:t>
            </a:r>
            <a:r>
              <a:rPr lang="en-US" altLang="ko-KR" dirty="0"/>
              <a:t>(</a:t>
            </a:r>
            <a:r>
              <a:rPr lang="ko-KR" altLang="en-US" dirty="0"/>
              <a:t>최고점 데이터 관리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A3353C-B532-474D-958B-C3975F4A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4" y="1361625"/>
            <a:ext cx="5467484" cy="5185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B77355-D6E3-4A61-8A99-5FCCE009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69" y="1361625"/>
            <a:ext cx="5729843" cy="51852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015CF0D-92C6-4C65-93FF-60C8E9AE8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493" y="4626776"/>
            <a:ext cx="2801957" cy="19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E38B21-BA7C-4B7A-A343-2D94CDBAFB29}"/>
              </a:ext>
            </a:extLst>
          </p:cNvPr>
          <p:cNvSpPr/>
          <p:nvPr/>
        </p:nvSpPr>
        <p:spPr>
          <a:xfrm>
            <a:off x="9733524" y="6455554"/>
            <a:ext cx="2453001" cy="3914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C70C0-C2F0-42D1-BD54-52BE20CBCF81}"/>
              </a:ext>
            </a:extLst>
          </p:cNvPr>
          <p:cNvSpPr txBox="1"/>
          <p:nvPr/>
        </p:nvSpPr>
        <p:spPr>
          <a:xfrm>
            <a:off x="4235450" y="3067050"/>
            <a:ext cx="3910558" cy="553998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263030"/>
                </a:solidFill>
              </a:rPr>
              <a:t>Continue to study... </a:t>
            </a:r>
          </a:p>
        </p:txBody>
      </p:sp>
    </p:spTree>
    <p:extLst>
      <p:ext uri="{BB962C8B-B14F-4D97-AF65-F5344CB8AC3E}">
        <p14:creationId xmlns:p14="http://schemas.microsoft.com/office/powerpoint/2010/main" val="23161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0C77A55D-74F3-458E-AE5C-BDE93A952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9229"/>
              </p:ext>
            </p:extLst>
          </p:nvPr>
        </p:nvGraphicFramePr>
        <p:xfrm>
          <a:off x="1742536" y="2286000"/>
          <a:ext cx="8991598" cy="3568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200">
                  <a:extLst>
                    <a:ext uri="{9D8B030D-6E8A-4147-A177-3AD203B41FA5}">
                      <a16:colId xmlns:a16="http://schemas.microsoft.com/office/drawing/2014/main" val="3943245573"/>
                    </a:ext>
                  </a:extLst>
                </a:gridCol>
                <a:gridCol w="2518293">
                  <a:extLst>
                    <a:ext uri="{9D8B030D-6E8A-4147-A177-3AD203B41FA5}">
                      <a16:colId xmlns:a16="http://schemas.microsoft.com/office/drawing/2014/main" val="49119941"/>
                    </a:ext>
                  </a:extLst>
                </a:gridCol>
                <a:gridCol w="5383105">
                  <a:extLst>
                    <a:ext uri="{9D8B030D-6E8A-4147-A177-3AD203B41FA5}">
                      <a16:colId xmlns:a16="http://schemas.microsoft.com/office/drawing/2014/main" val="3024330923"/>
                    </a:ext>
                  </a:extLst>
                </a:gridCol>
              </a:tblGrid>
              <a:tr h="704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연령별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인구수 데이터 분석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2012, 2022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데이터를 통해 데이터를 불러오고 비교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243436"/>
                  </a:ext>
                </a:extLst>
              </a:tr>
              <a:tr h="704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02.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출생아 수 및 합계 출산율 분석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2012 ~ 2020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데이터를 통해 데이터를 불러오고 추세파악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671901"/>
                  </a:ext>
                </a:extLst>
              </a:tr>
              <a:tr h="704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03.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서울시 구별 범죄현황 분석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2016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구별 범죄 데이터와 서울시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CCTV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현황을 불러오고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전처리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및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시각화하여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상관관계 파악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912011"/>
                  </a:ext>
                </a:extLst>
              </a:tr>
              <a:tr h="750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04.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소규모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Program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: Timer / Password Manager / Sneak Game / Ping Pong Game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개인 사이드 프로젝트로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Python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 경험 및 숙련도 향상을 위하여 진행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083703"/>
                  </a:ext>
                </a:extLst>
              </a:tr>
              <a:tr h="704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05.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기타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지속적으로 개인 공부 진행 중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(Python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및 데이터 분석 위주 등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92864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D332175-09E0-4921-B704-D0E6A3039C53}"/>
              </a:ext>
            </a:extLst>
          </p:cNvPr>
          <p:cNvSpPr/>
          <p:nvPr/>
        </p:nvSpPr>
        <p:spPr>
          <a:xfrm>
            <a:off x="9733524" y="6455554"/>
            <a:ext cx="2453001" cy="391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5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E38B21-BA7C-4B7A-A343-2D94CDBAFB29}"/>
              </a:ext>
            </a:extLst>
          </p:cNvPr>
          <p:cNvSpPr/>
          <p:nvPr/>
        </p:nvSpPr>
        <p:spPr>
          <a:xfrm>
            <a:off x="9733524" y="6455554"/>
            <a:ext cx="2453001" cy="3914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연령별 인구 수 분석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2012, 2022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데이터를 통해 데이터를 불러오고 비교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505511-4815-46C7-BE25-9662C65283E4}"/>
              </a:ext>
            </a:extLst>
          </p:cNvPr>
          <p:cNvSpPr/>
          <p:nvPr/>
        </p:nvSpPr>
        <p:spPr>
          <a:xfrm>
            <a:off x="9733524" y="6233800"/>
            <a:ext cx="2453001" cy="613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연령별 인구 수 분석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49383"/>
              </p:ext>
            </p:extLst>
          </p:nvPr>
        </p:nvGraphicFramePr>
        <p:xfrm>
          <a:off x="6173541" y="1256044"/>
          <a:ext cx="5486498" cy="488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2022. 05.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기여도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BE 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/ FE 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 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(FE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기여도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100%)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8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2012, 2022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년 데이터를 통해 데이터를 불러오고 비교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연령별 인구수 분석을 위한 데이터 수집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2012, 2022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년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남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여 데이터 추출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2022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년 인구 수가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2012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년에 비해 변화된 양상 확인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시각화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07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데이터 수집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데이터 추출을 위한 방법 모색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비교를 위한 시각화 그래프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20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Python,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Jupyter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Notebook, VSC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Github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링크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C6A5812-14C9-44B7-A256-40052C9A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" y="1498310"/>
            <a:ext cx="2690276" cy="17935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19FE32-307E-47CE-857E-93D077346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05" y="1498310"/>
            <a:ext cx="2690276" cy="17935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42002A-7DD6-42FE-A730-F80D5E90E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8" y="4313468"/>
            <a:ext cx="2833277" cy="19832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A66FF6-E9B7-4FAC-A097-2340D074F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64" y="4313468"/>
            <a:ext cx="2833277" cy="19832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8F43BF-4932-4C20-87D0-12F446EA620B}"/>
              </a:ext>
            </a:extLst>
          </p:cNvPr>
          <p:cNvSpPr txBox="1"/>
          <p:nvPr/>
        </p:nvSpPr>
        <p:spPr>
          <a:xfrm>
            <a:off x="1198433" y="963679"/>
            <a:ext cx="390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연도기준 성별 인구 수 그래프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좌</a:t>
            </a:r>
            <a:r>
              <a:rPr lang="en-US" altLang="ko-KR" sz="1000" b="1" dirty="0"/>
              <a:t>-2012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우</a:t>
            </a:r>
            <a:r>
              <a:rPr lang="en-US" altLang="ko-KR" sz="1000" b="1" dirty="0"/>
              <a:t>-2022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</a:t>
            </a:r>
            <a:endParaRPr 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B96E2F-C007-4D7D-BADA-0B63DA97B8AC}"/>
              </a:ext>
            </a:extLst>
          </p:cNvPr>
          <p:cNvSpPr txBox="1"/>
          <p:nvPr/>
        </p:nvSpPr>
        <p:spPr>
          <a:xfrm>
            <a:off x="1198433" y="3878796"/>
            <a:ext cx="382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성별기준 연도별 인구 수 그래프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좌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남자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우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여자</a:t>
            </a:r>
            <a:r>
              <a:rPr lang="en-US" altLang="ko-KR" sz="1000" b="1" dirty="0"/>
              <a:t>)</a:t>
            </a:r>
            <a:endParaRPr lang="en-US" sz="10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D979CC-27A1-42EB-85A1-E4DCA364B492}"/>
              </a:ext>
            </a:extLst>
          </p:cNvPr>
          <p:cNvCxnSpPr>
            <a:cxnSpLocks/>
          </p:cNvCxnSpPr>
          <p:nvPr/>
        </p:nvCxnSpPr>
        <p:spPr>
          <a:xfrm>
            <a:off x="531961" y="3569993"/>
            <a:ext cx="5310343" cy="26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78B5CC-6244-4A69-8326-B83CC1A2CDE0}"/>
              </a:ext>
            </a:extLst>
          </p:cNvPr>
          <p:cNvSpPr/>
          <p:nvPr/>
        </p:nvSpPr>
        <p:spPr>
          <a:xfrm>
            <a:off x="9733524" y="6455554"/>
            <a:ext cx="2453001" cy="391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94F2465-D4E9-4879-AD62-6E10298DCC5A}"/>
              </a:ext>
            </a:extLst>
          </p:cNvPr>
          <p:cNvGrpSpPr/>
          <p:nvPr/>
        </p:nvGrpSpPr>
        <p:grpSpPr>
          <a:xfrm>
            <a:off x="226955" y="1183167"/>
            <a:ext cx="11959570" cy="5663883"/>
            <a:chOff x="226955" y="1183167"/>
            <a:chExt cx="11959570" cy="566388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1544B93-D710-4DA3-90D0-97D24C23B291}"/>
                </a:ext>
              </a:extLst>
            </p:cNvPr>
            <p:cNvSpPr/>
            <p:nvPr/>
          </p:nvSpPr>
          <p:spPr>
            <a:xfrm>
              <a:off x="9733524" y="6455554"/>
              <a:ext cx="2453001" cy="39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5038DE9-81B6-4F6C-8971-5CCD43236E98}"/>
                </a:ext>
              </a:extLst>
            </p:cNvPr>
            <p:cNvSpPr/>
            <p:nvPr/>
          </p:nvSpPr>
          <p:spPr>
            <a:xfrm>
              <a:off x="226955" y="1183167"/>
              <a:ext cx="11774545" cy="55469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작업 내용 소개</a:t>
              </a: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연령별 인구 수 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추출</a:t>
            </a:r>
            <a:r>
              <a:rPr lang="en-US" altLang="ko-KR" dirty="0"/>
              <a:t> – </a:t>
            </a:r>
            <a:r>
              <a:rPr lang="ko-KR" altLang="en-US" dirty="0"/>
              <a:t>비교를 위한 데이터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15913" y="3261169"/>
            <a:ext cx="4004878" cy="3123756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b="1" dirty="0"/>
              <a:t>기능 소개</a:t>
            </a:r>
            <a:endParaRPr lang="en-US" altLang="ko-KR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다양한 그래프 형태를 통한 비교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171450" indent="-171450">
              <a:lnSpc>
                <a:spcPct val="150000"/>
              </a:lnSpc>
            </a:pPr>
            <a:r>
              <a:rPr lang="ko-KR" altLang="en-US" b="1" dirty="0"/>
              <a:t>작업 내용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 추출 및 변환작업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비교를 위한 </a:t>
            </a:r>
            <a:r>
              <a:rPr lang="ko-KR" altLang="en-US" dirty="0" err="1"/>
              <a:t>컬럼명</a:t>
            </a:r>
            <a:r>
              <a:rPr lang="ko-KR" altLang="en-US" dirty="0"/>
              <a:t> 통일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282455-EA9D-4A18-A385-D3AAAD8B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858" y="1388291"/>
            <a:ext cx="8268832" cy="47577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C7D82B-CD8B-4A46-A9BF-FF42B172B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74"/>
          <a:stretch/>
        </p:blipFill>
        <p:spPr>
          <a:xfrm>
            <a:off x="7281736" y="1968575"/>
            <a:ext cx="4724741" cy="45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6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9587" y="1075205"/>
            <a:ext cx="476412" cy="3139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출생아 수 및 합계 출산율 비교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 ~ 2020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데이터를 통해 데이터를 불러오고 추세파악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505511-4815-46C7-BE25-9662C65283E4}"/>
              </a:ext>
            </a:extLst>
          </p:cNvPr>
          <p:cNvSpPr/>
          <p:nvPr/>
        </p:nvSpPr>
        <p:spPr>
          <a:xfrm>
            <a:off x="9733524" y="6233800"/>
            <a:ext cx="2453001" cy="613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2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출생아 수 및 합계 출산율 비교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60444"/>
              </p:ext>
            </p:extLst>
          </p:nvPr>
        </p:nvGraphicFramePr>
        <p:xfrm>
          <a:off x="6173541" y="1256044"/>
          <a:ext cx="5486498" cy="488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2022. 05.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기여도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BE 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/ FE 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 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(FE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기여도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100%)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8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2012 ~ 2020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년 데이터를 통해 불러오고 추세 비교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출생아 수 및 합계 출산율 분석을 위한 데이터 수집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2012 ~ 2020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년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출생아 수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합계 출산율 데이터 추출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9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년간 데이터 비교를 통한 변화된 양상 확인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시각화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07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데이터 수집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데이터 추출을 위한 방법 모색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오류수정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(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축 분리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행열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전환 등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)</a:t>
                      </a: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비교를 위한 시각화 그래프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20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Python,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Jupyter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Notebook, VSC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Github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링크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B8F43BF-4932-4C20-87D0-12F446EA620B}"/>
              </a:ext>
            </a:extLst>
          </p:cNvPr>
          <p:cNvSpPr txBox="1"/>
          <p:nvPr/>
        </p:nvSpPr>
        <p:spPr>
          <a:xfrm>
            <a:off x="1198433" y="963679"/>
            <a:ext cx="390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연도별 출생아 수 및 합계 출산율 변화 양상</a:t>
            </a:r>
            <a:endParaRPr 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B96E2F-C007-4D7D-BADA-0B63DA97B8AC}"/>
              </a:ext>
            </a:extLst>
          </p:cNvPr>
          <p:cNvSpPr txBox="1"/>
          <p:nvPr/>
        </p:nvSpPr>
        <p:spPr>
          <a:xfrm>
            <a:off x="1198433" y="3878796"/>
            <a:ext cx="407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그래프 그리기 위한 데이터 사전작업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오류수정</a:t>
            </a:r>
            <a:endParaRPr lang="en-US" sz="10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D979CC-27A1-42EB-85A1-E4DCA364B492}"/>
              </a:ext>
            </a:extLst>
          </p:cNvPr>
          <p:cNvCxnSpPr>
            <a:cxnSpLocks/>
          </p:cNvCxnSpPr>
          <p:nvPr/>
        </p:nvCxnSpPr>
        <p:spPr>
          <a:xfrm>
            <a:off x="531961" y="3709693"/>
            <a:ext cx="5310343" cy="26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78B5CC-6244-4A69-8326-B83CC1A2CDE0}"/>
              </a:ext>
            </a:extLst>
          </p:cNvPr>
          <p:cNvSpPr/>
          <p:nvPr/>
        </p:nvSpPr>
        <p:spPr>
          <a:xfrm>
            <a:off x="9733524" y="6455554"/>
            <a:ext cx="2453001" cy="391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13A211-3CFE-49ED-A253-8259D0276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2" y="1356539"/>
            <a:ext cx="5936809" cy="22833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778824-82EA-472F-8A95-63E3611E8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52" b="38230"/>
          <a:stretch/>
        </p:blipFill>
        <p:spPr>
          <a:xfrm>
            <a:off x="317063" y="4226133"/>
            <a:ext cx="2906917" cy="23608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B9EDB7E-3CCA-4BC2-94AE-C67153C426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219"/>
          <a:stretch/>
        </p:blipFill>
        <p:spPr>
          <a:xfrm>
            <a:off x="3349847" y="4226132"/>
            <a:ext cx="2508193" cy="23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3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EAE944-C558-4EDF-8199-9A54438EEDDD}"/>
              </a:ext>
            </a:extLst>
          </p:cNvPr>
          <p:cNvGrpSpPr/>
          <p:nvPr/>
        </p:nvGrpSpPr>
        <p:grpSpPr>
          <a:xfrm>
            <a:off x="226955" y="1183167"/>
            <a:ext cx="11959570" cy="5663883"/>
            <a:chOff x="226955" y="1183167"/>
            <a:chExt cx="11959570" cy="566388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333110-E2EA-4AF5-A43F-E57FCC2BEE64}"/>
                </a:ext>
              </a:extLst>
            </p:cNvPr>
            <p:cNvSpPr/>
            <p:nvPr/>
          </p:nvSpPr>
          <p:spPr>
            <a:xfrm>
              <a:off x="9733524" y="6455554"/>
              <a:ext cx="2453001" cy="39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EDDB915-777B-4210-A7AF-06206E3C26AC}"/>
                </a:ext>
              </a:extLst>
            </p:cNvPr>
            <p:cNvSpPr/>
            <p:nvPr/>
          </p:nvSpPr>
          <p:spPr>
            <a:xfrm>
              <a:off x="226955" y="1183167"/>
              <a:ext cx="11774545" cy="55469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작업 내용 소개</a:t>
              </a: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출생아 수 및 합계 출산율 비교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추출</a:t>
            </a:r>
            <a:r>
              <a:rPr lang="en-US" altLang="ko-KR" dirty="0"/>
              <a:t> – </a:t>
            </a:r>
            <a:r>
              <a:rPr lang="ko-KR" altLang="en-US" dirty="0"/>
              <a:t>비교를 위한 데이터 수정</a:t>
            </a:r>
            <a:r>
              <a:rPr lang="en-US" altLang="ko-KR" dirty="0"/>
              <a:t>(Index)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D76CF8-8F91-49D5-847B-B1F62A77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37" y="1388291"/>
            <a:ext cx="8756997" cy="479111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F6008CE-7B4C-4828-9481-2C97B1AFA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822" y="1837625"/>
            <a:ext cx="4772885" cy="47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5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9587" y="1075205"/>
            <a:ext cx="476412" cy="3139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서울시 구별 범죄현황 분석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2016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구별 범죄 데이터를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불러오고 데이터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전처리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시각화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CCTV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현황 데이터와 데이터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505511-4815-46C7-BE25-9662C65283E4}"/>
              </a:ext>
            </a:extLst>
          </p:cNvPr>
          <p:cNvSpPr/>
          <p:nvPr/>
        </p:nvSpPr>
        <p:spPr>
          <a:xfrm>
            <a:off x="9733524" y="6233800"/>
            <a:ext cx="2453001" cy="613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0762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999</Words>
  <Application>Microsoft Office PowerPoint</Application>
  <PresentationFormat>와이드스크린</PresentationFormat>
  <Paragraphs>191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점핏</dc:creator>
  <cp:lastModifiedBy>Kim Hyeryun</cp:lastModifiedBy>
  <cp:revision>90</cp:revision>
  <dcterms:created xsi:type="dcterms:W3CDTF">2021-12-16T06:55:27Z</dcterms:created>
  <dcterms:modified xsi:type="dcterms:W3CDTF">2022-06-02T06:01:47Z</dcterms:modified>
</cp:coreProperties>
</file>