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6" r:id="rId3"/>
    <p:sldId id="267" r:id="rId4"/>
    <p:sldId id="276" r:id="rId5"/>
    <p:sldId id="259" r:id="rId6"/>
    <p:sldId id="269" r:id="rId7"/>
    <p:sldId id="293" r:id="rId8"/>
    <p:sldId id="275" r:id="rId9"/>
    <p:sldId id="271" r:id="rId10"/>
    <p:sldId id="279" r:id="rId11"/>
    <p:sldId id="282" r:id="rId12"/>
    <p:sldId id="289" r:id="rId13"/>
    <p:sldId id="297" r:id="rId14"/>
    <p:sldId id="294" r:id="rId15"/>
    <p:sldId id="298" r:id="rId16"/>
    <p:sldId id="299" r:id="rId17"/>
    <p:sldId id="295" r:id="rId18"/>
    <p:sldId id="296" r:id="rId19"/>
    <p:sldId id="273" r:id="rId20"/>
    <p:sldId id="300" r:id="rId21"/>
    <p:sldId id="288" r:id="rId22"/>
    <p:sldId id="302" r:id="rId23"/>
    <p:sldId id="301" r:id="rId24"/>
    <p:sldId id="303" r:id="rId25"/>
    <p:sldId id="304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4F9FC"/>
    <a:srgbClr val="6CE2CD"/>
    <a:srgbClr val="ABE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7875" autoAdjust="0"/>
  </p:normalViewPr>
  <p:slideViewPr>
    <p:cSldViewPr snapToGrid="0">
      <p:cViewPr varScale="1">
        <p:scale>
          <a:sx n="89" d="100"/>
          <a:sy n="89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C5633-5C74-401B-871A-82D42A752483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00A7C-80D4-4974-9582-61527D8A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0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김정수입니다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오늘 제가 이야기 드릴 주제는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어떤 게임을 주목해야하는가</a:t>
            </a:r>
            <a:r>
              <a:rPr lang="en-US" altLang="ko-KR" dirty="0" smtClean="0"/>
              <a:t>?”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5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반대로 선호하는 장르에서는 </a:t>
            </a:r>
            <a:r>
              <a:rPr lang="en-US" altLang="ko-KR" dirty="0" smtClean="0"/>
              <a:t>2001</a:t>
            </a:r>
            <a:r>
              <a:rPr lang="ko-KR" altLang="en-US" dirty="0" smtClean="0"/>
              <a:t>년에서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까지 대부분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장르의 게임이 가장 많이 선호된 것을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두가지 그래프를 통해서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년대 초반부터 액션 게임 장르가 </a:t>
            </a:r>
            <a:r>
              <a:rPr lang="ko-KR" altLang="en-US" dirty="0" err="1" smtClean="0"/>
              <a:t>트렌드라는</a:t>
            </a:r>
            <a:r>
              <a:rPr lang="ko-KR" altLang="en-US" dirty="0" smtClean="0"/>
              <a:t> 것을 확인할 수 있었습니다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86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장르별 </a:t>
            </a:r>
            <a:r>
              <a:rPr lang="ko-KR" altLang="en-US" dirty="0" err="1" smtClean="0"/>
              <a:t>출시량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선호도 순위인데요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그래프에서도 액션 부분이 가장 많이 차지하고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있기때문에 출시할 장르는 게임으로 설정하였습니다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8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출시되는 게임에 어떤 플랫폼들이 가장 많이 지원되는지에 대한 그래프입니다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전체적으로 </a:t>
            </a:r>
            <a:r>
              <a:rPr lang="ko-KR" altLang="en-US" dirty="0" err="1" smtClean="0"/>
              <a:t>봤을때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DS, PS2 , </a:t>
            </a:r>
            <a:r>
              <a:rPr lang="ko-KR" altLang="en-US" dirty="0" smtClean="0"/>
              <a:t>닌텐도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플레이스테이션과 같은 플랫폼이 가장 많이 지원 </a:t>
            </a:r>
            <a:r>
              <a:rPr lang="ko-KR" altLang="en-US" dirty="0" err="1" smtClean="0"/>
              <a:t>되는것으로</a:t>
            </a:r>
            <a:r>
              <a:rPr lang="ko-KR" altLang="en-US" dirty="0" smtClean="0"/>
              <a:t> 보이는데요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소비자들이 많이 선호하는 플랫폼도 확인해보겠습니다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7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선호하는  게임의 플랫폼은 </a:t>
            </a:r>
            <a:r>
              <a:rPr lang="en-US" altLang="ko-KR" dirty="0" smtClean="0"/>
              <a:t>14%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PS2</a:t>
            </a:r>
            <a:r>
              <a:rPr lang="ko-KR" altLang="en-US" dirty="0" smtClean="0"/>
              <a:t>가 가장 많았습니다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대부분 </a:t>
            </a:r>
            <a:r>
              <a:rPr lang="ko-KR" altLang="en-US" dirty="0" err="1" smtClean="0"/>
              <a:t>콘솔게임이</a:t>
            </a:r>
            <a:r>
              <a:rPr lang="ko-KR" altLang="en-US" dirty="0" smtClean="0"/>
              <a:t> 가장 많이 차지하고 있다는 것을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5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이것을 다시 지역별로 나눠서 선호하는 플랫폼에 대한 그래프를 확인해보았습니다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지역별로도 선호하는 플랫폼이 콘솔게임의 종류라는 것을 알 수 있었지만 지역별로 약간의 차이가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엑스박스 </a:t>
            </a:r>
            <a:r>
              <a:rPr lang="en-US" altLang="ko-KR" dirty="0" smtClean="0"/>
              <a:t>,</a:t>
            </a:r>
            <a:r>
              <a:rPr lang="ko-KR" altLang="en-US" dirty="0" smtClean="0"/>
              <a:t>플레이스테이션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닌텐도를 주로 이용하고 </a:t>
            </a:r>
            <a:r>
              <a:rPr lang="ko-KR" altLang="en-US" dirty="0" err="1" smtClean="0"/>
              <a:t>있는것으로</a:t>
            </a:r>
            <a:r>
              <a:rPr lang="ko-KR" altLang="en-US" dirty="0" smtClean="0"/>
              <a:t> 보여집니다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앞에서 장르는 액션이라고 정했기 때문에 이를 적용해서 한번 더 확인하였습니다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32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액션일때에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플랫폼 </a:t>
            </a:r>
            <a:r>
              <a:rPr lang="ko-KR" altLang="en-US" baseline="0" dirty="0" err="1" smtClean="0"/>
              <a:t>출시량은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PS2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PS3</a:t>
            </a:r>
            <a:r>
              <a:rPr lang="ko-KR" altLang="en-US" baseline="0" dirty="0" smtClean="0"/>
              <a:t>가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많다는것을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알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41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선호도 부분에서도 액션으로 장르는 </a:t>
            </a:r>
            <a:r>
              <a:rPr lang="ko-KR" altLang="en-US" dirty="0" err="1" smtClean="0"/>
              <a:t>설정했을때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PS2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PS3</a:t>
            </a:r>
            <a:r>
              <a:rPr lang="ko-KR" altLang="en-US" dirty="0" smtClean="0"/>
              <a:t>가 가장 인기가 많다는 것을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06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연도별로 가장 많이 출시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선호하는 </a:t>
            </a:r>
            <a:r>
              <a:rPr lang="ko-KR" altLang="en-US" baseline="0" dirty="0" smtClean="0"/>
              <a:t>플랫폼에 대한 그래프입니다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최근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년을 살펴보면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시리즈가 많이 출시되었고</a:t>
            </a:r>
            <a:r>
              <a:rPr lang="en-US" altLang="ko-KR" baseline="0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72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가장많이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선호하는 </a:t>
            </a:r>
            <a:r>
              <a:rPr lang="ko-KR" altLang="en-US" dirty="0" smtClean="0"/>
              <a:t>플랫폼은 </a:t>
            </a:r>
            <a:r>
              <a:rPr lang="en-US" altLang="ko-KR" dirty="0" smtClean="0"/>
              <a:t>PS2,will, PS3,4</a:t>
            </a:r>
            <a:r>
              <a:rPr lang="ko-KR" altLang="en-US" dirty="0" smtClean="0"/>
              <a:t>등으로 보여집니다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액션이라는 장르는 </a:t>
            </a:r>
            <a:r>
              <a:rPr lang="ko-KR" altLang="en-US" dirty="0" err="1" smtClean="0"/>
              <a:t>출시할때는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플랫폼을 </a:t>
            </a:r>
            <a:r>
              <a:rPr lang="en-US" altLang="ko-KR" dirty="0" err="1" smtClean="0"/>
              <a:t>ps</a:t>
            </a:r>
            <a:r>
              <a:rPr lang="ko-KR" altLang="en-US" dirty="0" smtClean="0"/>
              <a:t>시리즈로 선정하고 </a:t>
            </a:r>
            <a:r>
              <a:rPr lang="en-US" altLang="ko-KR" dirty="0" smtClean="0"/>
              <a:t>. ps3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ps2</a:t>
            </a:r>
            <a:r>
              <a:rPr lang="ko-KR" altLang="en-US" dirty="0" smtClean="0"/>
              <a:t>와는 호환이 가능한 부분도 있기 때문에  </a:t>
            </a:r>
            <a:r>
              <a:rPr lang="ko-KR" altLang="en-US" dirty="0" err="1" smtClean="0"/>
              <a:t>출시량이</a:t>
            </a:r>
            <a:r>
              <a:rPr lang="ko-KR" altLang="en-US" dirty="0" smtClean="0"/>
              <a:t> 많고 선호도가 높았던  </a:t>
            </a:r>
            <a:r>
              <a:rPr lang="en-US" altLang="ko-KR" dirty="0" smtClean="0"/>
              <a:t>PS3</a:t>
            </a:r>
            <a:r>
              <a:rPr lang="ko-KR" altLang="en-US" dirty="0" smtClean="0"/>
              <a:t>로 지정하는 것이 좋다라는 결론을 </a:t>
            </a:r>
            <a:r>
              <a:rPr lang="ko-KR" altLang="en-US" dirty="0" smtClean="0"/>
              <a:t>내렸습니다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ko-KR" altLang="en-US" dirty="0" smtClean="0"/>
              <a:t>연도별로 지역의 선호도를 </a:t>
            </a:r>
            <a:r>
              <a:rPr lang="ko-KR" altLang="en-US" dirty="0" smtClean="0"/>
              <a:t>나타낸 그래프입니다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북미의 선호도가 가장 높은 편이고 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플랫폼은 </a:t>
            </a:r>
            <a:r>
              <a:rPr lang="en-US" altLang="ko-KR" dirty="0" smtClean="0"/>
              <a:t>ps3</a:t>
            </a:r>
            <a:r>
              <a:rPr lang="ko-KR" altLang="en-US" dirty="0" smtClean="0"/>
              <a:t>로 지정했을 때도 북미의 선호도를 체크해보았습니다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5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김정수입니다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오늘 제가 이야기 드릴 주제는 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어떤 게임을 주목해야하는가</a:t>
            </a:r>
            <a:r>
              <a:rPr lang="en-US" altLang="ko-KR" dirty="0" smtClean="0"/>
              <a:t>?”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94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선호도에서 북미가 가장 높았고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장르를 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플랫폼을 </a:t>
            </a:r>
            <a:r>
              <a:rPr lang="en-US" altLang="ko-KR" dirty="0" smtClean="0"/>
              <a:t>ps3</a:t>
            </a:r>
            <a:r>
              <a:rPr lang="ko-KR" altLang="en-US" dirty="0" smtClean="0"/>
              <a:t>로 지정했을 때도 북미의 선호도가 제일 높았기 때문에 추후에 출시 지역을 북미로 선정하였습니다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32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회사에 대한 분석입니다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회사별로 배급한 </a:t>
            </a:r>
            <a:r>
              <a:rPr lang="ko-KR" altLang="en-US" dirty="0" smtClean="0"/>
              <a:t>횟수가 많은 순서대로 나타내었고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일렉트로닉 아트 회사가 </a:t>
            </a:r>
            <a:r>
              <a:rPr lang="en-US" altLang="ko-KR" dirty="0" smtClean="0"/>
              <a:t>8.2%</a:t>
            </a:r>
            <a:r>
              <a:rPr lang="ko-KR" altLang="en-US" dirty="0" smtClean="0"/>
              <a:t>를 차지하고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의외로 닌텐도회사는 </a:t>
            </a:r>
            <a:r>
              <a:rPr lang="ko-KR" altLang="en-US" dirty="0" smtClean="0"/>
              <a:t>배급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위에 포함되지 않았음에도 불구하고 출고량이 가장 많다는 점을 알 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일렉트로닉 회사는 </a:t>
            </a:r>
            <a:r>
              <a:rPr lang="en-US" altLang="ko-KR" dirty="0" smtClean="0"/>
              <a:t>1332</a:t>
            </a:r>
            <a:r>
              <a:rPr lang="ko-KR" altLang="en-US" dirty="0" smtClean="0"/>
              <a:t>개의 게임을 </a:t>
            </a:r>
            <a:r>
              <a:rPr lang="ko-KR" altLang="en-US" dirty="0" smtClean="0"/>
              <a:t>배급했고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닌텐도 회사는 </a:t>
            </a:r>
            <a:r>
              <a:rPr lang="en-US" altLang="ko-KR" dirty="0" smtClean="0"/>
              <a:t>692</a:t>
            </a:r>
            <a:r>
              <a:rPr lang="ko-KR" altLang="en-US" dirty="0" smtClean="0"/>
              <a:t>개의 게임을 </a:t>
            </a:r>
            <a:r>
              <a:rPr lang="ko-KR" altLang="en-US" dirty="0" smtClean="0"/>
              <a:t>배급했는데요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통해서 </a:t>
            </a:r>
            <a:r>
              <a:rPr lang="ko-KR" altLang="en-US" dirty="0" err="1" smtClean="0"/>
              <a:t>배급량이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많다고 </a:t>
            </a:r>
            <a:r>
              <a:rPr lang="ko-KR" altLang="en-US" dirty="0" smtClean="0"/>
              <a:t>무조건 출고량이 </a:t>
            </a:r>
            <a:r>
              <a:rPr lang="ko-KR" altLang="en-US" dirty="0" err="1" smtClean="0"/>
              <a:t>많은건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아니다라는 것을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71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연도별로 </a:t>
            </a:r>
            <a:r>
              <a:rPr lang="ko-KR" altLang="en-US" dirty="0" smtClean="0"/>
              <a:t>배급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출고량이 많은 </a:t>
            </a:r>
            <a:r>
              <a:rPr lang="ko-KR" altLang="en-US" dirty="0" smtClean="0"/>
              <a:t>회사를 알아보았는데요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년간 일렉트로닉아트 회사가 가장 배급을 </a:t>
            </a:r>
            <a:r>
              <a:rPr lang="ko-KR" altLang="en-US" dirty="0" err="1" smtClean="0"/>
              <a:t>많이했고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최근엔 </a:t>
            </a:r>
            <a:r>
              <a:rPr lang="ko-KR" altLang="en-US" dirty="0" err="1" smtClean="0"/>
              <a:t>남코반다이게임즈</a:t>
            </a:r>
            <a:r>
              <a:rPr lang="ko-KR" altLang="en-US" dirty="0" smtClean="0"/>
              <a:t> </a:t>
            </a:r>
            <a:r>
              <a:rPr lang="ko-KR" altLang="en-US" dirty="0" smtClean="0"/>
              <a:t>회사도 배급을 많이 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그래도 수치로 </a:t>
            </a:r>
            <a:r>
              <a:rPr lang="ko-KR" altLang="en-US" dirty="0" err="1" smtClean="0"/>
              <a:t>봤을떈</a:t>
            </a:r>
            <a:r>
              <a:rPr lang="ko-KR" altLang="en-US" dirty="0" smtClean="0"/>
              <a:t> 일렉트로닉아트회사가 가장 많았습니다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닌텐도회사는 최근에 배급한 적이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년대에 적게 배급해서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위에 없었던 것으로 판단됩니다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17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반대로 출고량이 많았던 회사를 나타낸 그래프인데요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 출고량에서 닌텐도가 많았던 이유가 꾸준히 출고되고 있고</a:t>
            </a:r>
            <a:r>
              <a:rPr lang="en-US" altLang="ko-KR" dirty="0" smtClean="0"/>
              <a:t>, 2006</a:t>
            </a:r>
            <a:r>
              <a:rPr lang="ko-KR" altLang="en-US" dirty="0" smtClean="0"/>
              <a:t>년에 가장 많이 출고했기 때문에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차지한것으로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장르</a:t>
            </a:r>
            <a:r>
              <a:rPr lang="en-US" altLang="ko-KR" dirty="0" smtClean="0"/>
              <a:t>:</a:t>
            </a:r>
            <a:r>
              <a:rPr lang="ko-KR" altLang="en-US" dirty="0" smtClean="0"/>
              <a:t>액션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:PS3,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지역 </a:t>
            </a:r>
            <a:r>
              <a:rPr lang="ko-KR" altLang="en-US" baseline="0" dirty="0" smtClean="0"/>
              <a:t>북미로 설정해서 어떤 회사에서 출시하는 것이 좋은지 알아보겠습니다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59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액션</a:t>
            </a:r>
            <a:r>
              <a:rPr lang="en-US" altLang="ko-KR" dirty="0" smtClean="0"/>
              <a:t>, PS3,</a:t>
            </a:r>
            <a:r>
              <a:rPr lang="ko-KR" altLang="en-US" dirty="0" smtClean="0"/>
              <a:t>북미로 </a:t>
            </a:r>
            <a:r>
              <a:rPr lang="ko-KR" altLang="en-US" dirty="0" err="1" smtClean="0"/>
              <a:t>설정했을때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activision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회사의 </a:t>
            </a:r>
            <a:r>
              <a:rPr lang="ko-KR" altLang="en-US" dirty="0" err="1" smtClean="0"/>
              <a:t>배급량이</a:t>
            </a:r>
            <a:r>
              <a:rPr lang="ko-KR" altLang="en-US" dirty="0" smtClean="0"/>
              <a:t> 가장 많았지만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14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출고량에서는 </a:t>
            </a:r>
            <a:r>
              <a:rPr lang="en-US" altLang="ko-KR" dirty="0" err="1" smtClean="0"/>
              <a:t>activision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생각보다</a:t>
            </a:r>
            <a:r>
              <a:rPr lang="ko-KR" altLang="en-US" baseline="0" dirty="0" smtClean="0"/>
              <a:t> 낮았습니다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이로 인해서 </a:t>
            </a:r>
            <a:r>
              <a:rPr lang="ko-KR" altLang="en-US" baseline="0" dirty="0" err="1" smtClean="0"/>
              <a:t>배급량이</a:t>
            </a:r>
            <a:r>
              <a:rPr lang="ko-KR" altLang="en-US" baseline="0" dirty="0" smtClean="0"/>
              <a:t> 많다고 출고량이 </a:t>
            </a:r>
            <a:r>
              <a:rPr lang="ko-KR" altLang="en-US" baseline="0" dirty="0" err="1" smtClean="0"/>
              <a:t>많은것은</a:t>
            </a:r>
            <a:r>
              <a:rPr lang="ko-KR" altLang="en-US" baseline="0" dirty="0" smtClean="0"/>
              <a:t> 아니다라는 것 </a:t>
            </a:r>
            <a:r>
              <a:rPr lang="ko-KR" altLang="en-US" baseline="0" dirty="0" err="1" smtClean="0"/>
              <a:t>한번더</a:t>
            </a:r>
            <a:r>
              <a:rPr lang="ko-KR" altLang="en-US" baseline="0" dirty="0" smtClean="0"/>
              <a:t> 확인할 수 있었기떄문에 출고량을 기준으로 가장 많은 </a:t>
            </a:r>
            <a:r>
              <a:rPr lang="en-US" altLang="ko-KR" baseline="0" dirty="0" smtClean="0"/>
              <a:t>take two interactive </a:t>
            </a:r>
            <a:r>
              <a:rPr lang="ko-KR" altLang="en-US" baseline="0" dirty="0" smtClean="0"/>
              <a:t>회사를 선택하였습니다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06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take two interactive</a:t>
            </a:r>
            <a:r>
              <a:rPr lang="ko-KR" altLang="en-US" dirty="0" smtClean="0"/>
              <a:t>회사에서 액션 장르의 게임을 북미로 출시하고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지원되는 플랫폼은 </a:t>
            </a:r>
            <a:r>
              <a:rPr lang="en-US" altLang="ko-KR" dirty="0" smtClean="0"/>
              <a:t>PS3</a:t>
            </a:r>
            <a:r>
              <a:rPr lang="ko-KR" altLang="en-US" dirty="0" smtClean="0"/>
              <a:t>로 선정합니다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 </a:t>
            </a:r>
            <a:r>
              <a:rPr lang="ko-KR" altLang="en-US" baseline="0" dirty="0" smtClean="0"/>
              <a:t>지역별로 플랫폼 선호도를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북미지역은 </a:t>
            </a:r>
            <a:r>
              <a:rPr lang="en-US" altLang="ko-KR" baseline="0" dirty="0" smtClean="0"/>
              <a:t>PS3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PS2</a:t>
            </a:r>
            <a:r>
              <a:rPr lang="ko-KR" altLang="en-US" baseline="0" dirty="0" smtClean="0"/>
              <a:t>의 선호도가 높은 것을 확인할 수 있었지만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일부분 호환이 가능하기때문에 </a:t>
            </a:r>
            <a:r>
              <a:rPr lang="en-US" altLang="ko-KR" baseline="0" dirty="0" smtClean="0"/>
              <a:t>PS3</a:t>
            </a:r>
            <a:r>
              <a:rPr lang="ko-KR" altLang="en-US" baseline="0" dirty="0" smtClean="0"/>
              <a:t>로 선정해도 무방하다고 판단되었습니다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이상 발표를 마치겠습니다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9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시장 조사 업체인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 미국뿐만 아니라 전 세계적으로 게임 시장 매출 감소가 포착되고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코로나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회복 국면에서 게임 이용 시간 감소가 더해지면서 게임 시장이 장기 침체 국면에 빠져드는 것 아니냐는 우려도 나오고 있는데요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게임 기업들이 매출 하락을 겪고 있는 가운데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매출은 전년 동기 대비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14%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증가한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6,700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달러를 기록했다고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EA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&lt;FIFA&gt;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시리즈의 성공적인 출시 덕분이라고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8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 우리회사도 어떤 게임을 출시 할지에 대한 고민이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고민에 대한 답을 데이터를 통해 알아보았습니다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데이터 소개입니다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분석에 사용된 데이터는 게임출시연도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지원하는 플랫폼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해외 출고량 등과 같은 데이터들로 구성된 </a:t>
            </a:r>
            <a:r>
              <a:rPr lang="en-US" altLang="ko-KR" dirty="0" err="1" smtClean="0"/>
              <a:t>vgames</a:t>
            </a:r>
            <a:r>
              <a:rPr lang="ko-KR" altLang="en-US" dirty="0" smtClean="0"/>
              <a:t>라는 데이터를 사용하였습니다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현황파악을 통해서 어떤 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장르가 인기있는지 등에 대한 여러 정보 파악과 다음 분기에 출시할 게임의 방향성 위주로 발표를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7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게임 장르입니다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출시되고 있는 게임들의 장르</a:t>
            </a:r>
            <a:r>
              <a:rPr lang="ko-KR" altLang="en-US" baseline="0" dirty="0" smtClean="0"/>
              <a:t> 중 </a:t>
            </a:r>
            <a:r>
              <a:rPr lang="en-US" altLang="ko-KR" baseline="0" dirty="0" smtClean="0"/>
              <a:t>19.9%</a:t>
            </a:r>
            <a:r>
              <a:rPr lang="ko-KR" altLang="en-US" baseline="0" dirty="0" smtClean="0"/>
              <a:t>로 액션 장르가 가장 많이 출시되고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많이 출시되고 있는 만큼 해외에서 어떤 장르가 많은 선호도를 보이는지 지역별로 파악해보았습니다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2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지역은 북미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가지로 나누었고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나누는 기준은 해당 지역에서 장르별로 출고량이 있으면 같은 지역들로 묶어서 게임 장르 순위를 파악하였습니다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앞서 보았던 게임 장르 그래프와 비슷하게 북미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기타지역에서는 </a:t>
            </a:r>
            <a:r>
              <a:rPr lang="en-US" altLang="ko-KR" dirty="0" smtClean="0"/>
              <a:t>action, sports</a:t>
            </a:r>
            <a:r>
              <a:rPr lang="ko-KR" altLang="en-US" dirty="0" smtClean="0"/>
              <a:t>를 가장 선호하는 경향이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일본에서는 다른 지역과 다르게 </a:t>
            </a:r>
            <a:r>
              <a:rPr lang="en-US" altLang="ko-KR" dirty="0" smtClean="0"/>
              <a:t>role-playing, </a:t>
            </a:r>
            <a:r>
              <a:rPr lang="ko-KR" altLang="en-US" dirty="0" smtClean="0"/>
              <a:t>가장 </a:t>
            </a:r>
            <a:r>
              <a:rPr lang="ko-KR" altLang="en-US" baseline="0" dirty="0" smtClean="0"/>
              <a:t>선호하는 경향이 확인되었습니다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추가적으로 지역별로 선호하는 장르가 같냐 </a:t>
            </a:r>
            <a:r>
              <a:rPr lang="ko-KR" altLang="en-US" dirty="0" err="1" smtClean="0"/>
              <a:t>다르냐에</a:t>
            </a:r>
            <a:r>
              <a:rPr lang="ko-KR" altLang="en-US" dirty="0" smtClean="0"/>
              <a:t> 따른 가설검정을 진행하였습니다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우리가 </a:t>
            </a:r>
            <a:r>
              <a:rPr lang="ko-KR" altLang="en-US" dirty="0" err="1" smtClean="0"/>
              <a:t>알고자하는</a:t>
            </a:r>
            <a:r>
              <a:rPr lang="ko-KR" altLang="en-US" dirty="0" smtClean="0"/>
              <a:t> 질문을 </a:t>
            </a:r>
            <a:r>
              <a:rPr lang="ko-KR" altLang="en-US" dirty="0" err="1" smtClean="0"/>
              <a:t>대립가설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귀무가설</a:t>
            </a:r>
            <a:r>
              <a:rPr lang="ko-KR" altLang="en-US" dirty="0" smtClean="0"/>
              <a:t> 이 두개의 대립되는 가설로 세워서 데이터를 통해 참과 거짓을 </a:t>
            </a:r>
            <a:r>
              <a:rPr lang="ko-KR" altLang="en-US" dirty="0" err="1" smtClean="0"/>
              <a:t>판단하는것인데요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우리가 </a:t>
            </a:r>
            <a:r>
              <a:rPr lang="ko-KR" altLang="en-US" dirty="0" err="1" smtClean="0"/>
              <a:t>알고싶은건</a:t>
            </a:r>
            <a:r>
              <a:rPr lang="ko-KR" altLang="en-US" dirty="0" smtClean="0"/>
              <a:t> 지역별 장르가 다른지에 대한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</a:t>
            </a:r>
            <a:r>
              <a:rPr lang="ko-KR" altLang="en-US" dirty="0" err="1" smtClean="0"/>
              <a:t>대립가설로</a:t>
            </a:r>
            <a:r>
              <a:rPr lang="ko-KR" altLang="en-US" dirty="0" smtClean="0"/>
              <a:t> 세우고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ko-KR" altLang="en-US" dirty="0" err="1" smtClean="0"/>
              <a:t>귀무가설은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다르다의</a:t>
            </a:r>
            <a:r>
              <a:rPr lang="ko-KR" altLang="en-US" dirty="0" smtClean="0"/>
              <a:t> 반대인 같다라고 설정합니다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 비교하려는 집단이 북미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이렇게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개이기때문에 여러 개의 집단을 </a:t>
            </a:r>
            <a:r>
              <a:rPr lang="ko-KR" altLang="en-US" dirty="0" err="1" smtClean="0"/>
              <a:t>비교할때</a:t>
            </a:r>
            <a:r>
              <a:rPr lang="ko-KR" altLang="en-US" dirty="0" smtClean="0"/>
              <a:t> 사용하는 </a:t>
            </a:r>
            <a:r>
              <a:rPr lang="en-US" altLang="ko-KR" dirty="0" err="1" smtClean="0"/>
              <a:t>anova</a:t>
            </a:r>
            <a:r>
              <a:rPr lang="ko-KR" altLang="en-US" dirty="0" smtClean="0"/>
              <a:t>라는 가설검정을</a:t>
            </a:r>
            <a:r>
              <a:rPr lang="ko-KR" altLang="en-US" baseline="0" dirty="0" smtClean="0"/>
              <a:t> 진행하려고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집단 모두 정규성이라는 것을 충족을 해야하는데요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정규성이라는 것은 데이터를 </a:t>
            </a:r>
            <a:r>
              <a:rPr lang="ko-KR" altLang="en-US" dirty="0" err="1" smtClean="0"/>
              <a:t>그렸을때</a:t>
            </a:r>
            <a:r>
              <a:rPr lang="ko-KR" altLang="en-US" dirty="0" smtClean="0"/>
              <a:t> 위의 그림처럼 그래프가 </a:t>
            </a:r>
            <a:r>
              <a:rPr lang="ko-KR" altLang="en-US" dirty="0" err="1" smtClean="0"/>
              <a:t>그려야합니다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한집단이</a:t>
            </a:r>
            <a:r>
              <a:rPr lang="ko-KR" altLang="en-US" dirty="0" smtClean="0"/>
              <a:t> 정규성을 만족하지 못해서 </a:t>
            </a:r>
            <a:r>
              <a:rPr lang="ko-KR" altLang="en-US" dirty="0" err="1" smtClean="0"/>
              <a:t>크루스칼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왈리스</a:t>
            </a:r>
            <a:r>
              <a:rPr lang="ko-KR" altLang="en-US" dirty="0" smtClean="0"/>
              <a:t> 테스트를 진행하였습니다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결과로 </a:t>
            </a:r>
            <a:r>
              <a:rPr lang="en-US" altLang="ko-KR" dirty="0" err="1" smtClean="0"/>
              <a:t>pvalue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값이나오고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0.002</a:t>
            </a:r>
            <a:r>
              <a:rPr lang="ko-KR" altLang="en-US" dirty="0" smtClean="0"/>
              <a:t>가 결과를 얻었습니다</a:t>
            </a:r>
            <a:r>
              <a:rPr lang="en-US" altLang="ko-KR" dirty="0" smtClean="0"/>
              <a:t>.  </a:t>
            </a:r>
            <a:r>
              <a:rPr lang="en-US" altLang="ko-KR" dirty="0" err="1" smtClean="0"/>
              <a:t>pvalue</a:t>
            </a:r>
            <a:r>
              <a:rPr lang="ko-KR" altLang="en-US" dirty="0" smtClean="0"/>
              <a:t>의 기준인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크면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채택하게 되고 작으면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기각하게됩니다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0.002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작아서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기각하고 </a:t>
            </a:r>
            <a:r>
              <a:rPr lang="ko-KR" altLang="en-US" dirty="0" err="1" smtClean="0"/>
              <a:t>대립가설을</a:t>
            </a:r>
            <a:r>
              <a:rPr lang="ko-KR" altLang="en-US" dirty="0" smtClean="0"/>
              <a:t> 채택하였습니다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결론적으로 지역별로 선호하는 장르가 다르다라는 결과를 얻게 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트렌드를 파악하기 위해서 연도별로 가장 많이 출시되는 장르를 알아보았습니다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트렌드라는</a:t>
            </a:r>
            <a:r>
              <a:rPr lang="ko-KR" altLang="en-US" dirty="0" smtClean="0"/>
              <a:t> 것은 </a:t>
            </a:r>
            <a:r>
              <a:rPr lang="ko-KR" altLang="en-US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어떤 방향으로 쏠리는 현상을 뜻하는데요</a:t>
            </a:r>
            <a:r>
              <a:rPr lang="en-US" altLang="ko-KR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. </a:t>
            </a:r>
          </a:p>
          <a:p>
            <a:r>
              <a:rPr lang="ko-KR" altLang="en-US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어떤 제품을 유저들이 많이 선호하고</a:t>
            </a:r>
            <a:r>
              <a:rPr lang="en-US" altLang="ko-KR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, </a:t>
            </a:r>
            <a:r>
              <a:rPr lang="ko-KR" altLang="en-US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그만큼 회사에서는 많이 출시하는 것</a:t>
            </a:r>
            <a:r>
              <a:rPr lang="en-US" altLang="ko-KR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.</a:t>
            </a:r>
            <a:r>
              <a:rPr lang="en-US" altLang="ko-KR" sz="1200" baseline="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 </a:t>
            </a:r>
            <a:r>
              <a:rPr lang="ko-KR" altLang="en-US" sz="1200" baseline="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이것이 어떤 방향으로 쏠리는 현상</a:t>
            </a:r>
            <a:r>
              <a:rPr lang="en-US" altLang="ko-KR" sz="1200" baseline="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. </a:t>
            </a:r>
            <a:r>
              <a:rPr lang="ko-KR" altLang="en-US" sz="1200" baseline="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즉</a:t>
            </a:r>
            <a:r>
              <a:rPr lang="ko-KR" altLang="en-US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 </a:t>
            </a:r>
            <a:r>
              <a:rPr lang="ko-KR" altLang="en-US" sz="1200" dirty="0" err="1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트렌드라고</a:t>
            </a:r>
            <a:r>
              <a:rPr lang="ko-KR" altLang="en-US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 생각했고</a:t>
            </a:r>
            <a:r>
              <a:rPr lang="en-US" altLang="ko-KR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, </a:t>
            </a:r>
            <a:r>
              <a:rPr lang="ko-KR" altLang="en-US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게임 </a:t>
            </a:r>
            <a:r>
              <a:rPr lang="ko-KR" altLang="en-US" sz="1200" dirty="0" err="1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출시량과</a:t>
            </a:r>
            <a:r>
              <a:rPr lang="ko-KR" altLang="en-US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 선호도가 높은 기준으로 트렌드 파악하였습니다</a:t>
            </a:r>
            <a:r>
              <a:rPr lang="en-US" altLang="ko-KR" sz="12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.</a:t>
            </a:r>
          </a:p>
          <a:p>
            <a:r>
              <a:rPr lang="ko-KR" altLang="en-US" dirty="0" smtClean="0"/>
              <a:t>그래프를 보시면 </a:t>
            </a:r>
            <a:r>
              <a:rPr lang="en-US" altLang="ko-KR" dirty="0" smtClean="0"/>
              <a:t>1995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2002</a:t>
            </a:r>
            <a:r>
              <a:rPr lang="ko-KR" altLang="en-US" dirty="0" smtClean="0"/>
              <a:t>년까지는 </a:t>
            </a:r>
            <a:r>
              <a:rPr lang="en-US" altLang="ko-KR" dirty="0" smtClean="0"/>
              <a:t>sports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출시량이</a:t>
            </a:r>
            <a:r>
              <a:rPr lang="ko-KR" altLang="en-US" dirty="0" smtClean="0"/>
              <a:t> 많았고</a:t>
            </a:r>
            <a:r>
              <a:rPr lang="en-US" altLang="ko-KR" dirty="0" smtClean="0"/>
              <a:t>. 2003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년까지는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출시량이</a:t>
            </a:r>
            <a:r>
              <a:rPr lang="ko-KR" altLang="en-US" dirty="0" smtClean="0"/>
              <a:t> 많습니다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0A7C-80D4-4974-9582-61527D8AF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0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1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4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1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post.kr/news/articleView.html?idxno=727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post.kr/news/articleView.html?idxno=7279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9FCD78-FE54-489E-4A6F-07BFC83D74BF}"/>
              </a:ext>
            </a:extLst>
          </p:cNvPr>
          <p:cNvGrpSpPr/>
          <p:nvPr/>
        </p:nvGrpSpPr>
        <p:grpSpPr>
          <a:xfrm>
            <a:off x="3952875" y="3482233"/>
            <a:ext cx="4470400" cy="182880"/>
            <a:chOff x="266700" y="192024"/>
            <a:chExt cx="11658600" cy="1828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C24A5A-8486-D068-6135-A27DDBB27A3C}"/>
                </a:ext>
              </a:extLst>
            </p:cNvPr>
            <p:cNvSpPr/>
            <p:nvPr/>
          </p:nvSpPr>
          <p:spPr>
            <a:xfrm>
              <a:off x="266700" y="192024"/>
              <a:ext cx="11658600" cy="182880"/>
            </a:xfrm>
            <a:prstGeom prst="roundRect">
              <a:avLst>
                <a:gd name="adj" fmla="val 50000"/>
              </a:avLst>
            </a:prstGeom>
            <a:solidFill>
              <a:srgbClr val="ECF5F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9C4760-F42E-BC55-B737-7749912F9E41}"/>
                </a:ext>
              </a:extLst>
            </p:cNvPr>
            <p:cNvSpPr/>
            <p:nvPr/>
          </p:nvSpPr>
          <p:spPr>
            <a:xfrm>
              <a:off x="318000" y="246888"/>
              <a:ext cx="11556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47AD84-FD61-8443-2A2D-2DF6E2A4FB3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972546" y="3573097"/>
            <a:ext cx="3600000" cy="0"/>
          </a:xfrm>
          <a:prstGeom prst="line">
            <a:avLst/>
          </a:prstGeom>
          <a:ln w="31750" cap="rnd">
            <a:solidFill>
              <a:srgbClr val="6CE2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313F4CE-8015-210A-D12D-1842298DAD55}"/>
              </a:ext>
            </a:extLst>
          </p:cNvPr>
          <p:cNvSpPr/>
          <p:nvPr/>
        </p:nvSpPr>
        <p:spPr>
          <a:xfrm>
            <a:off x="7476769" y="3485760"/>
            <a:ext cx="180000" cy="180000"/>
          </a:xfrm>
          <a:prstGeom prst="donut">
            <a:avLst>
              <a:gd name="adj" fmla="val 3547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54507" y="2398698"/>
            <a:ext cx="6882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Games Trend Analysis</a:t>
            </a:r>
            <a:endParaRPr lang="en-US" altLang="ko-KR" sz="3600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Arial Black" panose="020B0A04020102020204" pitchFamily="34" charset="0"/>
              <a:ea typeface="충북대70주년체 Regular" panose="020B0000000000000000" pitchFamily="50" charset="-127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93FDBD8-2230-1762-FE1A-C3071C515990}"/>
              </a:ext>
            </a:extLst>
          </p:cNvPr>
          <p:cNvSpPr/>
          <p:nvPr/>
        </p:nvSpPr>
        <p:spPr>
          <a:xfrm>
            <a:off x="7677100" y="3771268"/>
            <a:ext cx="746175" cy="239802"/>
          </a:xfrm>
          <a:prstGeom prst="wedgeRoundRectCallout">
            <a:avLst>
              <a:gd name="adj1" fmla="val -65467"/>
              <a:gd name="adj2" fmla="val -55668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6CE2C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rgbClr val="44546A"/>
                </a:solidFill>
              </a:rPr>
              <a:t>김정수</a:t>
            </a:r>
            <a:endParaRPr lang="ko-KR" altLang="en-US" sz="900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5" y="702316"/>
            <a:ext cx="10046369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34" y="613787"/>
            <a:ext cx="5784516" cy="6244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" y="703588"/>
            <a:ext cx="5824037" cy="6154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sp>
        <p:nvSpPr>
          <p:cNvPr id="2" name="액자 1"/>
          <p:cNvSpPr/>
          <p:nvPr/>
        </p:nvSpPr>
        <p:spPr>
          <a:xfrm>
            <a:off x="2874597" y="691558"/>
            <a:ext cx="653143" cy="34271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8762803" y="613787"/>
            <a:ext cx="637872" cy="30061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87" y="702316"/>
            <a:ext cx="9540625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81" y="702316"/>
            <a:ext cx="9031238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55" y="702316"/>
            <a:ext cx="9238890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39" y="702316"/>
            <a:ext cx="9475722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09" y="702316"/>
            <a:ext cx="8979982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5" y="702316"/>
            <a:ext cx="10046369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5" y="702316"/>
            <a:ext cx="10046369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28" y="702316"/>
            <a:ext cx="9705344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0"/>
            <a:ext cx="12192001" cy="6868839"/>
            <a:chOff x="-1" y="0"/>
            <a:chExt cx="12192001" cy="6868839"/>
          </a:xfrm>
        </p:grpSpPr>
        <p:pic>
          <p:nvPicPr>
            <p:cNvPr id="2" name="그림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6224"/>
            <a:stretch/>
          </p:blipFill>
          <p:spPr>
            <a:xfrm>
              <a:off x="6080759" y="0"/>
              <a:ext cx="6111241" cy="6868839"/>
            </a:xfrm>
            <a:prstGeom prst="rect">
              <a:avLst/>
            </a:prstGeom>
          </p:spPr>
        </p:pic>
        <p:pic>
          <p:nvPicPr>
            <p:cNvPr id="5" name="그림 4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60" b="6224"/>
            <a:stretch/>
          </p:blipFill>
          <p:spPr>
            <a:xfrm>
              <a:off x="-1" y="0"/>
              <a:ext cx="6080760" cy="685800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638302" y="2999839"/>
            <a:ext cx="5814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“</a:t>
            </a:r>
            <a:r>
              <a:rPr lang="ko-KR" altLang="en-US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어떤 </a:t>
            </a:r>
            <a:r>
              <a:rPr lang="ko-KR" altLang="en-US" sz="3600" b="1" dirty="0" smtClean="0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게임</a:t>
            </a:r>
            <a:r>
              <a:rPr lang="ko-KR" altLang="en-US" sz="36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을 </a:t>
            </a:r>
            <a:r>
              <a:rPr lang="ko-KR" altLang="en-US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주목해야하는가</a:t>
            </a:r>
            <a:r>
              <a:rPr lang="en-US" altLang="ko-KR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?”</a:t>
            </a:r>
            <a:endParaRPr lang="ko-KR" altLang="en-US" sz="3600" b="1" dirty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0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28" y="702316"/>
            <a:ext cx="9705344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32" y="1363621"/>
            <a:ext cx="6160168" cy="48729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6357" y="4888168"/>
            <a:ext cx="107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548235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692</a:t>
            </a:r>
            <a:r>
              <a:rPr lang="ko-KR" altLang="en-US" sz="1400" b="1" dirty="0" smtClean="0">
                <a:solidFill>
                  <a:srgbClr val="548235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개</a:t>
            </a:r>
            <a:endParaRPr lang="ko-KR" altLang="en-US" sz="1400" b="1" dirty="0">
              <a:solidFill>
                <a:srgbClr val="548235"/>
              </a:solidFill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937"/>
            <a:ext cx="6083927" cy="48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5" y="702316"/>
            <a:ext cx="10046369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5" y="702316"/>
            <a:ext cx="10046369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" y="702316"/>
            <a:ext cx="12055642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" y="702316"/>
            <a:ext cx="12055642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Conclusion</a:t>
            </a:r>
            <a:endParaRPr lang="en-US" altLang="ko-KR" sz="2800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Arial Black" panose="020B0A04020102020204" pitchFamily="34" charset="0"/>
              <a:ea typeface="Tmon몬소리 Black" panose="02000A03000000000000" pitchFamily="2" charset="-127"/>
            </a:endParaRPr>
          </a:p>
        </p:txBody>
      </p:sp>
      <p:grpSp>
        <p:nvGrpSpPr>
          <p:cNvPr id="49" name="Group 4">
            <a:extLst>
              <a:ext uri="{FF2B5EF4-FFF2-40B4-BE49-F238E27FC236}">
                <a16:creationId xmlns:a16="http://schemas.microsoft.com/office/drawing/2014/main" id="{984074F0-F0C9-1CA2-E66A-A668490E97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6558" y="2305018"/>
            <a:ext cx="226087" cy="467247"/>
            <a:chOff x="3696" y="1863"/>
            <a:chExt cx="285" cy="589"/>
          </a:xfrm>
          <a:solidFill>
            <a:schemeClr val="tx2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604A8C0-8EFF-6F5E-B7C5-3BBACDE95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B8250675-82EB-32EB-8380-4F145D7E4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</p:grpSp>
      <p:grpSp>
        <p:nvGrpSpPr>
          <p:cNvPr id="52" name="Group 9">
            <a:extLst>
              <a:ext uri="{FF2B5EF4-FFF2-40B4-BE49-F238E27FC236}">
                <a16:creationId xmlns:a16="http://schemas.microsoft.com/office/drawing/2014/main" id="{8BC9E9A6-E395-6470-8A51-85CBD87749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6558" y="3268898"/>
            <a:ext cx="205723" cy="463241"/>
            <a:chOff x="4426" y="2133"/>
            <a:chExt cx="282" cy="635"/>
          </a:xfrm>
          <a:solidFill>
            <a:srgbClr val="6CE2CD"/>
          </a:solidFill>
        </p:grpSpPr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D319D49-FF08-AFD7-F1FC-525ADA50B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1D3926D-9B70-3C9A-48EC-7985CF141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</p:grpSp>
      <p:grpSp>
        <p:nvGrpSpPr>
          <p:cNvPr id="55" name="Group 4">
            <a:extLst>
              <a:ext uri="{FF2B5EF4-FFF2-40B4-BE49-F238E27FC236}">
                <a16:creationId xmlns:a16="http://schemas.microsoft.com/office/drawing/2014/main" id="{549BF24B-005C-FBFB-8AD5-BE8E4396C4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6558" y="4228772"/>
            <a:ext cx="226087" cy="467247"/>
            <a:chOff x="3696" y="1863"/>
            <a:chExt cx="285" cy="589"/>
          </a:xfrm>
          <a:solidFill>
            <a:schemeClr val="tx2"/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1237E7E-9C92-ECAA-F931-6D8139E7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07774887-A7A4-B95F-4FD0-1ECE0608F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</p:grpSp>
      <p:grpSp>
        <p:nvGrpSpPr>
          <p:cNvPr id="82" name="Group 9">
            <a:extLst>
              <a:ext uri="{FF2B5EF4-FFF2-40B4-BE49-F238E27FC236}">
                <a16:creationId xmlns:a16="http://schemas.microsoft.com/office/drawing/2014/main" id="{7DB5A697-769D-2C28-0366-EA4B97CA09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6558" y="5192652"/>
            <a:ext cx="205723" cy="463241"/>
            <a:chOff x="4426" y="2133"/>
            <a:chExt cx="282" cy="635"/>
          </a:xfrm>
          <a:solidFill>
            <a:srgbClr val="6CE2CD"/>
          </a:solidFill>
        </p:grpSpPr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01C04764-737D-15FC-8FA9-001A6B79B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29CEEA4A-764F-212B-605A-F8DC44B5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83081" y="1726329"/>
            <a:ext cx="7591902" cy="578689"/>
            <a:chOff x="3647907" y="1514896"/>
            <a:chExt cx="7591902" cy="578689"/>
          </a:xfrm>
          <a:solidFill>
            <a:srgbClr val="F4F9FC"/>
          </a:solidFill>
        </p:grpSpPr>
        <p:sp>
          <p:nvSpPr>
            <p:cNvPr id="121" name="달 120">
              <a:extLst>
                <a:ext uri="{FF2B5EF4-FFF2-40B4-BE49-F238E27FC236}">
                  <a16:creationId xmlns:a16="http://schemas.microsoft.com/office/drawing/2014/main" id="{6DB036C7-9A23-90BF-180A-F635C78C7E7C}"/>
                </a:ext>
              </a:extLst>
            </p:cNvPr>
            <p:cNvSpPr/>
            <p:nvPr/>
          </p:nvSpPr>
          <p:spPr>
            <a:xfrm rot="262951" flipH="1">
              <a:off x="3696104" y="1767335"/>
              <a:ext cx="152267" cy="326250"/>
            </a:xfrm>
            <a:prstGeom prst="moon">
              <a:avLst>
                <a:gd name="adj" fmla="val 6673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122" name="모서리가 둥근 직사각형 28">
              <a:extLst>
                <a:ext uri="{FF2B5EF4-FFF2-40B4-BE49-F238E27FC236}">
                  <a16:creationId xmlns:a16="http://schemas.microsoft.com/office/drawing/2014/main" id="{0D3CB0F8-7F56-4010-91E9-00EACCCC6FDF}"/>
                </a:ext>
              </a:extLst>
            </p:cNvPr>
            <p:cNvSpPr/>
            <p:nvPr/>
          </p:nvSpPr>
          <p:spPr>
            <a:xfrm>
              <a:off x="3647907" y="1514896"/>
              <a:ext cx="7591902" cy="45258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게임 장르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: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액션</a:t>
              </a:r>
              <a:endParaRPr lang="ko-KR" altLang="en-US" sz="2000" b="1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48A304A-995F-B374-6590-3DDE9F1E2988}"/>
                </a:ext>
              </a:extLst>
            </p:cNvPr>
            <p:cNvGrpSpPr/>
            <p:nvPr/>
          </p:nvGrpSpPr>
          <p:grpSpPr>
            <a:xfrm>
              <a:off x="10860241" y="1579725"/>
              <a:ext cx="336932" cy="336932"/>
              <a:chOff x="4614716" y="4408808"/>
              <a:chExt cx="797423" cy="797424"/>
            </a:xfrm>
            <a:grpFill/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FB5FEFE9-ED37-40B0-6AB0-6F081DB4B46C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  <p:sp>
            <p:nvSpPr>
              <p:cNvPr id="126" name="자유형 34">
                <a:extLst>
                  <a:ext uri="{FF2B5EF4-FFF2-40B4-BE49-F238E27FC236}">
                    <a16:creationId xmlns:a16="http://schemas.microsoft.com/office/drawing/2014/main" id="{C9A42741-DE00-13CF-582A-9B747690DC6B}"/>
                  </a:ext>
                </a:extLst>
              </p:cNvPr>
              <p:cNvSpPr/>
              <p:nvPr/>
            </p:nvSpPr>
            <p:spPr>
              <a:xfrm>
                <a:off x="4691117" y="4485209"/>
                <a:ext cx="644616" cy="644617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2683081" y="2693977"/>
            <a:ext cx="7591902" cy="578689"/>
            <a:chOff x="3647907" y="1514896"/>
            <a:chExt cx="7591902" cy="578689"/>
          </a:xfrm>
          <a:solidFill>
            <a:srgbClr val="F4F9FC"/>
          </a:solidFill>
        </p:grpSpPr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6DB036C7-9A23-90BF-180A-F635C78C7E7C}"/>
                </a:ext>
              </a:extLst>
            </p:cNvPr>
            <p:cNvSpPr/>
            <p:nvPr/>
          </p:nvSpPr>
          <p:spPr>
            <a:xfrm rot="262951" flipH="1">
              <a:off x="3696104" y="1767335"/>
              <a:ext cx="152267" cy="326250"/>
            </a:xfrm>
            <a:prstGeom prst="moon">
              <a:avLst>
                <a:gd name="adj" fmla="val 6673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113" name="모서리가 둥근 직사각형 28">
              <a:extLst>
                <a:ext uri="{FF2B5EF4-FFF2-40B4-BE49-F238E27FC236}">
                  <a16:creationId xmlns:a16="http://schemas.microsoft.com/office/drawing/2014/main" id="{0D3CB0F8-7F56-4010-91E9-00EACCCC6FDF}"/>
                </a:ext>
              </a:extLst>
            </p:cNvPr>
            <p:cNvSpPr/>
            <p:nvPr/>
          </p:nvSpPr>
          <p:spPr>
            <a:xfrm>
              <a:off x="3647907" y="1514896"/>
              <a:ext cx="7591902" cy="45258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플랫폼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: PS3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&lt;-&gt;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PS2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와 일부분 호환이 가능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F48A304A-995F-B374-6590-3DDE9F1E2988}"/>
                </a:ext>
              </a:extLst>
            </p:cNvPr>
            <p:cNvGrpSpPr/>
            <p:nvPr/>
          </p:nvGrpSpPr>
          <p:grpSpPr>
            <a:xfrm>
              <a:off x="10860241" y="1579725"/>
              <a:ext cx="336932" cy="336932"/>
              <a:chOff x="4614716" y="4408808"/>
              <a:chExt cx="797423" cy="797424"/>
            </a:xfrm>
            <a:grpFill/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FB5FEFE9-ED37-40B0-6AB0-6F081DB4B46C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  <p:sp>
            <p:nvSpPr>
              <p:cNvPr id="116" name="자유형 34">
                <a:extLst>
                  <a:ext uri="{FF2B5EF4-FFF2-40B4-BE49-F238E27FC236}">
                    <a16:creationId xmlns:a16="http://schemas.microsoft.com/office/drawing/2014/main" id="{C9A42741-DE00-13CF-582A-9B747690DC6B}"/>
                  </a:ext>
                </a:extLst>
              </p:cNvPr>
              <p:cNvSpPr/>
              <p:nvPr/>
            </p:nvSpPr>
            <p:spPr>
              <a:xfrm>
                <a:off x="4691117" y="4485209"/>
                <a:ext cx="644616" cy="644617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</p:grpSp>
      </p:grpSp>
      <p:grpSp>
        <p:nvGrpSpPr>
          <p:cNvPr id="117" name="그룹 116"/>
          <p:cNvGrpSpPr/>
          <p:nvPr/>
        </p:nvGrpSpPr>
        <p:grpSpPr>
          <a:xfrm>
            <a:off x="2683081" y="3661625"/>
            <a:ext cx="7591902" cy="578689"/>
            <a:chOff x="3647907" y="1514896"/>
            <a:chExt cx="7591902" cy="578689"/>
          </a:xfrm>
          <a:solidFill>
            <a:srgbClr val="F4F9FC"/>
          </a:solidFill>
        </p:grpSpPr>
        <p:sp>
          <p:nvSpPr>
            <p:cNvPr id="118" name="달 117">
              <a:extLst>
                <a:ext uri="{FF2B5EF4-FFF2-40B4-BE49-F238E27FC236}">
                  <a16:creationId xmlns:a16="http://schemas.microsoft.com/office/drawing/2014/main" id="{6DB036C7-9A23-90BF-180A-F635C78C7E7C}"/>
                </a:ext>
              </a:extLst>
            </p:cNvPr>
            <p:cNvSpPr/>
            <p:nvPr/>
          </p:nvSpPr>
          <p:spPr>
            <a:xfrm rot="262951" flipH="1">
              <a:off x="3696104" y="1767335"/>
              <a:ext cx="152267" cy="326250"/>
            </a:xfrm>
            <a:prstGeom prst="moon">
              <a:avLst>
                <a:gd name="adj" fmla="val 6673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119" name="모서리가 둥근 직사각형 28">
              <a:extLst>
                <a:ext uri="{FF2B5EF4-FFF2-40B4-BE49-F238E27FC236}">
                  <a16:creationId xmlns:a16="http://schemas.microsoft.com/office/drawing/2014/main" id="{0D3CB0F8-7F56-4010-91E9-00EACCCC6FDF}"/>
                </a:ext>
              </a:extLst>
            </p:cNvPr>
            <p:cNvSpPr/>
            <p:nvPr/>
          </p:nvSpPr>
          <p:spPr>
            <a:xfrm>
              <a:off x="3647907" y="1514896"/>
              <a:ext cx="7591902" cy="45258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지역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: </a:t>
              </a:r>
              <a:r>
                <a:rPr lang="ko-KR" altLang="en-US" sz="2000" b="1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북미 </a:t>
              </a:r>
              <a:endParaRPr lang="ko-KR" altLang="en-US" sz="2000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F48A304A-995F-B374-6590-3DDE9F1E2988}"/>
                </a:ext>
              </a:extLst>
            </p:cNvPr>
            <p:cNvGrpSpPr/>
            <p:nvPr/>
          </p:nvGrpSpPr>
          <p:grpSpPr>
            <a:xfrm>
              <a:off x="10860241" y="1579725"/>
              <a:ext cx="336932" cy="336932"/>
              <a:chOff x="4614716" y="4408808"/>
              <a:chExt cx="797423" cy="797424"/>
            </a:xfrm>
            <a:grpFill/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FB5FEFE9-ED37-40B0-6AB0-6F081DB4B46C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  <p:sp>
            <p:nvSpPr>
              <p:cNvPr id="132" name="자유형 34">
                <a:extLst>
                  <a:ext uri="{FF2B5EF4-FFF2-40B4-BE49-F238E27FC236}">
                    <a16:creationId xmlns:a16="http://schemas.microsoft.com/office/drawing/2014/main" id="{C9A42741-DE00-13CF-582A-9B747690DC6B}"/>
                  </a:ext>
                </a:extLst>
              </p:cNvPr>
              <p:cNvSpPr/>
              <p:nvPr/>
            </p:nvSpPr>
            <p:spPr>
              <a:xfrm>
                <a:off x="4691117" y="4485209"/>
                <a:ext cx="644616" cy="644617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</p:grpSp>
      </p:grpSp>
      <p:grpSp>
        <p:nvGrpSpPr>
          <p:cNvPr id="139" name="그룹 138"/>
          <p:cNvGrpSpPr/>
          <p:nvPr/>
        </p:nvGrpSpPr>
        <p:grpSpPr>
          <a:xfrm>
            <a:off x="2683081" y="4629273"/>
            <a:ext cx="7591902" cy="578689"/>
            <a:chOff x="3647907" y="1514896"/>
            <a:chExt cx="7591902" cy="578689"/>
          </a:xfrm>
          <a:solidFill>
            <a:srgbClr val="F4F9FC"/>
          </a:solidFill>
        </p:grpSpPr>
        <p:sp>
          <p:nvSpPr>
            <p:cNvPr id="140" name="달 139">
              <a:extLst>
                <a:ext uri="{FF2B5EF4-FFF2-40B4-BE49-F238E27FC236}">
                  <a16:creationId xmlns:a16="http://schemas.microsoft.com/office/drawing/2014/main" id="{6DB036C7-9A23-90BF-180A-F635C78C7E7C}"/>
                </a:ext>
              </a:extLst>
            </p:cNvPr>
            <p:cNvSpPr/>
            <p:nvPr/>
          </p:nvSpPr>
          <p:spPr>
            <a:xfrm rot="262951" flipH="1">
              <a:off x="3696104" y="1767335"/>
              <a:ext cx="152267" cy="326250"/>
            </a:xfrm>
            <a:prstGeom prst="moon">
              <a:avLst>
                <a:gd name="adj" fmla="val 6673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sp>
          <p:nvSpPr>
            <p:cNvPr id="141" name="모서리가 둥근 직사각형 28">
              <a:extLst>
                <a:ext uri="{FF2B5EF4-FFF2-40B4-BE49-F238E27FC236}">
                  <a16:creationId xmlns:a16="http://schemas.microsoft.com/office/drawing/2014/main" id="{0D3CB0F8-7F56-4010-91E9-00EACCCC6FDF}"/>
                </a:ext>
              </a:extLst>
            </p:cNvPr>
            <p:cNvSpPr/>
            <p:nvPr/>
          </p:nvSpPr>
          <p:spPr>
            <a:xfrm>
              <a:off x="3647907" y="1514896"/>
              <a:ext cx="7591902" cy="45258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회사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: </a:t>
              </a:r>
              <a:r>
                <a:rPr lang="en-US" altLang="ko-KR" sz="2000" b="1" dirty="0" smtClean="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take two interactive </a:t>
              </a:r>
              <a:endParaRPr lang="ko-KR" altLang="en-US" sz="2000" b="1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F48A304A-995F-B374-6590-3DDE9F1E2988}"/>
                </a:ext>
              </a:extLst>
            </p:cNvPr>
            <p:cNvGrpSpPr/>
            <p:nvPr/>
          </p:nvGrpSpPr>
          <p:grpSpPr>
            <a:xfrm>
              <a:off x="10860241" y="1579725"/>
              <a:ext cx="336932" cy="336932"/>
              <a:chOff x="4614716" y="4408808"/>
              <a:chExt cx="797423" cy="797424"/>
            </a:xfrm>
            <a:grpFill/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FB5FEFE9-ED37-40B0-6AB0-6F081DB4B46C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  <p:sp>
            <p:nvSpPr>
              <p:cNvPr id="144" name="자유형 34">
                <a:extLst>
                  <a:ext uri="{FF2B5EF4-FFF2-40B4-BE49-F238E27FC236}">
                    <a16:creationId xmlns:a16="http://schemas.microsoft.com/office/drawing/2014/main" id="{C9A42741-DE00-13CF-582A-9B747690DC6B}"/>
                  </a:ext>
                </a:extLst>
              </p:cNvPr>
              <p:cNvSpPr/>
              <p:nvPr/>
            </p:nvSpPr>
            <p:spPr>
              <a:xfrm>
                <a:off x="4691117" y="4485209"/>
                <a:ext cx="644616" cy="644617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50" y="3268898"/>
            <a:ext cx="1376246" cy="1264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19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A4A0BFF-B946-0650-942B-A5A4D253B75F}"/>
              </a:ext>
            </a:extLst>
          </p:cNvPr>
          <p:cNvGrpSpPr/>
          <p:nvPr/>
        </p:nvGrpSpPr>
        <p:grpSpPr>
          <a:xfrm>
            <a:off x="9364828" y="2562436"/>
            <a:ext cx="1408251" cy="2112377"/>
            <a:chOff x="5360849" y="1366155"/>
            <a:chExt cx="1883229" cy="282484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EFB659-2EED-099B-55BB-CA1F0DF0155C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6CE2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C62BB93-DC10-637D-E0EA-F22D7F43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6CE2CD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자유형 23">
            <a:extLst>
              <a:ext uri="{FF2B5EF4-FFF2-40B4-BE49-F238E27FC236}">
                <a16:creationId xmlns:a16="http://schemas.microsoft.com/office/drawing/2014/main" id="{7AF28529-700B-7C96-7314-E907AEAFB49A}"/>
              </a:ext>
            </a:extLst>
          </p:cNvPr>
          <p:cNvSpPr>
            <a:spLocks/>
          </p:cNvSpPr>
          <p:nvPr/>
        </p:nvSpPr>
        <p:spPr bwMode="auto">
          <a:xfrm>
            <a:off x="10351999" y="2436963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299151-37B4-7BBD-8943-5D8CAF73B8AB}"/>
              </a:ext>
            </a:extLst>
          </p:cNvPr>
          <p:cNvSpPr txBox="1"/>
          <p:nvPr/>
        </p:nvSpPr>
        <p:spPr>
          <a:xfrm>
            <a:off x="9703382" y="2392155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14%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0E7242-CC97-C1DD-8B1D-F1560E3EF11F}"/>
              </a:ext>
            </a:extLst>
          </p:cNvPr>
          <p:cNvSpPr/>
          <p:nvPr/>
        </p:nvSpPr>
        <p:spPr>
          <a:xfrm>
            <a:off x="8709747" y="5048500"/>
            <a:ext cx="268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FIFA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시리즈의 성공적인 출시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3561E-185A-7665-AF4D-C95CA2873CCE}"/>
              </a:ext>
            </a:extLst>
          </p:cNvPr>
          <p:cNvSpPr txBox="1"/>
          <p:nvPr/>
        </p:nvSpPr>
        <p:spPr>
          <a:xfrm>
            <a:off x="9171361" y="3770632"/>
            <a:ext cx="1761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EA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34" name="Picture 2" descr="https://post-phinf.pstatic.net/MjAyMjEyMDhfMTk5/MDAxNjcwNDg2MTgwMDI4.nkns0SS_EVwvEvdq5eKwdADaMWNMwfizI4m42-1JA00g.EHDN-o3HD5pAE7Cw3jlm5bng8lzJ5D0AwDN0SQi3pVYg.JPEG/sub_2_1_01.jpg?type=w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7" y="1215476"/>
            <a:ext cx="762000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90909" y="6073227"/>
            <a:ext cx="585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글로벌 주요 게임사의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분기 실적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* Year on Year,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82029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1. introduction</a:t>
            </a:r>
            <a:endParaRPr lang="en-US" altLang="ko-KR" sz="2800" kern="0" dirty="0">
              <a:ln w="9525">
                <a:solidFill>
                  <a:prstClr val="white">
                    <a:lumMod val="50000"/>
                  </a:prstClr>
                </a:solidFill>
              </a:ln>
              <a:solidFill>
                <a:srgbClr val="6CE2CD"/>
              </a:solidFill>
              <a:latin typeface="Arial Black" panose="020B0A04020102020204" pitchFamily="34" charset="0"/>
              <a:ea typeface="충북대70주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0"/>
            <a:ext cx="12192001" cy="6868839"/>
            <a:chOff x="-1" y="0"/>
            <a:chExt cx="12192001" cy="6868839"/>
          </a:xfrm>
        </p:grpSpPr>
        <p:pic>
          <p:nvPicPr>
            <p:cNvPr id="2" name="그림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6224"/>
            <a:stretch/>
          </p:blipFill>
          <p:spPr>
            <a:xfrm>
              <a:off x="6080759" y="0"/>
              <a:ext cx="6111241" cy="6868839"/>
            </a:xfrm>
            <a:prstGeom prst="rect">
              <a:avLst/>
            </a:prstGeom>
          </p:spPr>
        </p:pic>
        <p:pic>
          <p:nvPicPr>
            <p:cNvPr id="5" name="그림 4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60" b="6224"/>
            <a:stretch/>
          </p:blipFill>
          <p:spPr>
            <a:xfrm>
              <a:off x="-1" y="0"/>
              <a:ext cx="6080760" cy="685800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3638302" y="2999839"/>
            <a:ext cx="5814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“</a:t>
            </a:r>
            <a:r>
              <a:rPr lang="ko-KR" altLang="en-US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어떤 </a:t>
            </a:r>
            <a:r>
              <a:rPr lang="ko-KR" altLang="en-US" sz="3600" b="1" dirty="0" smtClean="0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게임</a:t>
            </a:r>
            <a:r>
              <a:rPr lang="ko-KR" altLang="en-US" sz="36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을 </a:t>
            </a:r>
            <a:r>
              <a:rPr lang="ko-KR" altLang="en-US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주목해야하는가</a:t>
            </a:r>
            <a:r>
              <a:rPr lang="en-US" altLang="ko-KR" sz="36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?”</a:t>
            </a:r>
            <a:endParaRPr lang="ko-KR" altLang="en-US" sz="3600" b="1" dirty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9903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2. introduction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AF77F8-740C-42D1-4257-DADBF247D0CE}"/>
              </a:ext>
            </a:extLst>
          </p:cNvPr>
          <p:cNvSpPr/>
          <p:nvPr/>
        </p:nvSpPr>
        <p:spPr>
          <a:xfrm>
            <a:off x="987152" y="2253427"/>
            <a:ext cx="507948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- Vgames2.csv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( </a:t>
            </a:r>
            <a:r>
              <a:rPr lang="ko-KR" altLang="en-US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게임 출시 연도</a:t>
            </a:r>
            <a:r>
              <a:rPr lang="en-US" altLang="ko-KR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, </a:t>
            </a:r>
            <a:r>
              <a:rPr lang="ko-KR" altLang="en-US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지원하는 플랫폼</a:t>
            </a:r>
            <a:r>
              <a:rPr lang="en-US" altLang="ko-KR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, </a:t>
            </a:r>
            <a:r>
              <a:rPr lang="ko-KR" altLang="en-US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장르</a:t>
            </a:r>
            <a:r>
              <a:rPr lang="en-US" altLang="ko-KR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, </a:t>
            </a:r>
            <a:r>
              <a:rPr lang="ko-KR" altLang="en-US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해외 출고량 등에 대한 정보 </a:t>
            </a:r>
            <a:r>
              <a:rPr lang="en-US" altLang="ko-KR" sz="14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)</a:t>
            </a:r>
            <a:endParaRPr lang="en-US" altLang="ko-KR" sz="1400" dirty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7152" y="1832508"/>
            <a:ext cx="4134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☑</a:t>
            </a: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introduction 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987151" y="3663370"/>
            <a:ext cx="5850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☑</a:t>
            </a: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Presentation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direction 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AF77F8-740C-42D1-4257-DADBF247D0CE}"/>
              </a:ext>
            </a:extLst>
          </p:cNvPr>
          <p:cNvSpPr/>
          <p:nvPr/>
        </p:nvSpPr>
        <p:spPr>
          <a:xfrm>
            <a:off x="986456" y="4186590"/>
            <a:ext cx="880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- </a:t>
            </a:r>
            <a:r>
              <a:rPr lang="ko-KR" altLang="en-US" sz="20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현황 파악 </a:t>
            </a:r>
            <a:endParaRPr lang="en-US" altLang="ko-KR" sz="2000" dirty="0" smtClean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-</a:t>
            </a:r>
            <a:r>
              <a:rPr lang="en-US" altLang="ko-KR" sz="2000" b="1" dirty="0" smtClean="0">
                <a:solidFill>
                  <a:srgbClr val="0070C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 </a:t>
            </a:r>
            <a:r>
              <a:rPr lang="ko-KR" altLang="en-US" sz="2000" b="1" u="sng" dirty="0" smtClean="0">
                <a:solidFill>
                  <a:srgbClr val="0070C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중소기업인  </a:t>
            </a:r>
            <a:r>
              <a:rPr lang="en-US" altLang="ko-KR" sz="2000" b="1" u="sng" dirty="0" smtClean="0">
                <a:solidFill>
                  <a:srgbClr val="0070C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Code IT company</a:t>
            </a:r>
            <a:r>
              <a:rPr lang="ko-KR" altLang="en-US" sz="20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는  다음 분기에</a:t>
            </a:r>
            <a:r>
              <a:rPr lang="en-US" altLang="ko-KR" sz="20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 </a:t>
            </a:r>
            <a:r>
              <a:rPr lang="ko-KR" altLang="en-US" sz="2000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어떤 게임을 출시할 지에 대한  방향성</a:t>
            </a:r>
            <a:endParaRPr lang="en-US" altLang="ko-KR" sz="2000" dirty="0" smtClean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 </a:t>
            </a:r>
            <a:endParaRPr lang="en-US" altLang="ko-KR" sz="2000" dirty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5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7" y="977341"/>
            <a:ext cx="7659845" cy="49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42" y="702316"/>
            <a:ext cx="9247516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84074F0-F0C9-1CA2-E66A-A668490E97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0231" y="2344317"/>
            <a:ext cx="226087" cy="467247"/>
            <a:chOff x="3696" y="1863"/>
            <a:chExt cx="285" cy="589"/>
          </a:xfrm>
          <a:solidFill>
            <a:schemeClr val="tx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604A8C0-8EFF-6F5E-B7C5-3BBACDE95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8250675-82EB-32EB-8380-4F145D7E4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886755" y="1765628"/>
            <a:ext cx="5488714" cy="1304639"/>
            <a:chOff x="3647907" y="1514896"/>
            <a:chExt cx="7591902" cy="578689"/>
          </a:xfrm>
        </p:grpSpPr>
        <p:sp>
          <p:nvSpPr>
            <p:cNvPr id="16" name="달 15">
              <a:extLst>
                <a:ext uri="{FF2B5EF4-FFF2-40B4-BE49-F238E27FC236}">
                  <a16:creationId xmlns:a16="http://schemas.microsoft.com/office/drawing/2014/main" id="{6DB036C7-9A23-90BF-180A-F635C78C7E7C}"/>
                </a:ext>
              </a:extLst>
            </p:cNvPr>
            <p:cNvSpPr/>
            <p:nvPr/>
          </p:nvSpPr>
          <p:spPr>
            <a:xfrm rot="262951" flipH="1">
              <a:off x="3696104" y="1767335"/>
              <a:ext cx="152267" cy="326250"/>
            </a:xfrm>
            <a:prstGeom prst="moon">
              <a:avLst>
                <a:gd name="adj" fmla="val 66733"/>
              </a:avLst>
            </a:prstGeom>
            <a:solidFill>
              <a:srgbClr val="6CE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28">
              <a:extLst>
                <a:ext uri="{FF2B5EF4-FFF2-40B4-BE49-F238E27FC236}">
                  <a16:creationId xmlns:a16="http://schemas.microsoft.com/office/drawing/2014/main" id="{0D3CB0F8-7F56-4010-91E9-00EACCCC6FDF}"/>
                </a:ext>
              </a:extLst>
            </p:cNvPr>
            <p:cNvSpPr/>
            <p:nvPr/>
          </p:nvSpPr>
          <p:spPr>
            <a:xfrm>
              <a:off x="3647907" y="1514896"/>
              <a:ext cx="7591902" cy="452586"/>
            </a:xfrm>
            <a:prstGeom prst="roundRect">
              <a:avLst/>
            </a:prstGeom>
            <a:solidFill>
              <a:srgbClr val="6CE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# </a:t>
              </a:r>
              <a:r>
                <a:rPr lang="ko-KR" altLang="en-US" b="1" dirty="0" err="1" smtClean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귀무</a:t>
              </a:r>
              <a:r>
                <a:rPr lang="ko-KR" altLang="en-US" b="1" dirty="0" smtClean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 가설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 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: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북미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,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유럽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,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일본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,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기타 지역의 장르가</a:t>
              </a:r>
              <a:r>
                <a:rPr lang="ko-KR" altLang="en-US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 </a:t>
              </a:r>
              <a:r>
                <a:rPr lang="ko-KR" altLang="en-US" dirty="0">
                  <a:solidFill>
                    <a:srgbClr val="FF0000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같다</a:t>
              </a:r>
              <a:r>
                <a:rPr lang="en-US" altLang="ko-KR" dirty="0">
                  <a:solidFill>
                    <a:srgbClr val="FF0000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.</a:t>
              </a:r>
              <a:endParaRPr lang="ko-KR" altLang="en-US" dirty="0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  <a:p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# </a:t>
              </a:r>
              <a:r>
                <a:rPr lang="ko-KR" altLang="en-US" b="1" dirty="0" smtClean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대립 가설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 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: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북미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,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유럽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,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일본</a:t>
              </a:r>
              <a:r>
                <a:rPr lang="en-US" altLang="ko-KR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, </a:t>
              </a:r>
              <a:r>
                <a:rPr lang="ko-KR" altLang="en-US" b="1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기타 지역의 장르가</a:t>
              </a:r>
              <a:r>
                <a:rPr lang="ko-KR" altLang="en-US" dirty="0"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 </a:t>
              </a:r>
              <a:r>
                <a:rPr lang="ko-KR" altLang="en-US" dirty="0">
                  <a:solidFill>
                    <a:srgbClr val="FF0000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다르다</a:t>
              </a:r>
              <a:r>
                <a:rPr lang="en-US" altLang="ko-KR" dirty="0" smtClean="0">
                  <a:solidFill>
                    <a:srgbClr val="FF0000"/>
                  </a:solidFill>
                  <a:latin typeface="충북대70주년체 Regular" panose="020B0000000000000000" pitchFamily="50" charset="-127"/>
                  <a:ea typeface="충북대70주년체 Regular" panose="020B0000000000000000" pitchFamily="50" charset="-127"/>
                </a:rPr>
                <a:t>.</a:t>
              </a:r>
              <a:endParaRPr lang="ko-KR" altLang="en-US" dirty="0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86754" y="1183021"/>
            <a:ext cx="820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가설 검정 </a:t>
            </a:r>
            <a:r>
              <a:rPr lang="en-US" altLang="ko-KR" sz="24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: </a:t>
            </a:r>
            <a:r>
              <a:rPr lang="ko-KR" altLang="en-US" sz="24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지역별로 선호하는 장르가 다른지에 대한 </a:t>
            </a:r>
            <a:r>
              <a:rPr lang="ko-KR" altLang="en-US" sz="2400" b="1" dirty="0" smtClean="0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신뢰성 ⬆️</a:t>
            </a:r>
            <a:endParaRPr lang="ko-KR" altLang="en-US" sz="2400" b="1" dirty="0">
              <a:solidFill>
                <a:srgbClr val="FF0000"/>
              </a:solidFill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0033" y="3185359"/>
            <a:ext cx="318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정규성 위배</a:t>
            </a:r>
            <a:endParaRPr lang="ko-KR" altLang="en-US" sz="2000" dirty="0">
              <a:solidFill>
                <a:srgbClr val="FF0000"/>
              </a:solidFill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2854" y="3185359"/>
            <a:ext cx="135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ANOVA</a:t>
            </a:r>
            <a:endParaRPr lang="ko-KR" altLang="en-US" sz="2000" b="1" dirty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2607" y="3185359"/>
            <a:ext cx="53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➡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9987" y="3176767"/>
            <a:ext cx="53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➡</a:t>
            </a:r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7110164" y="3176767"/>
            <a:ext cx="240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Kruskal-Waliis</a:t>
            </a:r>
            <a:r>
              <a:rPr lang="en-US" altLang="ko-KR" sz="2000" b="1" dirty="0"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 test</a:t>
            </a:r>
            <a:endParaRPr lang="en-US" altLang="ko-KR" sz="2000" b="1" dirty="0">
              <a:effectLst/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02173" y="4854505"/>
            <a:ext cx="4854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대립가설</a:t>
            </a:r>
            <a:r>
              <a:rPr lang="ko-KR" altLang="en-US" sz="2000" b="1" dirty="0">
                <a:solidFill>
                  <a:srgbClr val="FF0000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 채택 </a:t>
            </a:r>
            <a:r>
              <a:rPr lang="en-US" altLang="ko-KR" sz="2000" b="1" dirty="0">
                <a:solidFill>
                  <a:srgbClr val="21212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: </a:t>
            </a:r>
            <a:r>
              <a:rPr lang="ko-KR" altLang="en-US" sz="2000" b="1" dirty="0">
                <a:solidFill>
                  <a:srgbClr val="21212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지역별로 선호하는 장르 다르다</a:t>
            </a:r>
            <a:r>
              <a:rPr lang="en-US" altLang="ko-KR" sz="2000" b="1" dirty="0">
                <a:solidFill>
                  <a:srgbClr val="21212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.</a:t>
            </a:r>
            <a:endParaRPr lang="ko-KR" altLang="en-US" sz="2000" b="1" dirty="0"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762854" y="3984857"/>
            <a:ext cx="2816957" cy="2149988"/>
            <a:chOff x="892718" y="4572000"/>
            <a:chExt cx="2816957" cy="2149988"/>
          </a:xfrm>
        </p:grpSpPr>
        <p:grpSp>
          <p:nvGrpSpPr>
            <p:cNvPr id="30" name="그룹 29"/>
            <p:cNvGrpSpPr/>
            <p:nvPr/>
          </p:nvGrpSpPr>
          <p:grpSpPr>
            <a:xfrm>
              <a:off x="2391176" y="6075657"/>
              <a:ext cx="1318499" cy="646331"/>
              <a:chOff x="5612686" y="5803709"/>
              <a:chExt cx="1318499" cy="64633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612686" y="6126875"/>
                <a:ext cx="297210" cy="252487"/>
              </a:xfrm>
              <a:prstGeom prst="rect">
                <a:avLst/>
              </a:prstGeom>
              <a:solidFill>
                <a:srgbClr val="6CE2C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61291" y="5803709"/>
                <a:ext cx="11698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P-value</a:t>
                </a:r>
                <a:endParaRPr lang="en-US" altLang="ko-KR" dirty="0"/>
              </a:p>
              <a:p>
                <a:pPr algn="ctr"/>
                <a:r>
                  <a:rPr lang="en-US" altLang="ko-KR" dirty="0" smtClean="0"/>
                  <a:t>0.0002</a:t>
                </a:r>
                <a:endParaRPr lang="ko-KR" altLang="en-US" dirty="0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1811519" y="5032206"/>
              <a:ext cx="298800" cy="1619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0280" y="4682480"/>
              <a:ext cx="9512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P-value</a:t>
              </a:r>
            </a:p>
            <a:p>
              <a:pPr algn="ctr"/>
              <a:r>
                <a:rPr lang="en-US" altLang="ko-KR" dirty="0" smtClean="0"/>
                <a:t>0.05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92718" y="4572000"/>
              <a:ext cx="2815474" cy="2149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335069" y="450376"/>
            <a:ext cx="2502808" cy="2440495"/>
            <a:chOff x="5027696" y="197481"/>
            <a:chExt cx="3505974" cy="2649641"/>
          </a:xfrm>
        </p:grpSpPr>
        <p:sp>
          <p:nvSpPr>
            <p:cNvPr id="52" name="타원형 설명선 51"/>
            <p:cNvSpPr/>
            <p:nvPr/>
          </p:nvSpPr>
          <p:spPr>
            <a:xfrm>
              <a:off x="5027696" y="197481"/>
              <a:ext cx="3505974" cy="2649641"/>
            </a:xfrm>
            <a:prstGeom prst="wedgeEllipseCallout">
              <a:avLst>
                <a:gd name="adj1" fmla="val -200526"/>
                <a:gd name="adj2" fmla="val 6085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864053" y="921763"/>
              <a:ext cx="2144110" cy="1164306"/>
              <a:chOff x="266700" y="5054560"/>
              <a:chExt cx="2144110" cy="1164306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66700" y="5054560"/>
                <a:ext cx="2144110" cy="1164306"/>
                <a:chOff x="9191297" y="1909094"/>
                <a:chExt cx="2144110" cy="1164306"/>
              </a:xfrm>
            </p:grpSpPr>
            <p:cxnSp>
              <p:nvCxnSpPr>
                <p:cNvPr id="37" name="직선 화살표 연결선 36"/>
                <p:cNvCxnSpPr/>
                <p:nvPr/>
              </p:nvCxnSpPr>
              <p:spPr>
                <a:xfrm>
                  <a:off x="9191297" y="3073398"/>
                  <a:ext cx="21441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/>
                <p:cNvCxnSpPr/>
                <p:nvPr/>
              </p:nvCxnSpPr>
              <p:spPr>
                <a:xfrm flipV="1">
                  <a:off x="9207063" y="1909094"/>
                  <a:ext cx="10657" cy="116430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구부러진 연결선 42"/>
              <p:cNvCxnSpPr/>
              <p:nvPr/>
            </p:nvCxnSpPr>
            <p:spPr>
              <a:xfrm flipV="1">
                <a:off x="441434" y="5254615"/>
                <a:ext cx="828797" cy="683308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구부러진 연결선 45"/>
              <p:cNvCxnSpPr/>
              <p:nvPr/>
            </p:nvCxnSpPr>
            <p:spPr>
              <a:xfrm>
                <a:off x="1270231" y="5254615"/>
                <a:ext cx="894995" cy="683308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270231" y="5054560"/>
                <a:ext cx="0" cy="11643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49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8" grpId="0"/>
      <p:bldP spid="23" grpId="0"/>
      <p:bldP spid="24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9F2DA3-8CCD-B947-1754-506A87D7D99C}"/>
              </a:ext>
            </a:extLst>
          </p:cNvPr>
          <p:cNvSpPr txBox="1"/>
          <p:nvPr/>
        </p:nvSpPr>
        <p:spPr>
          <a:xfrm>
            <a:off x="266700" y="179096"/>
            <a:ext cx="6882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smtClean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Tmon몬소리 Black" panose="02000A03000000000000" pitchFamily="2" charset="-127"/>
              </a:rPr>
              <a:t>3. Data </a:t>
            </a:r>
            <a:r>
              <a:rPr lang="en-US" altLang="ko-KR" sz="2800" kern="0" dirty="0">
                <a:ln w="9525">
                  <a:solidFill>
                    <a:prstClr val="white">
                      <a:lumMod val="50000"/>
                    </a:prstClr>
                  </a:solidFill>
                </a:ln>
                <a:solidFill>
                  <a:srgbClr val="6CE2CD"/>
                </a:solidFill>
                <a:latin typeface="Arial Black" panose="020B0A04020102020204" pitchFamily="34" charset="0"/>
                <a:ea typeface="충북대70주년체 Regular" panose="020B0000000000000000" pitchFamily="50" charset="-127"/>
              </a:rPr>
              <a:t>Analysis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79" y="702316"/>
            <a:ext cx="8742641" cy="61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1150</Words>
  <Application>Microsoft Office PowerPoint</Application>
  <PresentationFormat>와이드스크린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Tmon몬소리 Black</vt:lpstr>
      <vt:lpstr>맑은 고딕</vt:lpstr>
      <vt:lpstr>충북대70주년체 Regular</vt:lpstr>
      <vt:lpstr>Arial</vt:lpstr>
      <vt:lpstr>Arial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김정수</cp:lastModifiedBy>
  <cp:revision>133</cp:revision>
  <dcterms:created xsi:type="dcterms:W3CDTF">2022-12-19T03:08:32Z</dcterms:created>
  <dcterms:modified xsi:type="dcterms:W3CDTF">2023-01-04T06:30:26Z</dcterms:modified>
</cp:coreProperties>
</file>