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3" r:id="rId5"/>
    <p:sldId id="261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지원" initials="김지" lastIdx="1" clrIdx="0">
    <p:extLst>
      <p:ext uri="{19B8F6BF-5375-455C-9EA6-DF929625EA0E}">
        <p15:presenceInfo xmlns:p15="http://schemas.microsoft.com/office/powerpoint/2012/main" userId="fa463a6ab29dd0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280BD-3F2E-437A-9654-9B77C291D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07EB14-33D0-414C-8536-C9C753F0E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CE32C-9A8C-47BE-AB88-81952F56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D55-2195-47FA-856A-91DA9028DC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F9754-AAFD-4979-AD00-F1652625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F844D-C5FD-4DC4-A963-39350D03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D7B8-D5B1-4FE7-9D7C-544BFE9CB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0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C7D5A-CA25-42AA-8D24-04D4CD86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B7BF5E-1A9D-457B-A0EC-9374A3848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1E078-69BA-4AFD-B0F5-C8DBA12F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D55-2195-47FA-856A-91DA9028DC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022E9-E3F6-4753-9678-79122424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9D1AD-4BB9-4F49-9591-964DC85B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D7B8-D5B1-4FE7-9D7C-544BFE9CB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602542-12BF-4662-916C-6DB374FB0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645360-5A9F-4EEE-83F4-D175D7593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F37A5-CDA4-4D75-B7D3-C335CF2D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D55-2195-47FA-856A-91DA9028DC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52896-994C-44F4-A87C-815D86D6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1B45F-BB5D-4FA3-8A08-1E42D1CF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D7B8-D5B1-4FE7-9D7C-544BFE9CB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4BE05-6EDE-4558-947E-48DBA887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BDF7C-2A4A-4EFF-A563-A6D22AAC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D7381-FC9C-4F02-A2E2-F0EC11DE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D55-2195-47FA-856A-91DA9028DC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2A1A5-5A2B-4D8B-BBB8-07D818CE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FD5E6-78B0-49D2-9463-9393BCF9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D7B8-D5B1-4FE7-9D7C-544BFE9CB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9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E675B-4882-4B76-B8A2-6B37681C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9549A-79F6-4833-9516-BAE32624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283B8-D708-4DDB-8DD4-3547514C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D55-2195-47FA-856A-91DA9028DC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B68AF-6276-4891-B136-AD42721F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A958A-612E-4C85-A405-4F54A095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D7B8-D5B1-4FE7-9D7C-544BFE9CB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9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159E3-AEC3-44B0-A2CA-3F274313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16B61-0A2F-4801-B006-74306C048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74722-2CD4-42A5-BBF1-31BC0D7DE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B4AA9-4431-4D59-B9AB-52DE1844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D55-2195-47FA-856A-91DA9028DC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E4279-9966-48F7-8FD2-6E4AA1DE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4D1B4-8ADF-4434-B4FA-D686142E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D7B8-D5B1-4FE7-9D7C-544BFE9CB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7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456BD-1AE5-4376-A49E-2D9F1BAA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BAD33-7FB5-4DD0-AD27-2868C611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1B03D-9E87-49AC-BE0E-A404CD538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6475CF-6111-4FCA-BD7D-E1CCC32BC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995314-A11A-4872-8F6C-D9B214D6F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AC1BCA-061C-44E9-996B-A710B5CC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D55-2195-47FA-856A-91DA9028DC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40DFA3-AA9F-4A57-836D-53B6EEAA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5AB194-407E-402E-95AA-812899A8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D7B8-D5B1-4FE7-9D7C-544BFE9CB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55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7E9C5-75BA-481F-8D6E-5BAC9B79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9BF686-BF72-43B7-B1C0-5F5B5910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D55-2195-47FA-856A-91DA9028DC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98A050-CD97-484C-ACB5-7D1A3D63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CAA943-1E5D-4BA4-A493-B214248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D7B8-D5B1-4FE7-9D7C-544BFE9CB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3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7C45C-ABB3-48B7-A69F-3B070749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D55-2195-47FA-856A-91DA9028DC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48F4B6-DDC9-402C-89F5-8AD0A3AF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FD04C-583E-4547-A5E5-3D379915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D7B8-D5B1-4FE7-9D7C-544BFE9CB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8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58BFB-51B6-40AD-944D-F53AF94A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A8D5A-D057-4D76-9029-E9117D51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7A330-0520-4D05-81B0-742BB7369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60BECE-5F92-4EAF-B16C-F83BA855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D55-2195-47FA-856A-91DA9028DC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749F8-B0D5-43C0-A58C-8DD53A76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B65246-A02F-47CC-A09B-50E899FD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D7B8-D5B1-4FE7-9D7C-544BFE9CB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CA39A-67BD-473E-8C33-66DB2372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1A6F40-1DE8-4A75-82F6-4D9E8E54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9545E-B677-4E54-A776-3ACBCF7C8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54BECC-BB45-476D-8CDE-DDFBB6C6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9D55-2195-47FA-856A-91DA9028DC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081954-9018-403C-A1DF-89BF1530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69DE0-0B09-410F-991F-66BB7A4C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D7B8-D5B1-4FE7-9D7C-544BFE9CB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05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00F0B5-5F8C-4158-B73D-7B9C5511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AF60B-9B6A-4BDD-A7B1-C43E29175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E778B-599B-44AD-91E2-886BEEF59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39D55-2195-47FA-856A-91DA9028DC9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C3232-7BB1-4586-8BFB-064CE2340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8AD6B-C97F-4B42-8EA2-D24CFE706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D7B8-D5B1-4FE7-9D7C-544BFE9CB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9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github.com/KIMJIWON-WEB/storybank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물, 보트, 실외, 대형이(가) 표시된 사진&#10;&#10;자동 생성된 설명">
            <a:extLst>
              <a:ext uri="{FF2B5EF4-FFF2-40B4-BE49-F238E27FC236}">
                <a16:creationId xmlns:a16="http://schemas.microsoft.com/office/drawing/2014/main" id="{74555CAA-AC04-4C7A-802E-1D23FBEDF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73"/>
          <a:stretch/>
        </p:blipFill>
        <p:spPr>
          <a:xfrm>
            <a:off x="2534590" y="1"/>
            <a:ext cx="9629274" cy="6857999"/>
          </a:xfrm>
          <a:prstGeom prst="rect">
            <a:avLst/>
          </a:prstGeom>
        </p:spPr>
      </p:pic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CA3137-7E57-49C3-AED7-11AC44CC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87" y="304803"/>
            <a:ext cx="5149110" cy="18022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/>
            <a:r>
              <a:rPr lang="ko-KR" altLang="en-US" b="1" i="1" dirty="0"/>
              <a:t>디즈니 </a:t>
            </a:r>
            <a:br>
              <a:rPr lang="en-US" altLang="ko-KR" b="1" i="1" dirty="0"/>
            </a:br>
            <a:r>
              <a:rPr lang="ko-KR" altLang="en-US" b="1" i="1" dirty="0"/>
              <a:t>네이버 댓글 수집</a:t>
            </a:r>
            <a:br>
              <a:rPr lang="en-US" altLang="ko-KR" b="1" i="1" dirty="0"/>
            </a:br>
            <a:r>
              <a:rPr lang="en-US" altLang="ko-KR" b="1" i="1" dirty="0"/>
              <a:t>: </a:t>
            </a:r>
            <a:r>
              <a:rPr lang="ko-KR" altLang="en-US" b="1" i="1" dirty="0"/>
              <a:t>상황</a:t>
            </a:r>
            <a:endParaRPr lang="en-US" altLang="ko-KR" b="1" i="1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8F9A136-70BA-4B45-8EA9-A777A69EFA21}"/>
              </a:ext>
            </a:extLst>
          </p:cNvPr>
          <p:cNvSpPr txBox="1">
            <a:spLocks/>
          </p:cNvSpPr>
          <p:nvPr/>
        </p:nvSpPr>
        <p:spPr>
          <a:xfrm>
            <a:off x="163507" y="5275385"/>
            <a:ext cx="6427303" cy="1277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 </a:t>
            </a:r>
            <a:r>
              <a:rPr lang="ko-KR" altLang="en-US" sz="1800" b="1" dirty="0" err="1"/>
              <a:t>중국문화데이터폴리오</a:t>
            </a:r>
            <a:endParaRPr lang="en-US" altLang="ko-KR" sz="1800" b="1" dirty="0"/>
          </a:p>
          <a:p>
            <a:r>
              <a:rPr lang="ko-KR" altLang="en-US" sz="1800" b="1" dirty="0"/>
              <a:t>학 번 </a:t>
            </a:r>
            <a:r>
              <a:rPr lang="en-US" altLang="ko-KR" sz="1800" b="1" dirty="0"/>
              <a:t>: 201804510</a:t>
            </a:r>
          </a:p>
          <a:p>
            <a:r>
              <a:rPr lang="ko-KR" altLang="en-US" sz="1800" b="1" dirty="0"/>
              <a:t>이 </a:t>
            </a:r>
            <a:r>
              <a:rPr lang="ko-KR" altLang="en-US" sz="1800" b="1" dirty="0" err="1"/>
              <a:t>름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김지원</a:t>
            </a:r>
          </a:p>
        </p:txBody>
      </p:sp>
    </p:spTree>
    <p:extLst>
      <p:ext uri="{BB962C8B-B14F-4D97-AF65-F5344CB8AC3E}">
        <p14:creationId xmlns:p14="http://schemas.microsoft.com/office/powerpoint/2010/main" val="149853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0EDE26-41D7-42D7-B0C9-62EA66AD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974" y="505437"/>
            <a:ext cx="2809461" cy="615298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 latinLnBrk="0"/>
            <a:r>
              <a:rPr lang="en-US" altLang="ko-KR" sz="3200" b="1" dirty="0">
                <a:solidFill>
                  <a:srgbClr val="FFFFFF"/>
                </a:solidFill>
              </a:rPr>
              <a:t>&lt;</a:t>
            </a:r>
            <a:r>
              <a:rPr lang="ko-KR" altLang="en-US" sz="3200" b="1" dirty="0">
                <a:solidFill>
                  <a:srgbClr val="FFFFFF"/>
                </a:solidFill>
              </a:rPr>
              <a:t>연구 목적</a:t>
            </a:r>
            <a:r>
              <a:rPr lang="en-US" altLang="ko-KR" sz="3200" b="1" dirty="0">
                <a:solidFill>
                  <a:srgbClr val="FFFFFF"/>
                </a:solidFill>
              </a:rPr>
              <a:t>&gt;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테이블, 케이크, 여자, 옅은이(가) 표시된 사진&#10;&#10;자동 생성된 설명">
            <a:extLst>
              <a:ext uri="{FF2B5EF4-FFF2-40B4-BE49-F238E27FC236}">
                <a16:creationId xmlns:a16="http://schemas.microsoft.com/office/drawing/2014/main" id="{78C3CA44-BFFD-4AC7-8B68-3B058BA46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r="2" b="2"/>
          <a:stretch/>
        </p:blipFill>
        <p:spPr>
          <a:xfrm>
            <a:off x="976251" y="787795"/>
            <a:ext cx="7163222" cy="4808332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C71BDC-BBC6-4FD3-AA94-BBEFAB4724F4}"/>
              </a:ext>
            </a:extLst>
          </p:cNvPr>
          <p:cNvSpPr txBox="1"/>
          <p:nvPr/>
        </p:nvSpPr>
        <p:spPr>
          <a:xfrm>
            <a:off x="8772939" y="1311965"/>
            <a:ext cx="32467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나이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국적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성별 등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상관없이 디즈니를 찾는 중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동심이 아니라면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WHY?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717936B-70E6-43D1-88F0-DAF744D5A235}"/>
              </a:ext>
            </a:extLst>
          </p:cNvPr>
          <p:cNvSpPr/>
          <p:nvPr/>
        </p:nvSpPr>
        <p:spPr>
          <a:xfrm>
            <a:off x="10098153" y="3911716"/>
            <a:ext cx="437322" cy="127830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6CA82-9418-4A3C-B345-916E8D419AF3}"/>
              </a:ext>
            </a:extLst>
          </p:cNvPr>
          <p:cNvSpPr txBox="1"/>
          <p:nvPr/>
        </p:nvSpPr>
        <p:spPr>
          <a:xfrm>
            <a:off x="8783793" y="5596127"/>
            <a:ext cx="324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새로운 사업의 제시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ACC34-26DC-4006-97C7-AC0D5FFB324D}"/>
              </a:ext>
            </a:extLst>
          </p:cNvPr>
          <p:cNvSpPr txBox="1"/>
          <p:nvPr/>
        </p:nvSpPr>
        <p:spPr>
          <a:xfrm>
            <a:off x="10611964" y="4208592"/>
            <a:ext cx="1296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소비자의 심리 파악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55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9E301DA-3EE9-4064-839A-0806A18B3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93" y="1038170"/>
            <a:ext cx="3243822" cy="1690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4A103E-B947-4773-A527-18AB065C5898}"/>
              </a:ext>
            </a:extLst>
          </p:cNvPr>
          <p:cNvSpPr/>
          <p:nvPr/>
        </p:nvSpPr>
        <p:spPr>
          <a:xfrm>
            <a:off x="743893" y="291937"/>
            <a:ext cx="3243822" cy="5541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미녀와 야수 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B3D0E8F2-5148-44D9-B7B6-0933A1804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44" y="1038170"/>
            <a:ext cx="3243822" cy="1690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98D2D92-A466-48AA-B045-429841CE6747}"/>
              </a:ext>
            </a:extLst>
          </p:cNvPr>
          <p:cNvSpPr/>
          <p:nvPr/>
        </p:nvSpPr>
        <p:spPr>
          <a:xfrm>
            <a:off x="4393744" y="312526"/>
            <a:ext cx="3305572" cy="5541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정글북 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FFB266B-3462-422C-963B-743DE7EA6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345" y="1038170"/>
            <a:ext cx="3242901" cy="1690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B6735A-1185-4992-A43D-BD8EE375F5CA}"/>
              </a:ext>
            </a:extLst>
          </p:cNvPr>
          <p:cNvSpPr/>
          <p:nvPr/>
        </p:nvSpPr>
        <p:spPr>
          <a:xfrm>
            <a:off x="721694" y="5351148"/>
            <a:ext cx="10607005" cy="1313879"/>
          </a:xfrm>
          <a:prstGeom prst="rect">
            <a:avLst/>
          </a:prstGeom>
          <a:solidFill>
            <a:srgbClr val="3E3254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대상 데이터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디즈니 흥행 순위 </a:t>
            </a:r>
            <a:r>
              <a:rPr lang="en-US" altLang="ko-KR" dirty="0">
                <a:solidFill>
                  <a:schemeClr val="bg1"/>
                </a:solidFill>
              </a:rPr>
              <a:t>1,2,3</a:t>
            </a:r>
            <a:r>
              <a:rPr lang="ko-KR" altLang="en-US" dirty="0">
                <a:solidFill>
                  <a:schemeClr val="bg1"/>
                </a:solidFill>
              </a:rPr>
              <a:t>위</a:t>
            </a:r>
            <a:r>
              <a:rPr lang="en-US" altLang="ko-KR" dirty="0">
                <a:solidFill>
                  <a:schemeClr val="bg1"/>
                </a:solidFill>
              </a:rPr>
              <a:t>(2018</a:t>
            </a:r>
            <a:r>
              <a:rPr lang="ko-KR" altLang="en-US" dirty="0">
                <a:solidFill>
                  <a:schemeClr val="bg1"/>
                </a:solidFill>
              </a:rPr>
              <a:t>년 기준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비교 대상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마블</a:t>
            </a:r>
            <a:r>
              <a:rPr lang="ko-KR" altLang="en-US" dirty="0">
                <a:solidFill>
                  <a:schemeClr val="bg1"/>
                </a:solidFill>
              </a:rPr>
              <a:t> 흥행 순위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총 수집 건수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비교대상 포함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각 영화 당 </a:t>
            </a:r>
            <a:r>
              <a:rPr lang="en-US" altLang="ko-KR" dirty="0">
                <a:solidFill>
                  <a:schemeClr val="bg1"/>
                </a:solidFill>
              </a:rPr>
              <a:t>13,000 / 7,700 / 5,800 (</a:t>
            </a:r>
            <a:r>
              <a:rPr lang="ko-KR" altLang="en-US" dirty="0">
                <a:solidFill>
                  <a:schemeClr val="bg1"/>
                </a:solidFill>
              </a:rPr>
              <a:t>총 </a:t>
            </a:r>
            <a:r>
              <a:rPr lang="en-US" altLang="ko-KR" dirty="0">
                <a:solidFill>
                  <a:schemeClr val="bg1"/>
                </a:solidFill>
              </a:rPr>
              <a:t>74,500)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Github</a:t>
            </a:r>
            <a:r>
              <a:rPr lang="en-US" altLang="ko-KR" b="1" dirty="0">
                <a:solidFill>
                  <a:schemeClr val="bg1"/>
                </a:solidFill>
              </a:rPr>
              <a:t> URL: 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en-US" altLang="ko-KR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https://github.com/KIMJIWON-WEB/storybank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6E0D24C9-26CD-4CE2-B964-3CC2E13AC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95" y="3564516"/>
            <a:ext cx="3243822" cy="1690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 descr="테이블이(가) 표시된 사진&#10;&#10;자동 생성된 설명">
            <a:extLst>
              <a:ext uri="{FF2B5EF4-FFF2-40B4-BE49-F238E27FC236}">
                <a16:creationId xmlns:a16="http://schemas.microsoft.com/office/drawing/2014/main" id="{9979CD51-61FB-47DE-BBDE-B7776091E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411" y="3564516"/>
            <a:ext cx="3348237" cy="1690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 descr="테이블이(가) 표시된 사진&#10;&#10;자동 생성된 설명">
            <a:extLst>
              <a:ext uri="{FF2B5EF4-FFF2-40B4-BE49-F238E27FC236}">
                <a16:creationId xmlns:a16="http://schemas.microsoft.com/office/drawing/2014/main" id="{7FD9A294-0EBB-4FE3-8502-CDA9DF3D24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10" y="3550448"/>
            <a:ext cx="3243822" cy="1690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5A54FA-3E02-4EB0-BAFA-90E8C4E90601}"/>
              </a:ext>
            </a:extLst>
          </p:cNvPr>
          <p:cNvSpPr/>
          <p:nvPr/>
        </p:nvSpPr>
        <p:spPr>
          <a:xfrm>
            <a:off x="8105345" y="312526"/>
            <a:ext cx="3242901" cy="5541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이상한 나라의 앨리스 댓글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BE2F4A-E1C1-4E04-A483-FF141FB0F3CC}"/>
              </a:ext>
            </a:extLst>
          </p:cNvPr>
          <p:cNvSpPr/>
          <p:nvPr/>
        </p:nvSpPr>
        <p:spPr>
          <a:xfrm>
            <a:off x="721695" y="2814578"/>
            <a:ext cx="3243822" cy="5541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어벤져스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 댓글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2ABBC7-4D84-4F57-99D0-3AF951643CCF}"/>
              </a:ext>
            </a:extLst>
          </p:cNvPr>
          <p:cNvSpPr/>
          <p:nvPr/>
        </p:nvSpPr>
        <p:spPr>
          <a:xfrm>
            <a:off x="8084878" y="2814578"/>
            <a:ext cx="3243822" cy="5541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아이언맨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 댓글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DE7A65-9E20-4262-A5B8-F3D24E7ED72E}"/>
              </a:ext>
            </a:extLst>
          </p:cNvPr>
          <p:cNvSpPr/>
          <p:nvPr/>
        </p:nvSpPr>
        <p:spPr>
          <a:xfrm>
            <a:off x="4393744" y="2860750"/>
            <a:ext cx="3301741" cy="5541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닥터스트레인지</a:t>
            </a:r>
            <a:r>
              <a:rPr lang="ko-KR" altLang="en-US" dirty="0">
                <a:solidFill>
                  <a:schemeClr val="bg1"/>
                </a:solidFill>
              </a:rPr>
              <a:t> 댓글</a:t>
            </a:r>
          </a:p>
        </p:txBody>
      </p:sp>
    </p:spTree>
    <p:extLst>
      <p:ext uri="{BB962C8B-B14F-4D97-AF65-F5344CB8AC3E}">
        <p14:creationId xmlns:p14="http://schemas.microsoft.com/office/powerpoint/2010/main" val="140840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703152-E26E-4420-9B7E-A8358FC2CDFD}"/>
              </a:ext>
            </a:extLst>
          </p:cNvPr>
          <p:cNvSpPr/>
          <p:nvPr/>
        </p:nvSpPr>
        <p:spPr>
          <a:xfrm>
            <a:off x="410818" y="291550"/>
            <a:ext cx="11317356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형태소 분석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5E0966-2574-4E86-B3F0-C62758366DC3}"/>
              </a:ext>
            </a:extLst>
          </p:cNvPr>
          <p:cNvSpPr/>
          <p:nvPr/>
        </p:nvSpPr>
        <p:spPr>
          <a:xfrm>
            <a:off x="410818" y="6082748"/>
            <a:ext cx="11317356" cy="4837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마블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비교대상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A2E81ED-7E79-4650-ABD4-237B61315AE6}"/>
              </a:ext>
            </a:extLst>
          </p:cNvPr>
          <p:cNvSpPr/>
          <p:nvPr/>
        </p:nvSpPr>
        <p:spPr>
          <a:xfrm>
            <a:off x="5884981" y="3249637"/>
            <a:ext cx="600222" cy="60490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78D11-2DAF-46F8-A1DB-97213E37CBB0}"/>
              </a:ext>
            </a:extLst>
          </p:cNvPr>
          <p:cNvSpPr txBox="1"/>
          <p:nvPr/>
        </p:nvSpPr>
        <p:spPr>
          <a:xfrm>
            <a:off x="6879102" y="1434907"/>
            <a:ext cx="484907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마블</a:t>
            </a:r>
            <a:r>
              <a:rPr lang="ko-KR" altLang="en-US" dirty="0">
                <a:solidFill>
                  <a:schemeClr val="bg1"/>
                </a:solidFill>
              </a:rPr>
              <a:t> 네이버 댓글을 통한 사람들의 심리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수집부분에서 명사를 중심으로 분석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번역을 중시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이해를 중시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>
                <a:solidFill>
                  <a:schemeClr val="bg1"/>
                </a:solidFill>
              </a:rPr>
              <a:t> 이는 </a:t>
            </a:r>
            <a:r>
              <a:rPr lang="ko-KR" altLang="en-US" dirty="0" err="1">
                <a:solidFill>
                  <a:schemeClr val="bg1"/>
                </a:solidFill>
              </a:rPr>
              <a:t>마블을</a:t>
            </a:r>
            <a:r>
              <a:rPr lang="ko-KR" altLang="en-US" dirty="0">
                <a:solidFill>
                  <a:schemeClr val="bg1"/>
                </a:solidFill>
              </a:rPr>
              <a:t> 통해서 사람들이 얻는 것은 </a:t>
            </a:r>
            <a:r>
              <a:rPr lang="ko-KR" altLang="en-US" sz="2000" b="1" dirty="0">
                <a:solidFill>
                  <a:schemeClr val="bg1"/>
                </a:solidFill>
              </a:rPr>
              <a:t>스토리를 이해</a:t>
            </a:r>
            <a:r>
              <a:rPr lang="ko-KR" altLang="en-US" dirty="0">
                <a:solidFill>
                  <a:schemeClr val="bg1"/>
                </a:solidFill>
              </a:rPr>
              <a:t>하고 </a:t>
            </a:r>
            <a:r>
              <a:rPr lang="ko-KR" altLang="en-US" sz="2000" b="1" dirty="0">
                <a:solidFill>
                  <a:schemeClr val="bg1"/>
                </a:solidFill>
              </a:rPr>
              <a:t>원작</a:t>
            </a:r>
            <a:r>
              <a:rPr lang="ko-KR" altLang="en-US" dirty="0">
                <a:solidFill>
                  <a:schemeClr val="bg1"/>
                </a:solidFill>
              </a:rPr>
              <a:t>의 느낌을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더욱 중요시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그렇다면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i="1" dirty="0">
                <a:solidFill>
                  <a:schemeClr val="bg1"/>
                </a:solidFill>
              </a:rPr>
              <a:t>디즈니 영화에서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i="1" dirty="0">
                <a:solidFill>
                  <a:schemeClr val="bg1"/>
                </a:solidFill>
              </a:rPr>
              <a:t> 사람들의 심리는</a:t>
            </a:r>
            <a:r>
              <a:rPr lang="en-US" altLang="ko-KR" sz="2400" b="1" i="1" dirty="0">
                <a:solidFill>
                  <a:schemeClr val="bg1"/>
                </a:solidFill>
              </a:rPr>
              <a:t>??</a:t>
            </a:r>
          </a:p>
          <a:p>
            <a:r>
              <a:rPr lang="ko-KR" altLang="en-US" sz="2400" i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2896FCDC-0FC4-40D8-9BBB-53D033ED9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8" y="1434907"/>
            <a:ext cx="4982270" cy="42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8CC2B4-E517-48F1-A4FD-B09CCC8E620D}"/>
              </a:ext>
            </a:extLst>
          </p:cNvPr>
          <p:cNvSpPr/>
          <p:nvPr/>
        </p:nvSpPr>
        <p:spPr>
          <a:xfrm>
            <a:off x="410818" y="291550"/>
            <a:ext cx="11317356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형태소 분석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E8B97A-7FFA-497A-9C8C-2E74FF76317A}"/>
              </a:ext>
            </a:extLst>
          </p:cNvPr>
          <p:cNvSpPr/>
          <p:nvPr/>
        </p:nvSpPr>
        <p:spPr>
          <a:xfrm>
            <a:off x="376068" y="6138247"/>
            <a:ext cx="11352105" cy="4837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디즈니</a:t>
            </a:r>
          </a:p>
        </p:txBody>
      </p:sp>
      <p:pic>
        <p:nvPicPr>
          <p:cNvPr id="8" name="그래픽 7" descr="핀치 확대">
            <a:extLst>
              <a:ext uri="{FF2B5EF4-FFF2-40B4-BE49-F238E27FC236}">
                <a16:creationId xmlns:a16="http://schemas.microsoft.com/office/drawing/2014/main" id="{0E51FCB2-FD4F-48C1-A12F-7FCD7C8EA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5809" y="29155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3A6513-FEFC-4CFC-BB77-394D0AC2AC49}"/>
              </a:ext>
            </a:extLst>
          </p:cNvPr>
          <p:cNvSpPr txBox="1"/>
          <p:nvPr/>
        </p:nvSpPr>
        <p:spPr>
          <a:xfrm>
            <a:off x="6489897" y="1364568"/>
            <a:ext cx="52382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마블과는</a:t>
            </a:r>
            <a:r>
              <a:rPr lang="ko-KR" altLang="en-US" dirty="0">
                <a:solidFill>
                  <a:schemeClr val="bg1"/>
                </a:solidFill>
              </a:rPr>
              <a:t> 달리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여러가지 면에 초점을 맞추고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>
                <a:solidFill>
                  <a:schemeClr val="bg1"/>
                </a:solidFill>
              </a:rPr>
              <a:t>감동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영상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스토리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뮤지컬 등과 같이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   </a:t>
            </a:r>
            <a:r>
              <a:rPr lang="ko-KR" altLang="en-US" sz="2000" b="1" dirty="0">
                <a:solidFill>
                  <a:schemeClr val="bg1"/>
                </a:solidFill>
              </a:rPr>
              <a:t>스토리 뿐만이 아니라 시각적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  </a:t>
            </a:r>
            <a:r>
              <a:rPr lang="ko-KR" altLang="en-US" sz="2000" b="1" dirty="0">
                <a:solidFill>
                  <a:schemeClr val="bg1"/>
                </a:solidFill>
              </a:rPr>
              <a:t>청각적으로 비교적 다양한 부분이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리뷰에 적힘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마블에</a:t>
            </a:r>
            <a:r>
              <a:rPr lang="ko-KR" altLang="en-US" dirty="0">
                <a:solidFill>
                  <a:schemeClr val="bg1"/>
                </a:solidFill>
              </a:rPr>
              <a:t> 비하여 디즈니를 찾는 사람들은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영화를 통하여 시각과 청각과 같은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감각적인 부분을 </a:t>
            </a:r>
            <a:r>
              <a:rPr lang="ko-KR" altLang="en-US" dirty="0">
                <a:solidFill>
                  <a:schemeClr val="bg1"/>
                </a:solidFill>
              </a:rPr>
              <a:t>원한다는 것을 알 수 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   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  </a:t>
            </a:r>
            <a:r>
              <a:rPr lang="ko-KR" altLang="en-US" sz="2400" b="1" i="1" dirty="0">
                <a:solidFill>
                  <a:schemeClr val="bg1"/>
                </a:solidFill>
              </a:rPr>
              <a:t>이를 통한</a:t>
            </a:r>
            <a:endParaRPr lang="en-US" altLang="ko-KR" sz="2400" b="1" i="1" dirty="0">
              <a:solidFill>
                <a:schemeClr val="bg1"/>
              </a:solidFill>
            </a:endParaRPr>
          </a:p>
          <a:p>
            <a:r>
              <a:rPr lang="ko-KR" altLang="en-US" sz="2400" b="1" i="1" dirty="0">
                <a:solidFill>
                  <a:schemeClr val="bg1"/>
                </a:solidFill>
              </a:rPr>
              <a:t>            새로운 사업의 제시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B6DEF8F-2B47-45DF-9C44-562A74F3EB2C}"/>
              </a:ext>
            </a:extLst>
          </p:cNvPr>
          <p:cNvSpPr/>
          <p:nvPr/>
        </p:nvSpPr>
        <p:spPr>
          <a:xfrm>
            <a:off x="6611815" y="5303518"/>
            <a:ext cx="787791" cy="61897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B1C4A-E61E-4828-A4AD-D14FCF016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9" y="1591579"/>
            <a:ext cx="5553884" cy="41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8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6388DC-F426-450D-8F9D-69702F96CD44}"/>
              </a:ext>
            </a:extLst>
          </p:cNvPr>
          <p:cNvSpPr/>
          <p:nvPr/>
        </p:nvSpPr>
        <p:spPr>
          <a:xfrm>
            <a:off x="376068" y="291550"/>
            <a:ext cx="11352106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형태소 분석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FAFAF9-95C8-4102-BD15-7CA71B6982A5}"/>
              </a:ext>
            </a:extLst>
          </p:cNvPr>
          <p:cNvSpPr/>
          <p:nvPr/>
        </p:nvSpPr>
        <p:spPr>
          <a:xfrm>
            <a:off x="376069" y="6138247"/>
            <a:ext cx="3010070" cy="4837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형용사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919790F-6E1C-4A88-8F37-A2D5CE2F8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8" y="1552313"/>
            <a:ext cx="3010070" cy="4205550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57E73CD-02E4-452C-9529-2964F62A4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1" y="1552313"/>
            <a:ext cx="3202936" cy="4205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54CD52-2CB3-4E94-9AEB-3466BD3D604C}"/>
              </a:ext>
            </a:extLst>
          </p:cNvPr>
          <p:cNvSpPr txBox="1"/>
          <p:nvPr/>
        </p:nvSpPr>
        <p:spPr>
          <a:xfrm>
            <a:off x="6729408" y="1552313"/>
            <a:ext cx="523911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&lt;</a:t>
            </a:r>
            <a:r>
              <a:rPr lang="ko-KR" altLang="en-US" sz="2000" b="1" dirty="0">
                <a:solidFill>
                  <a:schemeClr val="bg1"/>
                </a:solidFill>
              </a:rPr>
              <a:t>형용사와 동사의 형태소 분석 추가 진행</a:t>
            </a:r>
            <a:r>
              <a:rPr lang="en-US" altLang="ko-KR" sz="2000" b="1" dirty="0">
                <a:solidFill>
                  <a:schemeClr val="bg1"/>
                </a:solidFill>
              </a:rPr>
              <a:t>&gt;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900" b="1" dirty="0">
                <a:solidFill>
                  <a:schemeClr val="bg1"/>
                </a:solidFill>
              </a:rPr>
              <a:t>* </a:t>
            </a:r>
            <a:r>
              <a:rPr lang="ko-KR" altLang="en-US" sz="1900" b="1" u="sng" dirty="0">
                <a:solidFill>
                  <a:schemeClr val="bg1"/>
                </a:solidFill>
              </a:rPr>
              <a:t>형용사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시각적으로 아름답다는 표현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배경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디자인이 아름답다는 것인지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</a:t>
            </a:r>
            <a:r>
              <a:rPr lang="ko-KR" altLang="en-US" dirty="0">
                <a:solidFill>
                  <a:schemeClr val="bg1"/>
                </a:solidFill>
              </a:rPr>
              <a:t>인물이 아름다운 것인지는 알 수 없으나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 시각적으로 아름다움을 선호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900" b="1" dirty="0">
                <a:solidFill>
                  <a:schemeClr val="bg1"/>
                </a:solidFill>
              </a:rPr>
              <a:t>* </a:t>
            </a:r>
            <a:r>
              <a:rPr lang="ko-KR" altLang="en-US" sz="1900" b="1" u="sng" dirty="0">
                <a:solidFill>
                  <a:schemeClr val="bg1"/>
                </a:solidFill>
              </a:rPr>
              <a:t>동사 </a:t>
            </a:r>
            <a:r>
              <a:rPr lang="en-US" altLang="ko-KR" dirty="0">
                <a:solidFill>
                  <a:schemeClr val="bg1"/>
                </a:solidFill>
              </a:rPr>
              <a:t>: ‘</a:t>
            </a:r>
            <a:r>
              <a:rPr lang="ko-KR" altLang="en-US" dirty="0">
                <a:solidFill>
                  <a:schemeClr val="bg1"/>
                </a:solidFill>
              </a:rPr>
              <a:t>보았다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들었다</a:t>
            </a:r>
            <a:r>
              <a:rPr lang="en-US" altLang="ko-KR" dirty="0">
                <a:solidFill>
                  <a:schemeClr val="bg1"/>
                </a:solidFill>
              </a:rPr>
              <a:t>’ </a:t>
            </a:r>
            <a:r>
              <a:rPr lang="ko-KR" altLang="en-US" dirty="0">
                <a:solidFill>
                  <a:schemeClr val="bg1"/>
                </a:solidFill>
              </a:rPr>
              <a:t>와 같은 표현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감각적인 부분의 단어들이 많이 등장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   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</a:t>
            </a:r>
            <a:r>
              <a:rPr lang="ko-KR" altLang="en-US" dirty="0">
                <a:solidFill>
                  <a:schemeClr val="bg1"/>
                </a:solidFill>
              </a:rPr>
              <a:t>명사에 비해서 유의미한 결과는 아니지만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시각과 청각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촉각과 같은 감각적인 요소를 사용하여 리뷰 작성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D90A8D-C9CD-4C54-8859-9F88547CEBD2}"/>
              </a:ext>
            </a:extLst>
          </p:cNvPr>
          <p:cNvSpPr/>
          <p:nvPr/>
        </p:nvSpPr>
        <p:spPr>
          <a:xfrm>
            <a:off x="3526471" y="6138247"/>
            <a:ext cx="3010070" cy="4837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동사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675F3CA-F855-44F4-8D01-AF9D5A06AE5A}"/>
              </a:ext>
            </a:extLst>
          </p:cNvPr>
          <p:cNvSpPr/>
          <p:nvPr/>
        </p:nvSpPr>
        <p:spPr>
          <a:xfrm>
            <a:off x="6898316" y="5557836"/>
            <a:ext cx="459748" cy="16876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0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3DC5A3-4456-43C8-9DE2-EBAE9F322A98}"/>
              </a:ext>
            </a:extLst>
          </p:cNvPr>
          <p:cNvSpPr/>
          <p:nvPr/>
        </p:nvSpPr>
        <p:spPr>
          <a:xfrm>
            <a:off x="319314" y="414575"/>
            <a:ext cx="11553372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새로운 사업 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7AD74E0-E086-4E8B-9014-319032A96D20}"/>
              </a:ext>
            </a:extLst>
          </p:cNvPr>
          <p:cNvSpPr/>
          <p:nvPr/>
        </p:nvSpPr>
        <p:spPr>
          <a:xfrm>
            <a:off x="5668507" y="3143254"/>
            <a:ext cx="769257" cy="91440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3B8BB6-202A-4560-9CEA-D097CE24B45D}"/>
              </a:ext>
            </a:extLst>
          </p:cNvPr>
          <p:cNvSpPr/>
          <p:nvPr/>
        </p:nvSpPr>
        <p:spPr>
          <a:xfrm>
            <a:off x="305026" y="1554184"/>
            <a:ext cx="516708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4D</a:t>
            </a:r>
            <a:r>
              <a:rPr lang="ko-KR" altLang="en-US" sz="3200" b="1" dirty="0">
                <a:solidFill>
                  <a:schemeClr val="bg1"/>
                </a:solidFill>
              </a:rPr>
              <a:t> 영화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E27C8-EC9A-43FE-9A7B-2D3AC5B9BE57}"/>
              </a:ext>
            </a:extLst>
          </p:cNvPr>
          <p:cNvSpPr txBox="1"/>
          <p:nvPr/>
        </p:nvSpPr>
        <p:spPr>
          <a:xfrm>
            <a:off x="319314" y="2500318"/>
            <a:ext cx="516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감각인 시청각 외에 다른 감각을 추가하여 관객에게 몰입 효과를 증대하는 기술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2AAAA7-4C31-4D52-BFDB-81DB25ABA3C1}"/>
              </a:ext>
            </a:extLst>
          </p:cNvPr>
          <p:cNvSpPr/>
          <p:nvPr/>
        </p:nvSpPr>
        <p:spPr>
          <a:xfrm>
            <a:off x="305026" y="3668717"/>
            <a:ext cx="5167086" cy="660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후각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16092-EB35-4AF4-B151-80C31734C4B0}"/>
              </a:ext>
            </a:extLst>
          </p:cNvPr>
          <p:cNvSpPr txBox="1"/>
          <p:nvPr/>
        </p:nvSpPr>
        <p:spPr>
          <a:xfrm>
            <a:off x="319314" y="4586275"/>
            <a:ext cx="5152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감각들과 달리 시상이라는 중간 과정 없이 뇌로 정보가 바로 전달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후각은 감정과 기억을 담당하는 뇌로 바로 연결해서 냄새는 감정과 기억에 직접 영향을 미치고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무의식적으로 작용</a:t>
            </a:r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인간의 모든 감각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2009. 4. 20.,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최현석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래픽 10" descr="머리 안의 뇌">
            <a:extLst>
              <a:ext uri="{FF2B5EF4-FFF2-40B4-BE49-F238E27FC236}">
                <a16:creationId xmlns:a16="http://schemas.microsoft.com/office/drawing/2014/main" id="{D3C83D22-1AA6-4508-ACFF-7472209F2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7712" y="5754724"/>
            <a:ext cx="914400" cy="914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39B5E0-BF07-4F95-9BCC-E4A2291DA8FE}"/>
              </a:ext>
            </a:extLst>
          </p:cNvPr>
          <p:cNvSpPr/>
          <p:nvPr/>
        </p:nvSpPr>
        <p:spPr>
          <a:xfrm>
            <a:off x="6629400" y="1554184"/>
            <a:ext cx="5257574" cy="48892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A8D8DE-E36D-470A-B12A-71C708573351}"/>
              </a:ext>
            </a:extLst>
          </p:cNvPr>
          <p:cNvSpPr txBox="1"/>
          <p:nvPr/>
        </p:nvSpPr>
        <p:spPr>
          <a:xfrm>
            <a:off x="6672257" y="2105957"/>
            <a:ext cx="523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bg1"/>
                </a:solidFill>
              </a:rPr>
              <a:t>감각에는 크게 오감각이라 불리며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가지로 나눌 수 있음</a:t>
            </a:r>
            <a:r>
              <a:rPr lang="en-US" altLang="ko-KR" dirty="0">
                <a:solidFill>
                  <a:schemeClr val="bg1"/>
                </a:solidFill>
              </a:rPr>
              <a:t>. -&gt; </a:t>
            </a:r>
            <a:r>
              <a:rPr lang="ko-KR" altLang="en-US" dirty="0">
                <a:solidFill>
                  <a:schemeClr val="bg1"/>
                </a:solidFill>
              </a:rPr>
              <a:t>시각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청각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후각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미각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촉각</a:t>
            </a:r>
            <a:endParaRPr lang="en-US" altLang="ko-KR" dirty="0">
              <a:solidFill>
                <a:schemeClr val="bg1"/>
              </a:solidFill>
            </a:endParaRPr>
          </a:p>
          <a:p>
            <a:pPr algn="just"/>
            <a:endParaRPr lang="en-US" altLang="ko-KR" dirty="0">
              <a:solidFill>
                <a:schemeClr val="bg1"/>
              </a:solidFill>
            </a:endParaRPr>
          </a:p>
          <a:p>
            <a:pPr algn="just"/>
            <a:r>
              <a:rPr lang="ko-KR" altLang="en-US" dirty="0">
                <a:solidFill>
                  <a:schemeClr val="bg1"/>
                </a:solidFill>
              </a:rPr>
              <a:t>여기에서 </a:t>
            </a:r>
            <a:r>
              <a:rPr lang="en-US" altLang="ko-KR" dirty="0">
                <a:solidFill>
                  <a:schemeClr val="bg1"/>
                </a:solidFill>
              </a:rPr>
              <a:t>4D </a:t>
            </a:r>
            <a:r>
              <a:rPr lang="ko-KR" altLang="en-US" dirty="0">
                <a:solidFill>
                  <a:schemeClr val="bg1"/>
                </a:solidFill>
              </a:rPr>
              <a:t>산업에 맞추어서 발현할 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후각을 디즈니와 결합하게 되면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디즈니가 주는 이미지와 멜로디와 어울리는 향을 첨가하게 될 경우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algn="just"/>
            <a:endParaRPr lang="en-US" altLang="ko-KR" dirty="0">
              <a:solidFill>
                <a:schemeClr val="bg1"/>
              </a:solidFill>
            </a:endParaRPr>
          </a:p>
          <a:p>
            <a:pPr algn="just"/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디즈니를 사람들이 기억하는데 있어서 도움이 될 것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bg1"/>
              </a:solidFill>
            </a:endParaRPr>
          </a:p>
          <a:p>
            <a:pPr algn="just"/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이제까지의 영화를 </a:t>
            </a:r>
            <a:r>
              <a:rPr lang="en-US" altLang="ko-KR" dirty="0">
                <a:solidFill>
                  <a:schemeClr val="bg1"/>
                </a:solidFill>
              </a:rPr>
              <a:t>4D </a:t>
            </a:r>
            <a:r>
              <a:rPr lang="ko-KR" altLang="en-US" dirty="0">
                <a:solidFill>
                  <a:schemeClr val="bg1"/>
                </a:solidFill>
              </a:rPr>
              <a:t>영화로 재구성하는데  후각을 집중할 경우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향수산업과 같은 다른 사업들도 잇달아 발생할 것이라는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51085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27296E-7230-4FE8-A9A1-0043A9C5F80B}"/>
              </a:ext>
            </a:extLst>
          </p:cNvPr>
          <p:cNvSpPr/>
          <p:nvPr/>
        </p:nvSpPr>
        <p:spPr>
          <a:xfrm>
            <a:off x="551496" y="6020971"/>
            <a:ext cx="11096554" cy="544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bg1"/>
                </a:solidFill>
              </a:rPr>
              <a:t>데이터의 시각화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C6B52FC9-6ABD-4756-AFE7-AB7C4C1F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57" y="0"/>
            <a:ext cx="5660571" cy="597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8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424</Words>
  <Application>Microsoft Office PowerPoint</Application>
  <PresentationFormat>와이드스크린</PresentationFormat>
  <Paragraphs>92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Symbol</vt:lpstr>
      <vt:lpstr>Office 테마</vt:lpstr>
      <vt:lpstr>디즈니  네이버 댓글 수집 : 상황</vt:lpstr>
      <vt:lpstr>&lt;연구 목적&gt;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지원</dc:creator>
  <cp:lastModifiedBy>김 지원</cp:lastModifiedBy>
  <cp:revision>17</cp:revision>
  <dcterms:created xsi:type="dcterms:W3CDTF">2020-11-17T06:28:48Z</dcterms:created>
  <dcterms:modified xsi:type="dcterms:W3CDTF">2020-12-08T06:13:13Z</dcterms:modified>
</cp:coreProperties>
</file>