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BF168-7323-490B-975C-2337179B9C54}" v="9" dt="2019-02-27T05:38:38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양규 " userId="abc4b9b2-9de7-4fe2-942d-3599c2e53efb" providerId="ADAL" clId="{CF8BF168-7323-490B-975C-2337179B9C54}"/>
    <pc:docChg chg="addSld modSld">
      <pc:chgData name="임양규 " userId="abc4b9b2-9de7-4fe2-942d-3599c2e53efb" providerId="ADAL" clId="{CF8BF168-7323-490B-975C-2337179B9C54}" dt="2019-02-27T05:29:32.808" v="6" actId="1076"/>
      <pc:docMkLst>
        <pc:docMk/>
      </pc:docMkLst>
      <pc:sldChg chg="addSp modSp add">
        <pc:chgData name="임양규 " userId="abc4b9b2-9de7-4fe2-942d-3599c2e53efb" providerId="ADAL" clId="{CF8BF168-7323-490B-975C-2337179B9C54}" dt="2019-02-27T05:29:32.808" v="6" actId="1076"/>
        <pc:sldMkLst>
          <pc:docMk/>
          <pc:sldMk cId="2255353616" sldId="263"/>
        </pc:sldMkLst>
        <pc:picChg chg="add mod">
          <ac:chgData name="임양규 " userId="abc4b9b2-9de7-4fe2-942d-3599c2e53efb" providerId="ADAL" clId="{CF8BF168-7323-490B-975C-2337179B9C54}" dt="2019-02-27T05:29:29.123" v="5" actId="1076"/>
          <ac:picMkLst>
            <pc:docMk/>
            <pc:sldMk cId="2255353616" sldId="263"/>
            <ac:picMk id="4" creationId="{840B3FD5-144E-4A90-B70F-7E5852122E0E}"/>
          </ac:picMkLst>
        </pc:picChg>
        <pc:picChg chg="add mod">
          <ac:chgData name="임양규 " userId="abc4b9b2-9de7-4fe2-942d-3599c2e53efb" providerId="ADAL" clId="{CF8BF168-7323-490B-975C-2337179B9C54}" dt="2019-02-27T05:29:32.808" v="6" actId="1076"/>
          <ac:picMkLst>
            <pc:docMk/>
            <pc:sldMk cId="2255353616" sldId="263"/>
            <ac:picMk id="5" creationId="{10892E5A-99DB-4830-8319-7A445777E9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CCC6-2377-4E04-954C-719D6B15F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8DC2D-FCCA-45B2-B1EB-19D72F04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D8657-324E-4EF3-A330-1932992B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71F81-69DE-4CE8-9702-A69E4EC4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5C955-9796-4A83-86E0-677BECDB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3A001-9720-4799-A1E5-B711A33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0EAF1-FE52-42B0-A9C5-E1CA0F48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92917-ECD2-4ED6-B762-5BC7A886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CFD89-626A-43C0-908D-33153E1A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6EB28-EE54-4741-8122-BBD39DCB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3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CF33C-7F53-480E-BC95-EF887EEC8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3AB0D6-11FF-4BF3-AACE-23C173E8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F5342-ECAB-466B-976C-2F1769B0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A319A-9229-44C3-984E-A26EF4FB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7366B-34B2-4FE0-9C6A-A57B2E5C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8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AFB31-78D0-4DD8-853B-53DFCB73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52D83-D6C8-4605-8BB7-6FA2724E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9A4BF-B9D5-4A96-BC3B-321F3240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4452A-7632-470A-912B-B0B506B3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9EF35-7539-4DB7-B7F6-3A2FD2AD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7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0790-5233-4FC9-8757-0E095353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9F564-42AA-402E-A5ED-53AB11F9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A342E-FC92-4BA4-968B-194E5B43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4A89D-D978-4404-A194-128F8B9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D4E40-2C17-4A10-8CEC-8C11ADE7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16FCB-87B7-4615-B9F4-7033110B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F648C-CA0D-4FB6-B2A9-4ABFE4E0A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5D1ED4-76A1-4AF1-B303-92C0564D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3C0AE-677E-4163-9707-229B3E14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F142A-557F-4370-A55F-64E8D51E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E0F0E-FE90-487C-B6F1-F3B4AB9C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1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FD218-C236-4764-85B1-02E36C88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E2EB9-F785-480D-B187-52A801193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153A8-284E-46E3-8794-20A65D41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C6E624-7851-417D-BEA4-BF69850FB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90CCEF-226D-497A-AD29-5E4A27EAE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2F1D6-F0DB-4AB7-94B1-C268426B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157AE5-E0EA-4D9F-9885-4B35C36A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0F5E6-A347-4C4D-8281-155EC54F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2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26D69-EFFF-49C1-955B-C0111E87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336394-2972-4326-BA64-2B3E83A3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F76D9B-E997-4B70-94B1-B74667C4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A8446-33D2-4950-A734-B86ABF47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490729-1FAE-4132-84BF-6FFF3634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9DAF05-8649-46F4-AB33-33833DAF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722A7-1474-4237-B26F-ABDD6534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1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4F26-E9B5-4FC4-B372-62E4E67C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C7C7A-7A10-444B-90EB-068AC71C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C39F2-9C57-46B9-9B93-C70F9EAD6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C154B-0871-4D43-8156-AAEE2450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79257-F873-4AF1-B1CE-1F3C57BB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2BED2-2359-4CE1-9EB2-E43F632E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27EB3-4AC3-4461-8BA9-32D6AAB0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23736-6F3D-48A7-9405-9F54D5A65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9978A-365A-4AA6-8195-971C17FA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A2866-5FEC-4C96-A185-756BD114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1FE52-8672-4B4F-95D1-28EA6AFC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D33FC-0898-4D23-B443-460D93DF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6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2FBDD8-F5F6-4EA4-BEFA-A2229F1A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46FED-5A91-46E3-AE68-15E7FE58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844DF-8A59-4716-AAC6-E9273E19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6463-C322-4C27-B836-8C160E76FA8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15478-6B3E-4C31-BAF0-754A0C5F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E192C-967C-4626-83B7-2389543C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654C-C6F1-4044-A725-99E0446C7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7D068-983A-4A33-82A6-1B68A48D86BD}"/>
              </a:ext>
            </a:extLst>
          </p:cNvPr>
          <p:cNvSpPr txBox="1"/>
          <p:nvPr/>
        </p:nvSpPr>
        <p:spPr>
          <a:xfrm>
            <a:off x="543657" y="817684"/>
            <a:ext cx="111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Flexible Gesture Recognition Using Wearable Inertial Sensors</a:t>
            </a:r>
            <a:endParaRPr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8D211-A56C-4036-BE47-577C63313EE9}"/>
              </a:ext>
            </a:extLst>
          </p:cNvPr>
          <p:cNvSpPr txBox="1"/>
          <p:nvPr/>
        </p:nvSpPr>
        <p:spPr>
          <a:xfrm>
            <a:off x="1222129" y="1767254"/>
            <a:ext cx="1012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2016 IEEE 59th International Midwest Symposium on Circuits and Systems (MWSCAS), 16-19 October 2016, Abu Dhabi, UAE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FEF4FE-659B-4CC4-B311-DA0CDB8D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69" y="2839935"/>
            <a:ext cx="45339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EC393-420B-44A2-84ED-59F8085A97D1}"/>
              </a:ext>
            </a:extLst>
          </p:cNvPr>
          <p:cNvSpPr txBox="1"/>
          <p:nvPr/>
        </p:nvSpPr>
        <p:spPr>
          <a:xfrm>
            <a:off x="1222129" y="2839935"/>
            <a:ext cx="5328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장갑형태의 장치를 개발하여 각 손가락과 손 등에 소형 </a:t>
            </a:r>
            <a:r>
              <a:rPr lang="en-US" altLang="ko-KR"/>
              <a:t>IMU </a:t>
            </a:r>
            <a:r>
              <a:rPr lang="ko-KR" altLang="en-US"/>
              <a:t>센서를 부착하고 회전 데이터를 얻음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관절움직임에 따라 측정되어진 </a:t>
            </a:r>
            <a:r>
              <a:rPr lang="en-US" altLang="ko-KR"/>
              <a:t>quaternion </a:t>
            </a:r>
            <a:r>
              <a:rPr lang="ko-KR" altLang="en-US"/>
              <a:t>특징을 추출하여 </a:t>
            </a:r>
            <a:r>
              <a:rPr lang="en-US" altLang="ko-KR"/>
              <a:t>Linear Discriminant Analysis </a:t>
            </a:r>
            <a:r>
              <a:rPr lang="ko-KR" altLang="en-US"/>
              <a:t>라는 기계 학습을 통해 동작 인식을 진행함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LDA</a:t>
            </a:r>
            <a:r>
              <a:rPr lang="ko-KR" altLang="en-US"/>
              <a:t>는 높은 차원수를 낮추어 계산양을 줄이고 클러스터링을 통해 정확도를 높이는 장점을 가짐</a:t>
            </a:r>
          </a:p>
        </p:txBody>
      </p:sp>
    </p:spTree>
    <p:extLst>
      <p:ext uri="{BB962C8B-B14F-4D97-AF65-F5344CB8AC3E}">
        <p14:creationId xmlns:p14="http://schemas.microsoft.com/office/powerpoint/2010/main" val="270276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erican sign languageì ëí ì´ë¯¸ì§ ê²ìê²°ê³¼">
            <a:extLst>
              <a:ext uri="{FF2B5EF4-FFF2-40B4-BE49-F238E27FC236}">
                <a16:creationId xmlns:a16="http://schemas.microsoft.com/office/drawing/2014/main" id="{6255C9F6-0F06-4DE7-9516-400749E3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7" y="835269"/>
            <a:ext cx="5835893" cy="51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58D1F2-A4EB-4A22-B344-3CFFB730F0A8}"/>
              </a:ext>
            </a:extLst>
          </p:cNvPr>
          <p:cNvSpPr txBox="1"/>
          <p:nvPr/>
        </p:nvSpPr>
        <p:spPr>
          <a:xfrm>
            <a:off x="6458684" y="2274838"/>
            <a:ext cx="5733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미국 수화에 해당하는 </a:t>
            </a:r>
            <a:r>
              <a:rPr lang="en-US" altLang="ko-KR"/>
              <a:t>American Sign Language</a:t>
            </a:r>
            <a:r>
              <a:rPr lang="ko-KR" altLang="en-US"/>
              <a:t>를 </a:t>
            </a:r>
            <a:endParaRPr lang="en-US" altLang="ko-KR"/>
          </a:p>
          <a:p>
            <a:r>
              <a:rPr lang="ko-KR" altLang="en-US"/>
              <a:t>실시간으로 측정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움직임이 필요한 </a:t>
            </a:r>
            <a:r>
              <a:rPr lang="en-US" altLang="ko-KR"/>
              <a:t>J</a:t>
            </a:r>
            <a:r>
              <a:rPr lang="ko-KR" altLang="en-US"/>
              <a:t>와</a:t>
            </a:r>
            <a:r>
              <a:rPr lang="en-US" altLang="ko-KR"/>
              <a:t>Z</a:t>
            </a:r>
            <a:r>
              <a:rPr lang="ko-KR" altLang="en-US"/>
              <a:t>를 제외한 </a:t>
            </a:r>
            <a:r>
              <a:rPr lang="en-US" altLang="ko-KR"/>
              <a:t>24</a:t>
            </a:r>
            <a:r>
              <a:rPr lang="ko-KR" altLang="en-US"/>
              <a:t>개의 알파벳을 </a:t>
            </a:r>
            <a:r>
              <a:rPr lang="en-US" altLang="ko-KR"/>
              <a:t>5</a:t>
            </a:r>
            <a:r>
              <a:rPr lang="ko-KR" altLang="en-US"/>
              <a:t>명이 수행하여 총 </a:t>
            </a:r>
            <a:r>
              <a:rPr lang="en-US" altLang="ko-KR"/>
              <a:t>120</a:t>
            </a:r>
            <a:r>
              <a:rPr lang="ko-KR" altLang="en-US"/>
              <a:t>회의 샘플 데이터로 테스트 진행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동작이 유사한 </a:t>
            </a:r>
            <a:r>
              <a:rPr lang="en-US" altLang="ko-KR"/>
              <a:t>U</a:t>
            </a:r>
            <a:r>
              <a:rPr lang="ko-KR" altLang="en-US"/>
              <a:t>와</a:t>
            </a:r>
            <a:r>
              <a:rPr lang="en-US" altLang="ko-KR"/>
              <a:t>V</a:t>
            </a:r>
            <a:r>
              <a:rPr lang="ko-KR" altLang="en-US"/>
              <a:t>에서 오류가 관측되었고 </a:t>
            </a:r>
            <a:r>
              <a:rPr lang="en-US" altLang="ko-KR"/>
              <a:t>85%</a:t>
            </a:r>
            <a:r>
              <a:rPr lang="ko-KR" altLang="en-US"/>
              <a:t>의 정확도를 보임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2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BFBC1-C3E1-4C44-9AF1-B88AF091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5DF2F-5388-4642-86F9-A5AE20D0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B3FD5-144E-4A90-B70F-7E585212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099"/>
            <a:ext cx="4533900" cy="3733800"/>
          </a:xfrm>
          <a:prstGeom prst="rect">
            <a:avLst/>
          </a:prstGeom>
        </p:spPr>
      </p:pic>
      <p:pic>
        <p:nvPicPr>
          <p:cNvPr id="5" name="Picture 2" descr="american sign languageì ëí ì´ë¯¸ì§ ê²ìê²°ê³¼">
            <a:extLst>
              <a:ext uri="{FF2B5EF4-FFF2-40B4-BE49-F238E27FC236}">
                <a16:creationId xmlns:a16="http://schemas.microsoft.com/office/drawing/2014/main" id="{10892E5A-99DB-4830-8319-7A445777E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10" y="835268"/>
            <a:ext cx="5835893" cy="51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175891-4758-4772-951B-4F363226EC7C}"/>
              </a:ext>
            </a:extLst>
          </p:cNvPr>
          <p:cNvSpPr txBox="1"/>
          <p:nvPr/>
        </p:nvSpPr>
        <p:spPr>
          <a:xfrm>
            <a:off x="1809750" y="705534"/>
            <a:ext cx="857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A Wearable System for Recognizing American Sign Language in Real-time Using IMU and Surface EMG Sensors</a:t>
            </a:r>
            <a:endParaRPr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B340-0E02-44A6-8239-8B6BD7E328FB}"/>
              </a:ext>
            </a:extLst>
          </p:cNvPr>
          <p:cNvSpPr txBox="1"/>
          <p:nvPr/>
        </p:nvSpPr>
        <p:spPr>
          <a:xfrm>
            <a:off x="7587761" y="6120678"/>
            <a:ext cx="33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https://youtu.be/NO5Ek1XylcY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EABA0-9CD7-44E0-B221-C10216E130D6}"/>
              </a:ext>
            </a:extLst>
          </p:cNvPr>
          <p:cNvSpPr txBox="1"/>
          <p:nvPr/>
        </p:nvSpPr>
        <p:spPr>
          <a:xfrm>
            <a:off x="1458058" y="1658780"/>
            <a:ext cx="945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Wu, Jian et al. </a:t>
            </a:r>
            <a:r>
              <a:rPr lang="en-US" altLang="ko-KR" i="1" dirty="0"/>
              <a:t>IEEE Journal of Biomedical and Health Informatics</a:t>
            </a:r>
            <a:r>
              <a:rPr lang="en-US" altLang="ko-KR" dirty="0"/>
              <a:t> 20 (2016): 1281-1290.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2281F-043E-4DF5-AAE8-87720CDD6381}"/>
              </a:ext>
            </a:extLst>
          </p:cNvPr>
          <p:cNvSpPr txBox="1"/>
          <p:nvPr/>
        </p:nvSpPr>
        <p:spPr>
          <a:xfrm>
            <a:off x="1639031" y="2170022"/>
            <a:ext cx="9089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IMU</a:t>
            </a:r>
            <a:r>
              <a:rPr lang="ko-KR" altLang="en-US" dirty="0"/>
              <a:t>센서와 </a:t>
            </a:r>
            <a:r>
              <a:rPr lang="en-US" altLang="ko-KR" dirty="0" err="1"/>
              <a:t>sEMG</a:t>
            </a:r>
            <a:r>
              <a:rPr lang="en-US" altLang="ko-KR" dirty="0"/>
              <a:t> </a:t>
            </a:r>
            <a:r>
              <a:rPr lang="ko-KR" altLang="en-US" dirty="0"/>
              <a:t>센서를 팔부위에 부착하여 얻어진 데이터들을 통해 특징을 추출하고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필터링을 통해 가장 적합한 특징 </a:t>
            </a:r>
            <a:r>
              <a:rPr lang="en-US" altLang="ko-KR" dirty="0"/>
              <a:t>subset</a:t>
            </a:r>
            <a:r>
              <a:rPr lang="ko-KR" altLang="en-US" dirty="0"/>
              <a:t>을 선별한다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80</a:t>
            </a:r>
            <a:r>
              <a:rPr lang="ko-KR" altLang="en-US" dirty="0"/>
              <a:t>가지의 가장 자주 사용되는 </a:t>
            </a:r>
            <a:r>
              <a:rPr lang="en-US" altLang="ko-KR" dirty="0"/>
              <a:t>ASL(American Sign Language) </a:t>
            </a:r>
            <a:r>
              <a:rPr lang="ko-KR" altLang="en-US" dirty="0"/>
              <a:t>수화 동작을 수행하고</a:t>
            </a:r>
            <a:endParaRPr lang="en-US" altLang="ko-KR" dirty="0"/>
          </a:p>
          <a:p>
            <a:r>
              <a:rPr lang="ko-KR" altLang="en-US" dirty="0"/>
              <a:t>트레이닝</a:t>
            </a:r>
            <a:r>
              <a:rPr lang="en-US" altLang="ko-KR" dirty="0"/>
              <a:t>-</a:t>
            </a:r>
            <a:r>
              <a:rPr lang="ko-KR" altLang="en-US" dirty="0"/>
              <a:t>테스트 과정을 거쳐 각 동작의 정확도를 측정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가지의 </a:t>
            </a:r>
            <a:r>
              <a:rPr lang="en-US" altLang="ko-KR" dirty="0"/>
              <a:t>classification </a:t>
            </a:r>
            <a:r>
              <a:rPr lang="ko-KR" altLang="en-US" dirty="0"/>
              <a:t>방식에 따른 성능 비교와 사용되는 특징 수에 따른 정확도</a:t>
            </a:r>
            <a:r>
              <a:rPr lang="en-US" altLang="ko-KR" dirty="0"/>
              <a:t>, </a:t>
            </a:r>
            <a:r>
              <a:rPr lang="en-US" altLang="ko-KR" dirty="0" err="1"/>
              <a:t>sEMG</a:t>
            </a:r>
            <a:r>
              <a:rPr lang="ko-KR" altLang="en-US" dirty="0"/>
              <a:t>데이터의 유무에 따른 차이 등을 비교하였음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sEMG</a:t>
            </a:r>
            <a:r>
              <a:rPr lang="ko-KR" altLang="en-US" dirty="0"/>
              <a:t>는 팔 움직임이 유사한 동작을 구분하기 위해 필요하며 </a:t>
            </a:r>
            <a:r>
              <a:rPr lang="en-US" altLang="ko-KR" dirty="0"/>
              <a:t>10% </a:t>
            </a:r>
            <a:r>
              <a:rPr lang="ko-KR" altLang="en-US" dirty="0"/>
              <a:t>이상의 정확도를 향상시키는 결과를 보임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40</a:t>
            </a:r>
            <a:r>
              <a:rPr lang="ko-KR" altLang="en-US" dirty="0"/>
              <a:t>개의 특징을 사용한 </a:t>
            </a:r>
            <a:r>
              <a:rPr lang="en-US" altLang="ko-KR" dirty="0" err="1"/>
              <a:t>LibSVM</a:t>
            </a:r>
            <a:r>
              <a:rPr lang="ko-KR" altLang="en-US" dirty="0"/>
              <a:t>에서 </a:t>
            </a:r>
            <a:r>
              <a:rPr lang="en-US" altLang="ko-KR" dirty="0"/>
              <a:t>96.16%</a:t>
            </a:r>
            <a:r>
              <a:rPr lang="ko-KR" altLang="en-US" dirty="0"/>
              <a:t>의 정확도를 보였으나 변수 설정에 따라 </a:t>
            </a:r>
            <a:r>
              <a:rPr lang="en-US" altLang="ko-KR" dirty="0"/>
              <a:t>68%</a:t>
            </a:r>
            <a:r>
              <a:rPr lang="ko-KR" altLang="en-US" dirty="0"/>
              <a:t>까지 정확도의 범위가 많은 차이를 </a:t>
            </a:r>
            <a:r>
              <a:rPr lang="ko-KR" altLang="en-US" dirty="0" err="1"/>
              <a:t>나타내었음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36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FABCB8-0CB5-4CEC-A9B9-C9E8D085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254"/>
            <a:ext cx="3613638" cy="40982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D328D1-AED8-4C8E-964E-20B99F2C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98" y="1061255"/>
            <a:ext cx="8458201" cy="3661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3D454-5BF9-4F71-B91B-341B9E3EFD0F}"/>
              </a:ext>
            </a:extLst>
          </p:cNvPr>
          <p:cNvSpPr txBox="1"/>
          <p:nvPr/>
        </p:nvSpPr>
        <p:spPr>
          <a:xfrm>
            <a:off x="2746131" y="5187461"/>
            <a:ext cx="669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주요 근육 부위에 센서를 부착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추출된 특징들을 가지고 트레이닝 및 테스팅 과정을 거침</a:t>
            </a:r>
          </a:p>
        </p:txBody>
      </p:sp>
    </p:spTree>
    <p:extLst>
      <p:ext uri="{BB962C8B-B14F-4D97-AF65-F5344CB8AC3E}">
        <p14:creationId xmlns:p14="http://schemas.microsoft.com/office/powerpoint/2010/main" val="84582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A41128-DF67-4736-85E3-90A4D684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" y="716701"/>
            <a:ext cx="6003316" cy="4952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87445-2FA6-49BA-85AF-0D590B8E59EC}"/>
              </a:ext>
            </a:extLst>
          </p:cNvPr>
          <p:cNvSpPr txBox="1"/>
          <p:nvPr/>
        </p:nvSpPr>
        <p:spPr>
          <a:xfrm>
            <a:off x="6330462" y="1591408"/>
            <a:ext cx="5528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채널에서 추출되는 </a:t>
            </a:r>
            <a:r>
              <a:rPr lang="en-US" altLang="ko-KR" dirty="0" err="1"/>
              <a:t>sEMG</a:t>
            </a:r>
            <a:r>
              <a:rPr lang="en-US" altLang="ko-KR" dirty="0"/>
              <a:t> dimension</a:t>
            </a:r>
            <a:r>
              <a:rPr lang="ko-KR" altLang="en-US" dirty="0"/>
              <a:t>은 </a:t>
            </a:r>
            <a:r>
              <a:rPr lang="en-US" altLang="ko-KR" dirty="0"/>
              <a:t>76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axis accelerometer, 3 axis gyroscope </a:t>
            </a:r>
            <a:r>
              <a:rPr lang="ko-KR" altLang="en-US" dirty="0"/>
              <a:t>와 각 </a:t>
            </a:r>
            <a:r>
              <a:rPr lang="en-US" altLang="ko-KR" dirty="0"/>
              <a:t>magnitude 1</a:t>
            </a:r>
            <a:r>
              <a:rPr lang="ko-KR" altLang="en-US" dirty="0"/>
              <a:t>개씩으로 </a:t>
            </a:r>
            <a:r>
              <a:rPr lang="en-US" altLang="ko-KR" dirty="0"/>
              <a:t>IMU</a:t>
            </a:r>
            <a:r>
              <a:rPr lang="ko-KR" altLang="en-US" dirty="0"/>
              <a:t>의 </a:t>
            </a:r>
            <a:r>
              <a:rPr lang="en-US" altLang="ko-KR" dirty="0"/>
              <a:t>dimension</a:t>
            </a:r>
            <a:r>
              <a:rPr lang="ko-KR" altLang="en-US" dirty="0"/>
              <a:t>은 </a:t>
            </a:r>
            <a:r>
              <a:rPr lang="en-US" altLang="ko-KR" dirty="0"/>
              <a:t>192</a:t>
            </a:r>
            <a:r>
              <a:rPr lang="ko-KR" altLang="en-US" dirty="0"/>
              <a:t>개로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센서의 특징 벡터를 합쳐 </a:t>
            </a:r>
            <a:r>
              <a:rPr lang="en-US" altLang="ko-KR" dirty="0"/>
              <a:t>268</a:t>
            </a:r>
            <a:r>
              <a:rPr lang="ko-KR" altLang="en-US" dirty="0"/>
              <a:t>개의 차원수를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차원수로 인한 </a:t>
            </a:r>
            <a:r>
              <a:rPr lang="ko-KR" altLang="en-US" dirty="0" err="1"/>
              <a:t>계산량</a:t>
            </a:r>
            <a:r>
              <a:rPr lang="ko-KR" altLang="en-US" dirty="0"/>
              <a:t> 부담을 줄이고 각 </a:t>
            </a:r>
            <a:r>
              <a:rPr lang="en-US" altLang="ko-KR" dirty="0"/>
              <a:t>classifier</a:t>
            </a:r>
            <a:r>
              <a:rPr lang="ko-KR" altLang="en-US" dirty="0"/>
              <a:t>에 가장 적합한 특징 </a:t>
            </a:r>
            <a:r>
              <a:rPr lang="en-US" altLang="ko-KR" dirty="0"/>
              <a:t>subset</a:t>
            </a:r>
            <a:r>
              <a:rPr lang="ko-KR" altLang="en-US" dirty="0"/>
              <a:t>을 구하기 위해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Information gain filter</a:t>
            </a:r>
            <a:r>
              <a:rPr lang="ko-KR" altLang="en-US" dirty="0"/>
              <a:t>를 사용하여 특징별로 순위를 매김</a:t>
            </a:r>
          </a:p>
        </p:txBody>
      </p:sp>
    </p:spTree>
    <p:extLst>
      <p:ext uri="{BB962C8B-B14F-4D97-AF65-F5344CB8AC3E}">
        <p14:creationId xmlns:p14="http://schemas.microsoft.com/office/powerpoint/2010/main" val="302590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AA988C-C323-4B0D-BE54-760D1952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86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5A770-B459-4727-9C7B-4A72574E6544}"/>
              </a:ext>
            </a:extLst>
          </p:cNvPr>
          <p:cNvSpPr txBox="1"/>
          <p:nvPr/>
        </p:nvSpPr>
        <p:spPr>
          <a:xfrm>
            <a:off x="1758462" y="5521569"/>
            <a:ext cx="8168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선택된 특징들과 순위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Accelerometer, gyroscope, </a:t>
            </a:r>
            <a:r>
              <a:rPr lang="en-US" altLang="ko-KR" dirty="0" err="1"/>
              <a:t>sEMG</a:t>
            </a:r>
            <a:r>
              <a:rPr lang="en-US" altLang="ko-KR" dirty="0"/>
              <a:t> </a:t>
            </a:r>
            <a:r>
              <a:rPr lang="ko-KR" altLang="en-US" dirty="0"/>
              <a:t>순으로 중요도가 나열됨</a:t>
            </a:r>
          </a:p>
        </p:txBody>
      </p:sp>
    </p:spTree>
    <p:extLst>
      <p:ext uri="{BB962C8B-B14F-4D97-AF65-F5344CB8AC3E}">
        <p14:creationId xmlns:p14="http://schemas.microsoft.com/office/powerpoint/2010/main" val="264207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73F618-EFAC-4A36-A232-4F79534D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1" y="747079"/>
            <a:ext cx="6410325" cy="2066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186935-F06F-45F7-B3CE-B7BF54A5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4" y="3151778"/>
            <a:ext cx="6010275" cy="3552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7BF4D-AF80-4F98-9CB8-DCED5CDC5D5B}"/>
              </a:ext>
            </a:extLst>
          </p:cNvPr>
          <p:cNvSpPr txBox="1"/>
          <p:nvPr/>
        </p:nvSpPr>
        <p:spPr>
          <a:xfrm>
            <a:off x="6730077" y="1414131"/>
            <a:ext cx="52312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NaiveBayes</a:t>
            </a:r>
            <a:r>
              <a:rPr lang="en-US" altLang="ko-KR" dirty="0"/>
              <a:t>, Decision Tree, Nearest Neighbor, Support Vector Machine 4</a:t>
            </a:r>
            <a:r>
              <a:rPr lang="ko-KR" altLang="en-US" dirty="0"/>
              <a:t>가지의 </a:t>
            </a:r>
            <a:r>
              <a:rPr lang="en-US" altLang="ko-KR" dirty="0"/>
              <a:t>classification</a:t>
            </a:r>
          </a:p>
          <a:p>
            <a:r>
              <a:rPr lang="ko-KR" altLang="en-US" dirty="0"/>
              <a:t>방식을 </a:t>
            </a:r>
            <a:r>
              <a:rPr lang="en-US" altLang="ko-KR" dirty="0"/>
              <a:t>intra-subject, inter-subject </a:t>
            </a:r>
            <a:r>
              <a:rPr lang="ko-KR" altLang="en-US" dirty="0"/>
              <a:t>방식으로 실험 하였을 때 많은 차이를 보이는데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Intra</a:t>
            </a:r>
            <a:r>
              <a:rPr lang="ko-KR" altLang="en-US" dirty="0"/>
              <a:t>방식은 실험자마다 각자의 데이터를 사용하여 훈련</a:t>
            </a:r>
            <a:r>
              <a:rPr lang="en-US" altLang="ko-KR" dirty="0"/>
              <a:t>, </a:t>
            </a:r>
            <a:r>
              <a:rPr lang="ko-KR" altLang="en-US" dirty="0"/>
              <a:t>테스트를 진행하며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Inter</a:t>
            </a:r>
            <a:r>
              <a:rPr lang="ko-KR" altLang="en-US" dirty="0"/>
              <a:t>방식은 자신을 제외한 </a:t>
            </a:r>
            <a:r>
              <a:rPr lang="en-US" altLang="ko-KR" dirty="0"/>
              <a:t>3</a:t>
            </a:r>
            <a:r>
              <a:rPr lang="ko-KR" altLang="en-US" dirty="0"/>
              <a:t>명의 </a:t>
            </a:r>
            <a:r>
              <a:rPr lang="ko-KR" altLang="en-US" dirty="0" err="1"/>
              <a:t>실험자</a:t>
            </a:r>
            <a:r>
              <a:rPr lang="ko-KR" altLang="en-US" dirty="0"/>
              <a:t> 데이터를 바탕으로 훈련하여 테스트를 진행하기에</a:t>
            </a:r>
            <a:r>
              <a:rPr lang="en-US" altLang="ko-KR" dirty="0"/>
              <a:t> </a:t>
            </a:r>
            <a:r>
              <a:rPr lang="ko-KR" altLang="en-US" dirty="0"/>
              <a:t>정확도가 많이 떨어짐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높은 정확도를 위해서는 각 실험자마다 트레이닝을 따로 시켜야 하는 단점을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5809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393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양규 임</cp:lastModifiedBy>
  <cp:revision>13</cp:revision>
  <cp:lastPrinted>2019-02-27T05:38:44Z</cp:lastPrinted>
  <dcterms:created xsi:type="dcterms:W3CDTF">2019-02-25T07:58:16Z</dcterms:created>
  <dcterms:modified xsi:type="dcterms:W3CDTF">2019-02-27T05:38:47Z</dcterms:modified>
</cp:coreProperties>
</file>