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sldIdLst>
    <p:sldId id="566" r:id="rId3"/>
    <p:sldId id="268" r:id="rId4"/>
    <p:sldId id="570" r:id="rId5"/>
    <p:sldId id="628" r:id="rId6"/>
    <p:sldId id="667" r:id="rId7"/>
    <p:sldId id="673" r:id="rId8"/>
    <p:sldId id="674" r:id="rId9"/>
    <p:sldId id="675" r:id="rId10"/>
    <p:sldId id="676" r:id="rId11"/>
    <p:sldId id="677" r:id="rId12"/>
    <p:sldId id="623" r:id="rId13"/>
    <p:sldId id="678" r:id="rId14"/>
    <p:sldId id="687" r:id="rId15"/>
    <p:sldId id="680" r:id="rId16"/>
    <p:sldId id="682" r:id="rId17"/>
    <p:sldId id="684" r:id="rId18"/>
    <p:sldId id="685" r:id="rId19"/>
    <p:sldId id="630" r:id="rId20"/>
    <p:sldId id="681" r:id="rId21"/>
    <p:sldId id="298" r:id="rId22"/>
    <p:sldId id="310" r:id="rId23"/>
    <p:sldId id="317" r:id="rId24"/>
    <p:sldId id="68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8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-115" y="-230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F5AEA-C982-4D63-B685-725D1E93712E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10BD0-2C2B-41B9-8092-C354CF266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7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B09A0-F224-C946-B284-90B762D5A38F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773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296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296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640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640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817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31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119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930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866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054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547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484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052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B55512-2F6B-4B43-8863-A18747DF550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7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54D74C-1B8F-4359-8097-3E76F1D4F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F00FB98-FE6A-456D-BD50-541D967F9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5C6CB3F-38A1-43EB-861A-8BC9B933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5A27-8ADC-4CC1-B10E-D9D84940AC6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BC23F64-FFF6-4178-972A-0C408BAB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7B09B3C-1F34-4021-AFE1-687D5420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922-32A3-43B3-9DFB-5568EC4E3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72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4EC91F-F331-46BC-A453-D7E389C5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47EEBAA-395B-4245-AF38-F406A2615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F318996-2399-4E0A-83D0-C75A478C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5A27-8ADC-4CC1-B10E-D9D84940AC6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5B6DC0D-FA04-46B4-9E43-C564A70F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44B292-5C75-4FC2-B667-47387552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922-32A3-43B3-9DFB-5568EC4E3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20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7585CCE-1728-41C9-A650-650069521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051A6C1-BEF3-48E4-A9C4-5D744A143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53CD71B-07FF-4C80-841A-04C22B4B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5A27-8ADC-4CC1-B10E-D9D84940AC6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393414D-4AED-4FDF-B47C-01647247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59C9E2A-4B68-45AD-A11A-4FAA6514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922-32A3-43B3-9DFB-5568EC4E3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951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4CD8-8C5B-4FDC-B6B9-42075F523F8A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34B-0867-4D0A-912F-0A8AA0ACE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87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4CD8-8C5B-4FDC-B6B9-42075F523F8A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34B-0867-4D0A-912F-0A8AA0ACE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77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4CD8-8C5B-4FDC-B6B9-42075F523F8A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34B-0867-4D0A-912F-0A8AA0ACE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30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4CD8-8C5B-4FDC-B6B9-42075F523F8A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34B-0867-4D0A-912F-0A8AA0ACE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49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4CD8-8C5B-4FDC-B6B9-42075F523F8A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34B-0867-4D0A-912F-0A8AA0ACE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208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4CD8-8C5B-4FDC-B6B9-42075F523F8A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34B-0867-4D0A-912F-0A8AA0ACE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70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34605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34B-0867-4D0A-912F-0A8AA0ACE20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23392" y="633470"/>
            <a:ext cx="109452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654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4CD8-8C5B-4FDC-B6B9-42075F523F8A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34B-0867-4D0A-912F-0A8AA0ACE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02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B1CC78-81E3-4DAB-B3D0-0447C64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A34B523-0E4D-40DD-AC34-A43D297AD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A1DDF3F-3096-4B2B-80B7-85ECA7BA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5A27-8ADC-4CC1-B10E-D9D84940AC6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F04CD3B-D19E-4B6C-8DAD-4ED25633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CAA9444-40F4-473E-8487-A39F00D5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922-32A3-43B3-9DFB-5568EC4E3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194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4CD8-8C5B-4FDC-B6B9-42075F523F8A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34B-0867-4D0A-912F-0A8AA0ACE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5860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4CD8-8C5B-4FDC-B6B9-42075F523F8A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34B-0867-4D0A-912F-0A8AA0ACE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041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4CD8-8C5B-4FDC-B6B9-42075F523F8A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34B-0867-4D0A-912F-0A8AA0ACE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991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4CD8-8C5B-4FDC-B6B9-42075F523F8A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5034B-0867-4D0A-912F-0A8AA0ACE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5821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C8FC-DC84-4CE8-AADD-ED05D9A2A54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8597E5-6002-49EF-B415-FEB61A47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67C23A7-E719-42F2-B35F-5FDD59BBA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7002A13-7A8B-42AB-A9C6-B897CABD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5A27-8ADC-4CC1-B10E-D9D84940AC6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8C8D52-3720-4367-BE1D-1A4C6F0A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0C76F8C-D571-415C-9BDB-86133C56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922-32A3-43B3-9DFB-5568EC4E3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12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4F6C580-15CD-40AD-B414-4DBBD7D4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D045241-47D3-4B04-AF0C-EB4350CA8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4D375C6-4EAD-4C18-A6E3-FA871F43E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C4F13C5-B094-40FB-B7E9-7E079B7A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5A27-8ADC-4CC1-B10E-D9D84940AC6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EB902D9-BFCF-4EE1-969F-FCB8883A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C4B113C-9AE4-4A0E-9BC0-0E8C3E6F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922-32A3-43B3-9DFB-5568EC4E3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15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419AC3-761B-4670-B8A3-FA76DCEA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DEBF7B5-85AD-48F8-B749-A15ED5A76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BD45C8D-EB7B-436C-93FA-0315B8012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737FD86-B2EE-4239-8B25-F0317842A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3CA3E89-4CC1-4A16-8750-1CAE1F91D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BD7AB73-A69C-4078-A71B-0DC0A270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5A27-8ADC-4CC1-B10E-D9D84940AC6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BCE08CA-F7EF-48A8-9D42-CBCBD701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11B0D519-6912-4979-83ED-DD0D4C90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922-32A3-43B3-9DFB-5568EC4E3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79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CF907C-1976-4811-B76F-2D47C87D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109C656-9898-4349-A328-0566CF09A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5A27-8ADC-4CC1-B10E-D9D84940AC6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E73D76A-BBB9-4D46-8F6A-F259809F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058C632-AF76-45B1-8EBB-C8A78C27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922-32A3-43B3-9DFB-5568EC4E3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2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15C0EEF-D73D-49C7-B852-A6E056BC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5A27-8ADC-4CC1-B10E-D9D84940AC6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FE4C313F-4200-42FA-932D-E063F2EB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FDD7A4F-352B-45D8-807F-0ECE7230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922-32A3-43B3-9DFB-5568EC4E3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89F63A5-C04E-4EF9-8944-8224DF00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0B0D629-1D23-4A1D-8EC1-5570200D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E94F333-8593-40FE-B1DB-3231FD646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9B2CD2C-FC5E-4780-AA5A-A9C822E3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5A27-8ADC-4CC1-B10E-D9D84940AC6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CC672F7-26EB-4BAF-8BA9-06DE2C68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C37EFE4-2712-4CF7-B129-A15F8A4F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922-32A3-43B3-9DFB-5568EC4E3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9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66C0F42-2163-438D-9B88-1BDA2842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BC7905CF-F084-4E41-AD3F-FB8423C69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E84B8E7-0127-4200-AF60-5A60C3CE0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D757C68-3E89-411A-A8DA-DC65BE2C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5A27-8ADC-4CC1-B10E-D9D84940AC6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598DDFE-FB02-445F-B513-9930DE01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DF2087C-A92A-4532-B74F-6A6CB008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922-32A3-43B3-9DFB-5568EC4E3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2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A8A2EA3-CA7F-4FFB-A9E0-6D169C27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4C217E1-783D-4807-BB1D-0FA9604A6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CE6337-0EB6-48A9-9FBA-41691D012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B5A27-8ADC-4CC1-B10E-D9D84940AC69}" type="datetimeFigureOut">
              <a:rPr lang="ko-KR" altLang="en-US" smtClean="0"/>
              <a:t>2019-04-23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FB042B-5F8A-408A-86C1-C025C1B83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7D5E862-E518-4B53-905B-00E6C7A49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6D922-32A3-43B3-9DFB-5568EC4E3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4CD8-8C5B-4FDC-B6B9-42075F523F8A}" type="datetimeFigureOut">
              <a:rPr lang="ko-KR" altLang="en-US" smtClean="0"/>
              <a:pPr/>
              <a:t>2019-04-23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5034B-0867-4D0A-912F-0A8AA0ACE2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58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11" Type="http://schemas.openxmlformats.org/officeDocument/2006/relationships/image" Target="../media/image23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1.wmf"/><Relationship Id="rId4" Type="http://schemas.openxmlformats.org/officeDocument/2006/relationships/image" Target="../media/image22.png"/><Relationship Id="rId9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7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22.png"/><Relationship Id="rId4" Type="http://schemas.openxmlformats.org/officeDocument/2006/relationships/image" Target="../media/image30.png"/><Relationship Id="rId9" Type="http://schemas.openxmlformats.org/officeDocument/2006/relationships/image" Target="../media/image3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522959"/>
            <a:ext cx="9144000" cy="113315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비나공</a:t>
            </a:r>
            <a:r>
              <a:rPr lang="ko-KR" altLang="en-US" dirty="0"/>
              <a:t> 스터디</a:t>
            </a:r>
            <a:r>
              <a:rPr lang="en-US" altLang="ko-KR" dirty="0"/>
              <a:t>(2</a:t>
            </a:r>
            <a:r>
              <a:rPr lang="ko-KR" altLang="en-US" dirty="0"/>
              <a:t>차</a:t>
            </a:r>
            <a:r>
              <a:rPr lang="en-US" altLang="ko-KR" dirty="0"/>
              <a:t>)</a:t>
            </a:r>
            <a:endParaRPr kumimoji="1"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463040" y="3339461"/>
            <a:ext cx="9144000" cy="2552956"/>
          </a:xfrm>
        </p:spPr>
        <p:txBody>
          <a:bodyPr>
            <a:normAutofit/>
          </a:bodyPr>
          <a:lstStyle/>
          <a:p>
            <a:endParaRPr kumimoji="1"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kumimoji="1"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kumimoji="1"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4/22</a:t>
            </a:r>
          </a:p>
          <a:p>
            <a:r>
              <a:rPr kumimoji="1"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상품개발</a:t>
            </a:r>
            <a:r>
              <a:rPr kumimoji="1"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kumimoji="1"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센터</a:t>
            </a:r>
            <a:r>
              <a:rPr kumimoji="1"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1"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전재준</a:t>
            </a:r>
            <a:endParaRPr kumimoji="1"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직선 연결선[R] 9"/>
          <p:cNvCxnSpPr/>
          <p:nvPr/>
        </p:nvCxnSpPr>
        <p:spPr>
          <a:xfrm>
            <a:off x="4915287" y="2786461"/>
            <a:ext cx="2389239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58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87697" y="6428568"/>
            <a:ext cx="28448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CC8FC-DC84-4CE8-AADD-ED05D9A2A54F}" type="slidenum">
              <a:rPr kumimoji="0" lang="en-US" sz="1575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57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76003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4400" b="1" dirty="0" err="1"/>
              <a:t>딥러닝이란</a:t>
            </a:r>
            <a:r>
              <a:rPr lang="ko-KR" altLang="en-US" sz="4400" b="1" dirty="0"/>
              <a:t> 무엇인가</a:t>
            </a:r>
            <a:endParaRPr lang="en-US" altLang="ko-KR" sz="3600" b="1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44E20B8-C1D9-417A-948B-532917931342}"/>
              </a:ext>
            </a:extLst>
          </p:cNvPr>
          <p:cNvSpPr txBox="1"/>
          <p:nvPr/>
        </p:nvSpPr>
        <p:spPr>
          <a:xfrm>
            <a:off x="10096107" y="364057"/>
            <a:ext cx="1866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8DC1A5A-E412-4D37-A8C1-077F3C49CD3C}"/>
              </a:ext>
            </a:extLst>
          </p:cNvPr>
          <p:cNvSpPr txBox="1"/>
          <p:nvPr/>
        </p:nvSpPr>
        <p:spPr>
          <a:xfrm>
            <a:off x="736488" y="1099461"/>
            <a:ext cx="103945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머신러닝</a:t>
            </a:r>
            <a:r>
              <a:rPr kumimoji="0" lang="ko-KR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kumimoji="0" lang="ko-KR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지도학습</a:t>
            </a:r>
            <a:r>
              <a:rPr lang="en-US" altLang="ko-KR" sz="2100" b="1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(Random Forest) 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C5E4565C-6303-44BF-8A4B-9E1137549043}"/>
              </a:ext>
            </a:extLst>
          </p:cNvPr>
          <p:cNvSpPr/>
          <p:nvPr/>
        </p:nvSpPr>
        <p:spPr>
          <a:xfrm>
            <a:off x="550080" y="1200231"/>
            <a:ext cx="176981" cy="17625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FB489AD-A9B5-4EE1-A1F4-2F5CF422D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298" y="2201538"/>
            <a:ext cx="9694956" cy="26658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03B1E8D-C8E5-48C3-B77B-9D8B582AC181}"/>
              </a:ext>
            </a:extLst>
          </p:cNvPr>
          <p:cNvSpPr txBox="1"/>
          <p:nvPr/>
        </p:nvSpPr>
        <p:spPr>
          <a:xfrm>
            <a:off x="3840737" y="5186308"/>
            <a:ext cx="418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 3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개 모델 중 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neural network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가 가장 복잡한 형식 분류 가능</a:t>
            </a:r>
            <a:endParaRPr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05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CC8FC-DC84-4CE8-AADD-ED05D9A2A54F}" type="slidenum">
              <a:rPr kumimoji="0" lang="en-US" sz="1575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57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4" y="98184"/>
            <a:ext cx="8555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4400" b="1" dirty="0" err="1"/>
              <a:t>딥러닝이란</a:t>
            </a:r>
            <a:r>
              <a:rPr lang="ko-KR" altLang="en-US" sz="4400" b="1" dirty="0"/>
              <a:t> 무엇인가</a:t>
            </a:r>
            <a:endParaRPr lang="en-US" altLang="ko-KR" sz="3600" b="1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8DC1A5A-E412-4D37-A8C1-077F3C49CD3C}"/>
              </a:ext>
            </a:extLst>
          </p:cNvPr>
          <p:cNvSpPr txBox="1"/>
          <p:nvPr/>
        </p:nvSpPr>
        <p:spPr>
          <a:xfrm>
            <a:off x="736488" y="1099461"/>
            <a:ext cx="103945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머신러닝</a:t>
            </a:r>
            <a:r>
              <a:rPr kumimoji="0" lang="ko-KR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K means</a:t>
            </a:r>
            <a:r>
              <a:rPr kumimoji="0" lang="ko-KR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C5E4565C-6303-44BF-8A4B-9E1137549043}"/>
              </a:ext>
            </a:extLst>
          </p:cNvPr>
          <p:cNvSpPr/>
          <p:nvPr/>
        </p:nvSpPr>
        <p:spPr>
          <a:xfrm>
            <a:off x="550080" y="1200231"/>
            <a:ext cx="176981" cy="17625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44E20B8-C1D9-417A-948B-532917931342}"/>
              </a:ext>
            </a:extLst>
          </p:cNvPr>
          <p:cNvSpPr txBox="1"/>
          <p:nvPr/>
        </p:nvSpPr>
        <p:spPr>
          <a:xfrm>
            <a:off x="10096107" y="364057"/>
            <a:ext cx="1866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F03CC7B-5D4F-498C-8956-63A7B6ED6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88" y="1872139"/>
            <a:ext cx="5167465" cy="368181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BED21F9-B03F-4924-97A9-8FD5E6C98633}"/>
              </a:ext>
            </a:extLst>
          </p:cNvPr>
          <p:cNvSpPr/>
          <p:nvPr/>
        </p:nvSpPr>
        <p:spPr>
          <a:xfrm>
            <a:off x="5988901" y="2348760"/>
            <a:ext cx="516746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6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처음 중심 값 선택</a:t>
            </a:r>
            <a:r>
              <a:rPr lang="ko-KR" altLang="en-US" sz="16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16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랜덤하게 초기 중심 값</a:t>
            </a:r>
            <a:r>
              <a:rPr lang="en-US" altLang="ko-KR" sz="16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(centroid)</a:t>
            </a:r>
            <a:r>
              <a:rPr lang="ko-KR" altLang="en-US" sz="16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선택한다</a:t>
            </a:r>
            <a:r>
              <a:rPr lang="en-US" altLang="ko-KR" sz="16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6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클러스터 할당</a:t>
            </a:r>
            <a:r>
              <a:rPr lang="ko-KR" altLang="en-US" sz="16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16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k </a:t>
            </a:r>
            <a:r>
              <a:rPr lang="ko-KR" altLang="en-US" sz="16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중심 값과 각 개별 </a:t>
            </a:r>
            <a:r>
              <a:rPr lang="ko-KR" altLang="en-US" sz="1600" dirty="0" err="1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데이터간의</a:t>
            </a:r>
            <a:r>
              <a:rPr lang="ko-KR" altLang="en-US" sz="16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거리</a:t>
            </a:r>
            <a:r>
              <a:rPr lang="en-US" altLang="ko-KR" sz="16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(distance)</a:t>
            </a:r>
            <a:r>
              <a:rPr lang="ko-KR" altLang="en-US" sz="16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측정한다</a:t>
            </a:r>
            <a:r>
              <a:rPr lang="en-US" altLang="ko-KR" sz="16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가장 가까운 클러스터에 해당 데이터를 할당</a:t>
            </a:r>
            <a:r>
              <a:rPr lang="en-US" altLang="ko-KR" sz="16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(assign)</a:t>
            </a:r>
            <a:r>
              <a:rPr lang="ko-KR" altLang="en-US" sz="16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sz="16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 </a:t>
            </a:r>
            <a:br>
              <a:rPr lang="en-US" altLang="ko-KR" sz="16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6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 중심 값 선택</a:t>
            </a:r>
            <a:r>
              <a:rPr lang="ko-KR" altLang="en-US" sz="16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16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클러스터마다 새로운 중심 값을 계산한다</a:t>
            </a:r>
            <a:r>
              <a:rPr lang="en-US" altLang="ko-KR" sz="16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br>
              <a:rPr lang="en-US" altLang="ko-KR" sz="16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6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범위 확인 </a:t>
            </a:r>
            <a:r>
              <a:rPr lang="en-US" altLang="ko-KR" sz="16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(convergence) : </a:t>
            </a:r>
            <a:r>
              <a:rPr lang="ko-KR" altLang="en-US" sz="16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선택된 중심 값이 변화가 어느 정도 없다면 멈춘다</a:t>
            </a:r>
            <a:r>
              <a:rPr lang="en-US" altLang="ko-KR" sz="16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만약 계속 변화가 있다면 </a:t>
            </a:r>
            <a:r>
              <a:rPr lang="en-US" altLang="ko-KR" sz="16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번부터 반복한다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13C6CC0-E9CE-4296-9F44-B23D00F06483}"/>
              </a:ext>
            </a:extLst>
          </p:cNvPr>
          <p:cNvSpPr/>
          <p:nvPr/>
        </p:nvSpPr>
        <p:spPr>
          <a:xfrm>
            <a:off x="550079" y="1701477"/>
            <a:ext cx="5318285" cy="4328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26629D58-8415-4148-B53B-D0A43C826DA5}"/>
              </a:ext>
            </a:extLst>
          </p:cNvPr>
          <p:cNvSpPr/>
          <p:nvPr/>
        </p:nvSpPr>
        <p:spPr>
          <a:xfrm>
            <a:off x="5988901" y="1711640"/>
            <a:ext cx="5318285" cy="4328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008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87697" y="6428568"/>
            <a:ext cx="28448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CC8FC-DC84-4CE8-AADD-ED05D9A2A54F}" type="slidenum">
              <a:rPr kumimoji="0" lang="en-US" sz="1575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57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7965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4400" b="1" dirty="0" err="1"/>
              <a:t>딥러닝이란</a:t>
            </a:r>
            <a:r>
              <a:rPr lang="ko-KR" altLang="en-US" sz="4400" b="1" dirty="0"/>
              <a:t> 무엇인가</a:t>
            </a:r>
            <a:endParaRPr lang="en-US" altLang="ko-KR" sz="3600" b="1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44E20B8-C1D9-417A-948B-532917931342}"/>
              </a:ext>
            </a:extLst>
          </p:cNvPr>
          <p:cNvSpPr txBox="1"/>
          <p:nvPr/>
        </p:nvSpPr>
        <p:spPr>
          <a:xfrm>
            <a:off x="10096107" y="364057"/>
            <a:ext cx="1866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8DC1A5A-E412-4D37-A8C1-077F3C49CD3C}"/>
              </a:ext>
            </a:extLst>
          </p:cNvPr>
          <p:cNvSpPr txBox="1"/>
          <p:nvPr/>
        </p:nvSpPr>
        <p:spPr>
          <a:xfrm>
            <a:off x="736488" y="1099461"/>
            <a:ext cx="103945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머신러닝</a:t>
            </a:r>
            <a:r>
              <a:rPr kumimoji="0" lang="ko-KR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100" b="1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정리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C5E4565C-6303-44BF-8A4B-9E1137549043}"/>
              </a:ext>
            </a:extLst>
          </p:cNvPr>
          <p:cNvSpPr/>
          <p:nvPr/>
        </p:nvSpPr>
        <p:spPr>
          <a:xfrm>
            <a:off x="550080" y="1200231"/>
            <a:ext cx="176981" cy="17625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971B7E87-C95F-4C9B-87C4-D3D81775F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72"/>
              </p:ext>
            </p:extLst>
          </p:nvPr>
        </p:nvGraphicFramePr>
        <p:xfrm>
          <a:off x="874829" y="2021535"/>
          <a:ext cx="9994276" cy="3969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569">
                  <a:extLst>
                    <a:ext uri="{9D8B030D-6E8A-4147-A177-3AD203B41FA5}">
                      <a16:colId xmlns="" xmlns:a16="http://schemas.microsoft.com/office/drawing/2014/main" val="3053928743"/>
                    </a:ext>
                  </a:extLst>
                </a:gridCol>
                <a:gridCol w="2498569">
                  <a:extLst>
                    <a:ext uri="{9D8B030D-6E8A-4147-A177-3AD203B41FA5}">
                      <a16:colId xmlns="" xmlns:a16="http://schemas.microsoft.com/office/drawing/2014/main" val="912989210"/>
                    </a:ext>
                  </a:extLst>
                </a:gridCol>
                <a:gridCol w="2498569">
                  <a:extLst>
                    <a:ext uri="{9D8B030D-6E8A-4147-A177-3AD203B41FA5}">
                      <a16:colId xmlns="" xmlns:a16="http://schemas.microsoft.com/office/drawing/2014/main" val="409597617"/>
                    </a:ext>
                  </a:extLst>
                </a:gridCol>
                <a:gridCol w="2498569">
                  <a:extLst>
                    <a:ext uri="{9D8B030D-6E8A-4147-A177-3AD203B41FA5}">
                      <a16:colId xmlns="" xmlns:a16="http://schemas.microsoft.com/office/drawing/2014/main" val="2578305764"/>
                    </a:ext>
                  </a:extLst>
                </a:gridCol>
              </a:tblGrid>
              <a:tr h="5085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1083450"/>
                  </a:ext>
                </a:extLst>
              </a:tr>
              <a:tr h="5156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회귀분석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지도학습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연속형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1009537"/>
                  </a:ext>
                </a:extLst>
              </a:tr>
              <a:tr h="5156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딥러닝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지도학습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연속형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연속형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범주형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5638479"/>
                  </a:ext>
                </a:extLst>
              </a:tr>
              <a:tr h="890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SVM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지도학습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연속형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이산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20180179"/>
                  </a:ext>
                </a:extLst>
              </a:tr>
              <a:tr h="5156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Decision tree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지도학습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연속형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범주형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46400818"/>
                  </a:ext>
                </a:extLst>
              </a:tr>
              <a:tr h="5156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지도학습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범주형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2222100"/>
                  </a:ext>
                </a:extLst>
              </a:tr>
              <a:tr h="5085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K-means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비지도학습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연속형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범주형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8226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908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87697" y="6428568"/>
            <a:ext cx="28448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CC8FC-DC84-4CE8-AADD-ED05D9A2A54F}" type="slidenum">
              <a:rPr kumimoji="0" lang="en-US" sz="1575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57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7965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4400" b="1" dirty="0" err="1"/>
              <a:t>딥러닝이란</a:t>
            </a:r>
            <a:r>
              <a:rPr lang="ko-KR" altLang="en-US" sz="4400" b="1" dirty="0"/>
              <a:t> 무엇인가</a:t>
            </a:r>
            <a:endParaRPr lang="en-US" altLang="ko-KR" sz="3600" b="1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44E20B8-C1D9-417A-948B-532917931342}"/>
              </a:ext>
            </a:extLst>
          </p:cNvPr>
          <p:cNvSpPr txBox="1"/>
          <p:nvPr/>
        </p:nvSpPr>
        <p:spPr>
          <a:xfrm>
            <a:off x="10096107" y="364057"/>
            <a:ext cx="1866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8DC1A5A-E412-4D37-A8C1-077F3C49CD3C}"/>
              </a:ext>
            </a:extLst>
          </p:cNvPr>
          <p:cNvSpPr txBox="1"/>
          <p:nvPr/>
        </p:nvSpPr>
        <p:spPr>
          <a:xfrm>
            <a:off x="736488" y="1099461"/>
            <a:ext cx="103945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머신러닝</a:t>
            </a:r>
            <a:r>
              <a:rPr kumimoji="0" lang="ko-KR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100" b="1" noProof="0" dirty="0" err="1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딥러</a:t>
            </a:r>
            <a:r>
              <a:rPr lang="ko-KR" altLang="en-US" sz="2100" b="1" noProof="0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닝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C5E4565C-6303-44BF-8A4B-9E1137549043}"/>
              </a:ext>
            </a:extLst>
          </p:cNvPr>
          <p:cNvSpPr/>
          <p:nvPr/>
        </p:nvSpPr>
        <p:spPr>
          <a:xfrm>
            <a:off x="550080" y="1200231"/>
            <a:ext cx="176981" cy="17625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33" y="2060083"/>
            <a:ext cx="4396843" cy="2934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292" y="2013152"/>
            <a:ext cx="45434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2BB9236-8E3B-479F-A425-DBF869BBB3CE}"/>
              </a:ext>
            </a:extLst>
          </p:cNvPr>
          <p:cNvSpPr txBox="1"/>
          <p:nvPr/>
        </p:nvSpPr>
        <p:spPr>
          <a:xfrm>
            <a:off x="7057672" y="5296285"/>
            <a:ext cx="3729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Loss function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을 최소화 하는</a:t>
            </a:r>
            <a:endParaRPr lang="en-US" altLang="ko-KR" sz="1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최적의 </a:t>
            </a:r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 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조합을 찾는 것이 </a:t>
            </a:r>
            <a:r>
              <a:rPr lang="ko-KR" alt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딥러닝의</a:t>
            </a:r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목적</a:t>
            </a:r>
            <a:endParaRPr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1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36903DF7-9EFF-476E-AC00-5D6656AF15DB}"/>
              </a:ext>
            </a:extLst>
          </p:cNvPr>
          <p:cNvSpPr/>
          <p:nvPr/>
        </p:nvSpPr>
        <p:spPr>
          <a:xfrm>
            <a:off x="1825131" y="3997135"/>
            <a:ext cx="4677098" cy="5838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[swallow network]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    </a:t>
            </a:r>
            <a:r>
              <a:rPr lang="en-US" altLang="ko-KR" dirty="0" err="1" smtClean="0">
                <a:solidFill>
                  <a:schemeClr val="tx1"/>
                </a:solidFill>
              </a:rPr>
              <a:t>vs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87697" y="6428568"/>
            <a:ext cx="28448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CC8FC-DC84-4CE8-AADD-ED05D9A2A54F}" type="slidenum">
              <a:rPr kumimoji="0" lang="en-US" sz="1575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57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6553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4400" b="1" dirty="0" err="1"/>
              <a:t>딥러닝이란</a:t>
            </a:r>
            <a:r>
              <a:rPr lang="ko-KR" altLang="en-US" sz="4400" b="1" dirty="0"/>
              <a:t> 무엇인가</a:t>
            </a:r>
            <a:endParaRPr lang="en-US" altLang="ko-KR" sz="3600" b="1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44E20B8-C1D9-417A-948B-532917931342}"/>
              </a:ext>
            </a:extLst>
          </p:cNvPr>
          <p:cNvSpPr txBox="1"/>
          <p:nvPr/>
        </p:nvSpPr>
        <p:spPr>
          <a:xfrm>
            <a:off x="10096107" y="364057"/>
            <a:ext cx="1866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8DC1A5A-E412-4D37-A8C1-077F3C49CD3C}"/>
              </a:ext>
            </a:extLst>
          </p:cNvPr>
          <p:cNvSpPr txBox="1"/>
          <p:nvPr/>
        </p:nvSpPr>
        <p:spPr>
          <a:xfrm>
            <a:off x="736488" y="1099461"/>
            <a:ext cx="103945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딥러닝의</a:t>
            </a:r>
            <a:r>
              <a:rPr kumimoji="0" lang="ko-KR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한계점과 해결법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C5E4565C-6303-44BF-8A4B-9E1137549043}"/>
              </a:ext>
            </a:extLst>
          </p:cNvPr>
          <p:cNvSpPr/>
          <p:nvPr/>
        </p:nvSpPr>
        <p:spPr>
          <a:xfrm>
            <a:off x="550080" y="1200231"/>
            <a:ext cx="176981" cy="17625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CE8C1578-E8DB-41E9-B411-B626A4616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591" y="1915185"/>
            <a:ext cx="1641254" cy="21305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B35C76BA-71A8-4E94-B290-9FCC43243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136" y="2454858"/>
            <a:ext cx="3458616" cy="9047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881A91DD-E55E-4D3A-890D-A9D9E8A1FA56}"/>
              </a:ext>
            </a:extLst>
          </p:cNvPr>
          <p:cNvSpPr/>
          <p:nvPr/>
        </p:nvSpPr>
        <p:spPr>
          <a:xfrm>
            <a:off x="7463118" y="3997135"/>
            <a:ext cx="2649157" cy="583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[Deep network]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E77D6DF-337E-48D8-8584-545172CF0DC8}"/>
              </a:ext>
            </a:extLst>
          </p:cNvPr>
          <p:cNvSpPr/>
          <p:nvPr/>
        </p:nvSpPr>
        <p:spPr>
          <a:xfrm>
            <a:off x="6877235" y="4799462"/>
            <a:ext cx="4515405" cy="1655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Pros : </a:t>
            </a:r>
            <a:r>
              <a:rPr lang="ko-KR" altLang="en-US" dirty="0"/>
              <a:t>예측력 강함</a:t>
            </a:r>
            <a:endParaRPr lang="en-US" altLang="ko-KR" dirty="0"/>
          </a:p>
          <a:p>
            <a:r>
              <a:rPr lang="en-US" altLang="ko-KR" dirty="0"/>
              <a:t>Cons : </a:t>
            </a:r>
          </a:p>
          <a:p>
            <a:r>
              <a:rPr lang="en-US" altLang="ko-KR" dirty="0"/>
              <a:t>1.Optimize </a:t>
            </a:r>
            <a:r>
              <a:rPr lang="ko-KR" altLang="en-US" dirty="0"/>
              <a:t>어려움 </a:t>
            </a:r>
            <a:r>
              <a:rPr lang="en-US" altLang="ko-KR" dirty="0"/>
              <a:t>(vanishing)</a:t>
            </a:r>
          </a:p>
          <a:p>
            <a:r>
              <a:rPr lang="en-US" altLang="ko-KR" dirty="0"/>
              <a:t>2. Overfitting </a:t>
            </a:r>
            <a:r>
              <a:rPr lang="ko-KR" altLang="en-US" dirty="0"/>
              <a:t>발생</a:t>
            </a:r>
            <a:endParaRPr lang="en-US" altLang="ko-KR" dirty="0"/>
          </a:p>
          <a:p>
            <a:r>
              <a:rPr lang="en-US" altLang="ko-KR" dirty="0"/>
              <a:t>3. internal</a:t>
            </a:r>
            <a:r>
              <a:rPr lang="ko-KR" altLang="en-US" dirty="0"/>
              <a:t> </a:t>
            </a:r>
            <a:r>
              <a:rPr lang="en-US" altLang="ko-KR" dirty="0"/>
              <a:t>covariate</a:t>
            </a:r>
            <a:r>
              <a:rPr lang="ko-KR" altLang="en-US" dirty="0"/>
              <a:t> </a:t>
            </a:r>
            <a:r>
              <a:rPr lang="en-US" altLang="ko-KR" dirty="0"/>
              <a:t>shift</a:t>
            </a:r>
            <a:r>
              <a:rPr lang="ko-KR" altLang="en-US" dirty="0"/>
              <a:t> 문제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7656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87697" y="6428568"/>
            <a:ext cx="28448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CC8FC-DC84-4CE8-AADD-ED05D9A2A54F}" type="slidenum">
              <a:rPr kumimoji="0" lang="en-US" sz="1575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57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6553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4400" b="1" dirty="0" err="1"/>
              <a:t>딥러닝이란</a:t>
            </a:r>
            <a:r>
              <a:rPr lang="ko-KR" altLang="en-US" sz="4400" b="1" dirty="0"/>
              <a:t> 무엇인가</a:t>
            </a:r>
            <a:endParaRPr lang="en-US" altLang="ko-KR" sz="3600" b="1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8DC1A5A-E412-4D37-A8C1-077F3C49CD3C}"/>
              </a:ext>
            </a:extLst>
          </p:cNvPr>
          <p:cNvSpPr txBox="1"/>
          <p:nvPr/>
        </p:nvSpPr>
        <p:spPr>
          <a:xfrm>
            <a:off x="736488" y="1099461"/>
            <a:ext cx="103945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딥러닝의</a:t>
            </a:r>
            <a:r>
              <a:rPr kumimoji="0" lang="ko-KR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한계점과 해결법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C5E4565C-6303-44BF-8A4B-9E1137549043}"/>
              </a:ext>
            </a:extLst>
          </p:cNvPr>
          <p:cNvSpPr/>
          <p:nvPr/>
        </p:nvSpPr>
        <p:spPr>
          <a:xfrm>
            <a:off x="550080" y="1200231"/>
            <a:ext cx="176981" cy="17625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림 4">
            <a:extLst>
              <a:ext uri="{FF2B5EF4-FFF2-40B4-BE49-F238E27FC236}">
                <a16:creationId xmlns="" xmlns:a16="http://schemas.microsoft.com/office/drawing/2014/main" id="{50F68711-CBFE-4F46-B4C2-B9C9ACC00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88" y="2438346"/>
            <a:ext cx="3744912" cy="12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Object 15">
            <a:extLst>
              <a:ext uri="{FF2B5EF4-FFF2-40B4-BE49-F238E27FC236}">
                <a16:creationId xmlns="" xmlns:a16="http://schemas.microsoft.com/office/drawing/2014/main" id="{FEA98912-557F-4933-91C7-AB1100EA2E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534201"/>
              </p:ext>
            </p:extLst>
          </p:nvPr>
        </p:nvGraphicFramePr>
        <p:xfrm>
          <a:off x="3507701" y="3953387"/>
          <a:ext cx="1944223" cy="444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수식" r:id="rId5" imgW="1943100" imgH="444500" progId="Equation.3">
                  <p:embed/>
                </p:oleObj>
              </mc:Choice>
              <mc:Fallback>
                <p:oleObj name="수식" r:id="rId5" imgW="1943100" imgH="444500" progId="Equation.3">
                  <p:embed/>
                  <p:pic>
                    <p:nvPicPr>
                      <p:cNvPr id="2253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7701" y="3953387"/>
                        <a:ext cx="1944223" cy="444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">
            <a:extLst>
              <a:ext uri="{FF2B5EF4-FFF2-40B4-BE49-F238E27FC236}">
                <a16:creationId xmlns="" xmlns:a16="http://schemas.microsoft.com/office/drawing/2014/main" id="{7B5C7BF4-AC05-4633-8930-EB118EAFEF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481802"/>
              </p:ext>
            </p:extLst>
          </p:nvPr>
        </p:nvGraphicFramePr>
        <p:xfrm>
          <a:off x="2034365" y="4504250"/>
          <a:ext cx="2681508" cy="422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수식" r:id="rId7" imgW="2921000" imgH="457200" progId="Equation.3">
                  <p:embed/>
                </p:oleObj>
              </mc:Choice>
              <mc:Fallback>
                <p:oleObj name="수식" r:id="rId7" imgW="2921000" imgH="457200" progId="Equation.3">
                  <p:embed/>
                  <p:pic>
                    <p:nvPicPr>
                      <p:cNvPr id="22537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4365" y="4504250"/>
                        <a:ext cx="2681508" cy="422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직선 화살표 연결선 13">
            <a:extLst>
              <a:ext uri="{FF2B5EF4-FFF2-40B4-BE49-F238E27FC236}">
                <a16:creationId xmlns="" xmlns:a16="http://schemas.microsoft.com/office/drawing/2014/main" id="{532643D8-8644-46AC-8BB8-1852B6102F7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52231" y="3573463"/>
            <a:ext cx="1587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15">
            <a:extLst>
              <a:ext uri="{FF2B5EF4-FFF2-40B4-BE49-F238E27FC236}">
                <a16:creationId xmlns="" xmlns:a16="http://schemas.microsoft.com/office/drawing/2014/main" id="{974CCEBF-86D1-4CBF-AAAB-75D8DC27AD6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384963" y="3573463"/>
            <a:ext cx="39687" cy="15700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F6B9EE63-AA1C-40D2-BE05-C92D8BBEFB0F}"/>
              </a:ext>
            </a:extLst>
          </p:cNvPr>
          <p:cNvSpPr/>
          <p:nvPr/>
        </p:nvSpPr>
        <p:spPr>
          <a:xfrm>
            <a:off x="924407" y="1748269"/>
            <a:ext cx="4515405" cy="497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1.Optimize </a:t>
            </a:r>
            <a:r>
              <a:rPr lang="ko-KR" altLang="en-US" dirty="0"/>
              <a:t>어려움 </a:t>
            </a:r>
            <a:r>
              <a:rPr lang="en-US" altLang="ko-KR" dirty="0"/>
              <a:t>(vanishing)</a:t>
            </a:r>
          </a:p>
        </p:txBody>
      </p:sp>
      <p:graphicFrame>
        <p:nvGraphicFramePr>
          <p:cNvPr id="24" name="개체 1">
            <a:extLst>
              <a:ext uri="{FF2B5EF4-FFF2-40B4-BE49-F238E27FC236}">
                <a16:creationId xmlns="" xmlns:a16="http://schemas.microsoft.com/office/drawing/2014/main" id="{94110CB2-710A-437B-A536-0D287A9591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051857"/>
              </p:ext>
            </p:extLst>
          </p:nvPr>
        </p:nvGraphicFramePr>
        <p:xfrm>
          <a:off x="736488" y="5194113"/>
          <a:ext cx="3896232" cy="70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수식" r:id="rId9" imgW="3644900" imgH="660400" progId="Equation.3">
                  <p:embed/>
                </p:oleObj>
              </mc:Choice>
              <mc:Fallback>
                <p:oleObj name="수식" r:id="rId9" imgW="3644900" imgH="660400" progId="Equation.3">
                  <p:embed/>
                  <p:pic>
                    <p:nvPicPr>
                      <p:cNvPr id="2254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88" y="5194113"/>
                        <a:ext cx="3896232" cy="7070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직선 화살표 연결선 12">
            <a:extLst>
              <a:ext uri="{FF2B5EF4-FFF2-40B4-BE49-F238E27FC236}">
                <a16:creationId xmlns="" xmlns:a16="http://schemas.microsoft.com/office/drawing/2014/main" id="{3CCEFA97-42FC-492E-928E-790298D891E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13629" y="3573463"/>
            <a:ext cx="0" cy="3444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8908E9C-041D-4D71-8A98-403F6FF1674D}"/>
              </a:ext>
            </a:extLst>
          </p:cNvPr>
          <p:cNvSpPr/>
          <p:nvPr/>
        </p:nvSpPr>
        <p:spPr>
          <a:xfrm>
            <a:off x="6095999" y="1858457"/>
            <a:ext cx="516746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Vanishing </a:t>
            </a:r>
            <a:r>
              <a:rPr lang="ko-KR" altLang="en-US" sz="16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이란</a:t>
            </a:r>
            <a:r>
              <a:rPr lang="en-US" altLang="ko-KR" sz="16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en-US" altLang="ko-KR" sz="1600" dirty="0"/>
              <a:t>Sigmoid 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미분값이</a:t>
            </a:r>
            <a:r>
              <a:rPr lang="ko-KR" altLang="en-US" sz="1600" dirty="0"/>
              <a:t> 너무 작아 </a:t>
            </a:r>
            <a:r>
              <a:rPr lang="en-US" altLang="ko-KR" sz="1600" dirty="0"/>
              <a:t>0</a:t>
            </a:r>
            <a:r>
              <a:rPr lang="ko-KR" altLang="en-US" sz="1600" dirty="0"/>
              <a:t>이 되거나 너무 최적화 하기 어려워지는 문제 </a:t>
            </a:r>
            <a:br>
              <a:rPr lang="ko-KR" altLang="en-US" sz="1600" dirty="0"/>
            </a:b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/>
              <a:t>How to solve?</a:t>
            </a:r>
          </a:p>
          <a:p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ReLu</a:t>
            </a:r>
            <a:r>
              <a:rPr lang="en-US" altLang="ko-KR" sz="1600" dirty="0"/>
              <a:t>(Leaky </a:t>
            </a:r>
            <a:r>
              <a:rPr lang="en-US" altLang="ko-KR" sz="1600" dirty="0" err="1"/>
              <a:t>Relu</a:t>
            </a:r>
            <a:r>
              <a:rPr lang="en-US" altLang="ko-KR" sz="1600" dirty="0"/>
              <a:t>) </a:t>
            </a:r>
            <a:r>
              <a:rPr lang="ko-KR" altLang="en-US" sz="1600" dirty="0"/>
              <a:t>함수 사용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618AFFB-F240-4D22-8D4D-E4B9E356AA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08770" y="4393358"/>
            <a:ext cx="2495550" cy="866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73E437DD-A0CE-4629-9F26-7106081B9C4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79731" y="4358482"/>
            <a:ext cx="2495550" cy="96949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71D0595-8483-429A-8D20-FCE8D1B0A18D}"/>
              </a:ext>
            </a:extLst>
          </p:cNvPr>
          <p:cNvSpPr/>
          <p:nvPr/>
        </p:nvSpPr>
        <p:spPr>
          <a:xfrm>
            <a:off x="550079" y="1701477"/>
            <a:ext cx="5318285" cy="4328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893DE82-E19E-4CCB-98B2-06121F6241D8}"/>
              </a:ext>
            </a:extLst>
          </p:cNvPr>
          <p:cNvSpPr/>
          <p:nvPr/>
        </p:nvSpPr>
        <p:spPr>
          <a:xfrm>
            <a:off x="5945178" y="1711641"/>
            <a:ext cx="5318285" cy="4328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6245DAD-2950-430A-A8AB-3856F18902A4}"/>
              </a:ext>
            </a:extLst>
          </p:cNvPr>
          <p:cNvSpPr txBox="1"/>
          <p:nvPr/>
        </p:nvSpPr>
        <p:spPr>
          <a:xfrm>
            <a:off x="6054773" y="5388736"/>
            <a:ext cx="4186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 Soft max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함수보다 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배 빠름</a:t>
            </a:r>
            <a:endParaRPr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1CB9E459-4C8B-452E-9EAD-99536680DEA7}"/>
              </a:ext>
            </a:extLst>
          </p:cNvPr>
          <p:cNvSpPr/>
          <p:nvPr/>
        </p:nvSpPr>
        <p:spPr>
          <a:xfrm>
            <a:off x="5999975" y="4259484"/>
            <a:ext cx="5208690" cy="1129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30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87697" y="6428568"/>
            <a:ext cx="28448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CC8FC-DC84-4CE8-AADD-ED05D9A2A54F}" type="slidenum">
              <a:rPr kumimoji="0" lang="en-US" sz="1575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57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6553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4400" b="1" dirty="0" err="1"/>
              <a:t>딥러닝이란</a:t>
            </a:r>
            <a:r>
              <a:rPr lang="ko-KR" altLang="en-US" sz="4400" b="1" dirty="0"/>
              <a:t> 무엇인가</a:t>
            </a:r>
            <a:endParaRPr lang="en-US" altLang="ko-KR" sz="3600" b="1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8DC1A5A-E412-4D37-A8C1-077F3C49CD3C}"/>
              </a:ext>
            </a:extLst>
          </p:cNvPr>
          <p:cNvSpPr txBox="1"/>
          <p:nvPr/>
        </p:nvSpPr>
        <p:spPr>
          <a:xfrm>
            <a:off x="736488" y="1099461"/>
            <a:ext cx="103945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딥러닝의</a:t>
            </a:r>
            <a:r>
              <a:rPr kumimoji="0" lang="ko-KR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한계점과 해결법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C5E4565C-6303-44BF-8A4B-9E1137549043}"/>
              </a:ext>
            </a:extLst>
          </p:cNvPr>
          <p:cNvSpPr/>
          <p:nvPr/>
        </p:nvSpPr>
        <p:spPr>
          <a:xfrm>
            <a:off x="550080" y="1200231"/>
            <a:ext cx="176981" cy="17625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F6B9EE63-AA1C-40D2-BE05-C92D8BBEFB0F}"/>
              </a:ext>
            </a:extLst>
          </p:cNvPr>
          <p:cNvSpPr/>
          <p:nvPr/>
        </p:nvSpPr>
        <p:spPr>
          <a:xfrm>
            <a:off x="924407" y="1748269"/>
            <a:ext cx="4515405" cy="497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2.Overfitting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8908E9C-041D-4D71-8A98-403F6FF1674D}"/>
              </a:ext>
            </a:extLst>
          </p:cNvPr>
          <p:cNvSpPr/>
          <p:nvPr/>
        </p:nvSpPr>
        <p:spPr>
          <a:xfrm>
            <a:off x="6095999" y="1858457"/>
            <a:ext cx="516746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222222"/>
                </a:solidFill>
                <a:latin typeface="+mn-ea"/>
              </a:rPr>
              <a:t>Overfitting </a:t>
            </a:r>
            <a:r>
              <a:rPr lang="ko-KR" altLang="en-US" sz="1600" b="1" dirty="0">
                <a:solidFill>
                  <a:srgbClr val="222222"/>
                </a:solidFill>
                <a:latin typeface="+mn-ea"/>
              </a:rPr>
              <a:t>이란</a:t>
            </a:r>
            <a:r>
              <a:rPr lang="en-US" altLang="ko-KR" sz="1600" b="1" dirty="0">
                <a:solidFill>
                  <a:srgbClr val="222222"/>
                </a:solidFill>
                <a:latin typeface="+mn-ea"/>
              </a:rPr>
              <a:t>?</a:t>
            </a:r>
          </a:p>
          <a:p>
            <a:r>
              <a:rPr lang="ko-KR" altLang="en-US" sz="1600" dirty="0"/>
              <a:t>데이터가 </a:t>
            </a:r>
            <a:r>
              <a:rPr lang="en-US" altLang="ko-KR" sz="1600" dirty="0"/>
              <a:t>Training </a:t>
            </a:r>
            <a:r>
              <a:rPr lang="ko-KR" altLang="en-US" sz="1600" dirty="0"/>
              <a:t>데이터에 </a:t>
            </a:r>
            <a:r>
              <a:rPr lang="ko-KR" altLang="en-US" sz="1600" dirty="0" err="1"/>
              <a:t>과접합</a:t>
            </a:r>
            <a:r>
              <a:rPr lang="ko-KR" altLang="en-US" sz="1600" dirty="0"/>
              <a:t> 되어 실제 모델에선 성능을 발휘하지 못하는 것 </a:t>
            </a:r>
            <a:endParaRPr lang="en-US" altLang="ko-KR" sz="1600" dirty="0"/>
          </a:p>
          <a:p>
            <a:r>
              <a:rPr lang="en-US" altLang="ko-KR" sz="1600" b="1" dirty="0"/>
              <a:t>How to solve?</a:t>
            </a:r>
          </a:p>
          <a:p>
            <a:r>
              <a:rPr lang="en-US" altLang="ko-KR" sz="1600" dirty="0"/>
              <a:t>1.</a:t>
            </a:r>
            <a:r>
              <a:rPr lang="ko-KR" altLang="en-US" sz="1600" dirty="0"/>
              <a:t> </a:t>
            </a:r>
            <a:r>
              <a:rPr lang="en-US" altLang="ko-KR" sz="1600" dirty="0"/>
              <a:t>training</a:t>
            </a:r>
            <a:r>
              <a:rPr lang="ko-KR" altLang="en-US" sz="1600" dirty="0"/>
              <a:t> </a:t>
            </a:r>
            <a:r>
              <a:rPr lang="en-US" altLang="ko-KR" sz="1600" dirty="0"/>
              <a:t>data</a:t>
            </a:r>
            <a:r>
              <a:rPr lang="ko-KR" altLang="en-US" sz="1600" dirty="0"/>
              <a:t> 를 증가시킨다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정규화</a:t>
            </a:r>
            <a:r>
              <a:rPr lang="en-US" altLang="ko-KR" sz="1600" dirty="0"/>
              <a:t>1(weight decay)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	 [L1]		    [L2]</a:t>
            </a:r>
          </a:p>
          <a:p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정규화</a:t>
            </a:r>
            <a:r>
              <a:rPr lang="en-US" altLang="ko-KR" sz="1600" dirty="0"/>
              <a:t>2(drop out)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71D0595-8483-429A-8D20-FCE8D1B0A18D}"/>
              </a:ext>
            </a:extLst>
          </p:cNvPr>
          <p:cNvSpPr/>
          <p:nvPr/>
        </p:nvSpPr>
        <p:spPr>
          <a:xfrm>
            <a:off x="550079" y="1701477"/>
            <a:ext cx="5318285" cy="4328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893DE82-E19E-4CCB-98B2-06121F6241D8}"/>
              </a:ext>
            </a:extLst>
          </p:cNvPr>
          <p:cNvSpPr/>
          <p:nvPr/>
        </p:nvSpPr>
        <p:spPr>
          <a:xfrm>
            <a:off x="5945178" y="1711641"/>
            <a:ext cx="5318285" cy="4328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B540283C-08E9-418E-91FA-1C11FC6FD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86" y="3431064"/>
            <a:ext cx="4925779" cy="157168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BC529C5-8A23-4524-83D0-4CB093772FAE}"/>
              </a:ext>
            </a:extLst>
          </p:cNvPr>
          <p:cNvSpPr txBox="1"/>
          <p:nvPr/>
        </p:nvSpPr>
        <p:spPr>
          <a:xfrm>
            <a:off x="992729" y="3148764"/>
            <a:ext cx="1592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Underfit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EEAEDEF-80A2-4B5F-92FD-9EB2F20F7B14}"/>
              </a:ext>
            </a:extLst>
          </p:cNvPr>
          <p:cNvSpPr txBox="1"/>
          <p:nvPr/>
        </p:nvSpPr>
        <p:spPr>
          <a:xfrm>
            <a:off x="4513012" y="3148764"/>
            <a:ext cx="1070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Overfit</a:t>
            </a:r>
            <a:endParaRPr lang="ko-KR" altLang="en-US" sz="1600" dirty="0"/>
          </a:p>
        </p:txBody>
      </p:sp>
      <p:graphicFrame>
        <p:nvGraphicFramePr>
          <p:cNvPr id="36" name="개체 3">
            <a:extLst>
              <a:ext uri="{FF2B5EF4-FFF2-40B4-BE49-F238E27FC236}">
                <a16:creationId xmlns="" xmlns:a16="http://schemas.microsoft.com/office/drawing/2014/main" id="{5E19C582-D01F-4877-8232-6C5D5374B5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806711"/>
              </p:ext>
            </p:extLst>
          </p:nvPr>
        </p:nvGraphicFramePr>
        <p:xfrm>
          <a:off x="8604320" y="3482512"/>
          <a:ext cx="1535084" cy="419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수식" r:id="rId5" imgW="1434960" imgH="393480" progId="Equation.3">
                  <p:embed/>
                </p:oleObj>
              </mc:Choice>
              <mc:Fallback>
                <p:oleObj name="수식" r:id="rId5" imgW="1434960" imgH="393480" progId="Equation.3">
                  <p:embed/>
                  <p:pic>
                    <p:nvPicPr>
                      <p:cNvPr id="5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320" y="3482512"/>
                        <a:ext cx="1535084" cy="419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">
            <a:extLst>
              <a:ext uri="{FF2B5EF4-FFF2-40B4-BE49-F238E27FC236}">
                <a16:creationId xmlns="" xmlns:a16="http://schemas.microsoft.com/office/drawing/2014/main" id="{1BED1653-A3E6-4C7E-A7EC-AA8C7D8DC7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219883"/>
              </p:ext>
            </p:extLst>
          </p:nvPr>
        </p:nvGraphicFramePr>
        <p:xfrm>
          <a:off x="6739277" y="3504698"/>
          <a:ext cx="1386151" cy="419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수식" r:id="rId7" imgW="1295280" imgH="393480" progId="Equation.3">
                  <p:embed/>
                </p:oleObj>
              </mc:Choice>
              <mc:Fallback>
                <p:oleObj name="수식" r:id="rId7" imgW="1295280" imgH="393480" progId="Equation.3">
                  <p:embed/>
                  <p:pic>
                    <p:nvPicPr>
                      <p:cNvPr id="6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9277" y="3504698"/>
                        <a:ext cx="1386151" cy="419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7B99D1D8-DF4C-49A7-9B7A-0E030DA493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3198" y="4725038"/>
            <a:ext cx="4002244" cy="112004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5D20075F-7D78-42A7-891D-677442771DED}"/>
              </a:ext>
            </a:extLst>
          </p:cNvPr>
          <p:cNvSpPr txBox="1"/>
          <p:nvPr/>
        </p:nvSpPr>
        <p:spPr>
          <a:xfrm>
            <a:off x="6473447" y="6031957"/>
            <a:ext cx="4989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일정 비율로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일반적으로 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p=0.5)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노드 누락시키고 학습진행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7346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87697" y="6428568"/>
            <a:ext cx="28448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CC8FC-DC84-4CE8-AADD-ED05D9A2A54F}" type="slidenum">
              <a:rPr kumimoji="0" lang="en-US" sz="1575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57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6553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4400" b="1" dirty="0" err="1"/>
              <a:t>딥러닝이란</a:t>
            </a:r>
            <a:r>
              <a:rPr lang="ko-KR" altLang="en-US" sz="4400" b="1" dirty="0"/>
              <a:t> 무엇인가</a:t>
            </a:r>
            <a:endParaRPr lang="en-US" altLang="ko-KR" sz="3600" b="1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8DC1A5A-E412-4D37-A8C1-077F3C49CD3C}"/>
              </a:ext>
            </a:extLst>
          </p:cNvPr>
          <p:cNvSpPr txBox="1"/>
          <p:nvPr/>
        </p:nvSpPr>
        <p:spPr>
          <a:xfrm>
            <a:off x="736488" y="1099461"/>
            <a:ext cx="103945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딥러닝의</a:t>
            </a:r>
            <a:r>
              <a:rPr kumimoji="0" lang="ko-KR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한계점과 해결법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C5E4565C-6303-44BF-8A4B-9E1137549043}"/>
              </a:ext>
            </a:extLst>
          </p:cNvPr>
          <p:cNvSpPr/>
          <p:nvPr/>
        </p:nvSpPr>
        <p:spPr>
          <a:xfrm>
            <a:off x="550080" y="1200231"/>
            <a:ext cx="176981" cy="17625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F6B9EE63-AA1C-40D2-BE05-C92D8BBEFB0F}"/>
              </a:ext>
            </a:extLst>
          </p:cNvPr>
          <p:cNvSpPr/>
          <p:nvPr/>
        </p:nvSpPr>
        <p:spPr>
          <a:xfrm>
            <a:off x="924407" y="1748269"/>
            <a:ext cx="4515405" cy="497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3. internal</a:t>
            </a:r>
            <a:r>
              <a:rPr lang="ko-KR" altLang="en-US" dirty="0"/>
              <a:t> </a:t>
            </a:r>
            <a:r>
              <a:rPr lang="en-US" altLang="ko-KR" dirty="0"/>
              <a:t>covariate</a:t>
            </a:r>
            <a:r>
              <a:rPr lang="ko-KR" altLang="en-US" dirty="0"/>
              <a:t> </a:t>
            </a:r>
            <a:r>
              <a:rPr lang="en-US" altLang="ko-KR" dirty="0"/>
              <a:t>shift</a:t>
            </a:r>
            <a:r>
              <a:rPr lang="ko-KR" altLang="en-US" dirty="0"/>
              <a:t> 문제</a:t>
            </a:r>
            <a:endParaRPr lang="en-US" altLang="ko-KR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8908E9C-041D-4D71-8A98-403F6FF1674D}"/>
              </a:ext>
            </a:extLst>
          </p:cNvPr>
          <p:cNvSpPr/>
          <p:nvPr/>
        </p:nvSpPr>
        <p:spPr>
          <a:xfrm>
            <a:off x="6095999" y="1858457"/>
            <a:ext cx="51674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internal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covariate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shift</a:t>
            </a:r>
            <a:r>
              <a:rPr lang="ko-KR" altLang="en-US" sz="1600" b="1" dirty="0"/>
              <a:t> </a:t>
            </a:r>
            <a:r>
              <a:rPr lang="ko-KR" altLang="en-US" sz="16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이란</a:t>
            </a:r>
            <a:r>
              <a:rPr lang="en-US" altLang="ko-KR" sz="16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ko-KR" altLang="en-US" sz="1600" dirty="0"/>
              <a:t>학습 진행할 때 마다 </a:t>
            </a:r>
            <a:r>
              <a:rPr lang="en-US" altLang="ko-KR" sz="1600" dirty="0"/>
              <a:t>w</a:t>
            </a:r>
            <a:r>
              <a:rPr lang="ko-KR" altLang="en-US" sz="1600" dirty="0"/>
              <a:t>의 분포가 변경되면 학습 시간이 </a:t>
            </a:r>
            <a:r>
              <a:rPr lang="ko-KR" altLang="en-US" sz="1600" dirty="0" err="1" smtClean="0"/>
              <a:t>오래걸리게</a:t>
            </a:r>
            <a:r>
              <a:rPr lang="ko-KR" altLang="en-US" sz="1600" dirty="0" smtClean="0"/>
              <a:t> 됨 </a:t>
            </a:r>
            <a:r>
              <a:rPr lang="en-US" altLang="ko-KR" sz="1600" dirty="0"/>
              <a:t>( </a:t>
            </a:r>
            <a:r>
              <a:rPr lang="ko-KR" altLang="en-US" sz="1600" dirty="0"/>
              <a:t>정규분포 따를 때 가장 빠름</a:t>
            </a:r>
            <a:r>
              <a:rPr lang="en-US" altLang="ko-KR" sz="1600" dirty="0"/>
              <a:t>) 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How to solve?</a:t>
            </a:r>
          </a:p>
          <a:p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en-US" altLang="ko-KR" sz="1600" dirty="0"/>
              <a:t>normalization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-&gt;mini batch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171D0595-8483-429A-8D20-FCE8D1B0A18D}"/>
              </a:ext>
            </a:extLst>
          </p:cNvPr>
          <p:cNvSpPr/>
          <p:nvPr/>
        </p:nvSpPr>
        <p:spPr>
          <a:xfrm>
            <a:off x="550079" y="1701477"/>
            <a:ext cx="5318285" cy="4328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893DE82-E19E-4CCB-98B2-06121F6241D8}"/>
              </a:ext>
            </a:extLst>
          </p:cNvPr>
          <p:cNvSpPr/>
          <p:nvPr/>
        </p:nvSpPr>
        <p:spPr>
          <a:xfrm>
            <a:off x="5945178" y="1711641"/>
            <a:ext cx="5318285" cy="4328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6245DAD-2950-430A-A8AB-3856F18902A4}"/>
              </a:ext>
            </a:extLst>
          </p:cNvPr>
          <p:cNvSpPr txBox="1"/>
          <p:nvPr/>
        </p:nvSpPr>
        <p:spPr>
          <a:xfrm>
            <a:off x="6473447" y="6031957"/>
            <a:ext cx="4989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데이터를 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batch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단위로 쪼개어 학습과 동시에 값 업데이트</a:t>
            </a:r>
            <a:endParaRPr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7603760E-CDF9-483D-AE81-D87FDBB1F902}"/>
              </a:ext>
            </a:extLst>
          </p:cNvPr>
          <p:cNvGrpSpPr/>
          <p:nvPr/>
        </p:nvGrpSpPr>
        <p:grpSpPr>
          <a:xfrm>
            <a:off x="1162534" y="3082587"/>
            <a:ext cx="4370371" cy="2306149"/>
            <a:chOff x="2065153" y="2816938"/>
            <a:chExt cx="6156885" cy="2834295"/>
          </a:xfrm>
        </p:grpSpPr>
        <p:pic>
          <p:nvPicPr>
            <p:cNvPr id="30" name="그림 29">
              <a:extLst>
                <a:ext uri="{FF2B5EF4-FFF2-40B4-BE49-F238E27FC236}">
                  <a16:creationId xmlns="" xmlns:a16="http://schemas.microsoft.com/office/drawing/2014/main" id="{BD242729-9F67-47CD-B1E8-631FB7EB1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5153" y="5241224"/>
              <a:ext cx="1660901" cy="368092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="" xmlns:a16="http://schemas.microsoft.com/office/drawing/2014/main" id="{EE71AE50-1C17-4E45-A5FB-11AF3A94E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5153" y="4645986"/>
              <a:ext cx="1660901" cy="368092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="" xmlns:a16="http://schemas.microsoft.com/office/drawing/2014/main" id="{16D4FF5E-6923-4744-9650-7064D3A88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5153" y="4017088"/>
              <a:ext cx="1660901" cy="36809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="" xmlns:a16="http://schemas.microsoft.com/office/drawing/2014/main" id="{239E44DC-D1FE-4EFE-8910-F7B89DEB3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5153" y="3432972"/>
              <a:ext cx="1660901" cy="368092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393F165D-1D50-403E-A931-BDFF4A8B0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5153" y="2874685"/>
              <a:ext cx="1660901" cy="368092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="" xmlns:a16="http://schemas.microsoft.com/office/drawing/2014/main" id="{47C27970-84FE-4291-AA74-83B6E26BE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61798" y="4645986"/>
              <a:ext cx="2160240" cy="368092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="" xmlns:a16="http://schemas.microsoft.com/office/drawing/2014/main" id="{D3892721-C5C3-432F-969A-266F48A82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0310" y="3438553"/>
              <a:ext cx="2160240" cy="36809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="" xmlns:a16="http://schemas.microsoft.com/office/drawing/2014/main" id="{843E9406-FB3C-4814-89BA-0A8D32126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27051" y="3976216"/>
              <a:ext cx="2163499" cy="36809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="" xmlns:a16="http://schemas.microsoft.com/office/drawing/2014/main" id="{278CD9AE-CAEF-4A6E-A512-F9002F901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35488" y="2816938"/>
              <a:ext cx="2160240" cy="368092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="" xmlns:a16="http://schemas.microsoft.com/office/drawing/2014/main" id="{05ECF27F-B732-4C1F-803A-3F9334FAB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7051" y="5283141"/>
              <a:ext cx="1660901" cy="368092"/>
            </a:xfrm>
            <a:prstGeom prst="rect">
              <a:avLst/>
            </a:prstGeom>
          </p:spPr>
        </p:pic>
        <p:sp>
          <p:nvSpPr>
            <p:cNvPr id="41" name="화살표: 오른쪽 40">
              <a:extLst>
                <a:ext uri="{FF2B5EF4-FFF2-40B4-BE49-F238E27FC236}">
                  <a16:creationId xmlns="" xmlns:a16="http://schemas.microsoft.com/office/drawing/2014/main" id="{AAE4826B-03DF-4AEA-BF10-612810A0FFFD}"/>
                </a:ext>
              </a:extLst>
            </p:cNvPr>
            <p:cNvSpPr/>
            <p:nvPr/>
          </p:nvSpPr>
          <p:spPr bwMode="auto">
            <a:xfrm>
              <a:off x="4572000" y="4078303"/>
              <a:ext cx="608145" cy="368092"/>
            </a:xfrm>
            <a:prstGeom prst="rightArrow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CDFDBE07-2E3E-405C-A489-27348F785FB9}"/>
                </a:ext>
              </a:extLst>
            </p:cNvPr>
            <p:cNvSpPr txBox="1"/>
            <p:nvPr/>
          </p:nvSpPr>
          <p:spPr>
            <a:xfrm>
              <a:off x="3840768" y="4486497"/>
              <a:ext cx="2139039" cy="378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학습 이후 </a:t>
              </a:r>
              <a:r>
                <a:rPr lang="en-US" altLang="ko-KR" sz="1400" dirty="0"/>
                <a:t>w</a:t>
              </a:r>
              <a:r>
                <a:rPr lang="ko-KR" altLang="en-US" sz="1400" dirty="0"/>
                <a:t>분포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CACE6DFF-E5D6-48AA-B543-58AC80A9290D}"/>
                  </a:ext>
                </a:extLst>
              </p:cNvPr>
              <p:cNvSpPr txBox="1"/>
              <p:nvPr/>
            </p:nvSpPr>
            <p:spPr>
              <a:xfrm>
                <a:off x="6095998" y="3598276"/>
                <a:ext cx="1941814" cy="465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𝑛𝑒𝑡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𝑑𝑗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ACE6DFF-E5D6-48AA-B543-58AC80A92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8" y="3598276"/>
                <a:ext cx="1941814" cy="465320"/>
              </a:xfrm>
              <a:prstGeom prst="rect">
                <a:avLst/>
              </a:prstGeom>
              <a:blipFill>
                <a:blip r:embed="rId8"/>
                <a:stretch>
                  <a:fillRect l="-940" t="-162338" r="-13793" b="-238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A3960034-2B80-41A9-A0DF-C5F2E5B0CF55}"/>
                  </a:ext>
                </a:extLst>
              </p:cNvPr>
              <p:cNvSpPr txBox="1"/>
              <p:nvPr/>
            </p:nvSpPr>
            <p:spPr>
              <a:xfrm>
                <a:off x="9063945" y="3624799"/>
                <a:ext cx="1408399" cy="429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𝑑𝑖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960034-2B80-41A9-A0DF-C5F2E5B0C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945" y="3624799"/>
                <a:ext cx="1408399" cy="429413"/>
              </a:xfrm>
              <a:prstGeom prst="rect">
                <a:avLst/>
              </a:prstGeom>
              <a:blipFill>
                <a:blip r:embed="rId9"/>
                <a:stretch>
                  <a:fillRect l="-2165" t="-2857" r="-1732" b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EC176541-3A03-4833-A39F-576299D597C1}"/>
              </a:ext>
            </a:extLst>
          </p:cNvPr>
          <p:cNvCxnSpPr>
            <a:cxnSpLocks/>
          </p:cNvCxnSpPr>
          <p:nvPr/>
        </p:nvCxnSpPr>
        <p:spPr bwMode="auto">
          <a:xfrm flipV="1">
            <a:off x="8188632" y="3828626"/>
            <a:ext cx="711009" cy="3253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BDBD358A-94A7-4CCE-B57E-C3519D71F8AD}"/>
              </a:ext>
            </a:extLst>
          </p:cNvPr>
          <p:cNvGrpSpPr/>
          <p:nvPr/>
        </p:nvGrpSpPr>
        <p:grpSpPr>
          <a:xfrm>
            <a:off x="6428747" y="4685282"/>
            <a:ext cx="4230778" cy="1335418"/>
            <a:chOff x="1261342" y="6923741"/>
            <a:chExt cx="4765755" cy="1636813"/>
          </a:xfrm>
        </p:grpSpPr>
        <p:pic>
          <p:nvPicPr>
            <p:cNvPr id="62" name="그림 174">
              <a:extLst>
                <a:ext uri="{FF2B5EF4-FFF2-40B4-BE49-F238E27FC236}">
                  <a16:creationId xmlns="" xmlns:a16="http://schemas.microsoft.com/office/drawing/2014/main" id="{1A4FD09C-A0FF-4B58-8F8B-FAA9BF62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8785" y="6923741"/>
              <a:ext cx="2808312" cy="96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B87FA4AB-A5B7-4BD3-94B4-BC77F91CA4D4}"/>
                </a:ext>
              </a:extLst>
            </p:cNvPr>
            <p:cNvSpPr/>
            <p:nvPr/>
          </p:nvSpPr>
          <p:spPr bwMode="auto">
            <a:xfrm>
              <a:off x="2440387" y="6945737"/>
              <a:ext cx="376843" cy="965468"/>
            </a:xfrm>
            <a:prstGeom prst="rect">
              <a:avLst/>
            </a:prstGeom>
            <a:solidFill>
              <a:srgbClr val="EDF7F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/>
            </a:p>
          </p:txBody>
        </p:sp>
        <p:sp>
          <p:nvSpPr>
            <p:cNvPr id="64" name="화살표: 오른쪽 63">
              <a:extLst>
                <a:ext uri="{FF2B5EF4-FFF2-40B4-BE49-F238E27FC236}">
                  <a16:creationId xmlns="" xmlns:a16="http://schemas.microsoft.com/office/drawing/2014/main" id="{ACAE2CD2-9EF4-4D57-AAFB-853DE0A2C77A}"/>
                </a:ext>
              </a:extLst>
            </p:cNvPr>
            <p:cNvSpPr/>
            <p:nvPr/>
          </p:nvSpPr>
          <p:spPr bwMode="auto">
            <a:xfrm>
              <a:off x="2909147" y="7262459"/>
              <a:ext cx="288032" cy="288032"/>
            </a:xfrm>
            <a:prstGeom prst="rightArrow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="" xmlns:a16="http://schemas.microsoft.com/office/drawing/2014/main" id="{39F84BF2-7FA5-481C-84BE-3BDB764753A8}"/>
                </a:ext>
              </a:extLst>
            </p:cNvPr>
            <p:cNvSpPr/>
            <p:nvPr/>
          </p:nvSpPr>
          <p:spPr bwMode="auto">
            <a:xfrm>
              <a:off x="1994649" y="6945737"/>
              <a:ext cx="376843" cy="965468"/>
            </a:xfrm>
            <a:prstGeom prst="rect">
              <a:avLst/>
            </a:prstGeom>
            <a:solidFill>
              <a:srgbClr val="EDF7F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4F77B08C-CA11-4085-AE12-CAD883D6B4E9}"/>
                </a:ext>
              </a:extLst>
            </p:cNvPr>
            <p:cNvSpPr/>
            <p:nvPr/>
          </p:nvSpPr>
          <p:spPr bwMode="auto">
            <a:xfrm>
              <a:off x="1311694" y="6945737"/>
              <a:ext cx="376843" cy="965468"/>
            </a:xfrm>
            <a:prstGeom prst="rect">
              <a:avLst/>
            </a:prstGeom>
            <a:solidFill>
              <a:srgbClr val="EDF7F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661A7E6A-59CA-4545-A1FE-477C8779BEEE}"/>
                </a:ext>
              </a:extLst>
            </p:cNvPr>
            <p:cNvSpPr txBox="1"/>
            <p:nvPr/>
          </p:nvSpPr>
          <p:spPr>
            <a:xfrm>
              <a:off x="1655603" y="7150381"/>
              <a:ext cx="357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3921FE38-96C0-4019-9B3F-904445A6F293}"/>
                </a:ext>
              </a:extLst>
            </p:cNvPr>
            <p:cNvSpPr txBox="1"/>
            <p:nvPr/>
          </p:nvSpPr>
          <p:spPr>
            <a:xfrm>
              <a:off x="1350610" y="8183314"/>
              <a:ext cx="1951846" cy="377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Training data</a:t>
              </a:r>
              <a:endParaRPr lang="ko-KR" altLang="en-US" sz="1400" dirty="0"/>
            </a:p>
          </p:txBody>
        </p:sp>
        <p:sp>
          <p:nvSpPr>
            <p:cNvPr id="69" name="왼쪽 중괄호 68">
              <a:extLst>
                <a:ext uri="{FF2B5EF4-FFF2-40B4-BE49-F238E27FC236}">
                  <a16:creationId xmlns="" xmlns:a16="http://schemas.microsoft.com/office/drawing/2014/main" id="{90BC4394-E6C4-458C-BA1A-BB919EC9432C}"/>
                </a:ext>
              </a:extLst>
            </p:cNvPr>
            <p:cNvSpPr/>
            <p:nvPr/>
          </p:nvSpPr>
          <p:spPr bwMode="auto">
            <a:xfrm rot="16200000">
              <a:off x="1974812" y="7398023"/>
              <a:ext cx="215453" cy="1408397"/>
            </a:xfrm>
            <a:prstGeom prst="leftBrace">
              <a:avLst>
                <a:gd name="adj1" fmla="val 33543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95D485D2-4248-4A9A-8806-132FA2DAB58D}"/>
                </a:ext>
              </a:extLst>
            </p:cNvPr>
            <p:cNvSpPr txBox="1"/>
            <p:nvPr/>
          </p:nvSpPr>
          <p:spPr>
            <a:xfrm>
              <a:off x="2389077" y="7150381"/>
              <a:ext cx="450703" cy="71653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400" dirty="0"/>
                <a:t>Batch</a:t>
              </a:r>
              <a:endParaRPr lang="ko-KR" altLang="en-US" sz="14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1E3A2442-52FB-45D0-B50C-A747C8AA7A42}"/>
                </a:ext>
              </a:extLst>
            </p:cNvPr>
            <p:cNvSpPr txBox="1"/>
            <p:nvPr/>
          </p:nvSpPr>
          <p:spPr>
            <a:xfrm>
              <a:off x="1932422" y="7157021"/>
              <a:ext cx="450703" cy="72052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400" dirty="0"/>
                <a:t>Batch</a:t>
              </a:r>
              <a:endParaRPr lang="ko-KR" altLang="en-US" sz="14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00A4E10A-94DD-4130-B0ED-B12F5595FA4A}"/>
                </a:ext>
              </a:extLst>
            </p:cNvPr>
            <p:cNvSpPr txBox="1"/>
            <p:nvPr/>
          </p:nvSpPr>
          <p:spPr>
            <a:xfrm>
              <a:off x="1261342" y="7157021"/>
              <a:ext cx="450703" cy="73218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400" dirty="0"/>
                <a:t>Batch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7929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24000" y="0"/>
            <a:ext cx="1475656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="" xmlns:a16="http://schemas.microsoft.com/office/drawing/2014/main" id="{9D924ECD-C3D1-4F82-B23A-6A8A3B7A3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6197" y="1451830"/>
            <a:ext cx="7409210" cy="4814887"/>
          </a:xfrm>
        </p:spPr>
        <p:txBody>
          <a:bodyPr>
            <a:normAutofit/>
          </a:bodyPr>
          <a:lstStyle/>
          <a:p>
            <a:pPr marL="857250" lvl="2" indent="0">
              <a:lnSpc>
                <a:spcPct val="150000"/>
              </a:lnSpc>
              <a:buNone/>
            </a:pPr>
            <a:r>
              <a:rPr lang="en-US" altLang="ko-KR" sz="3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Appendix</a:t>
            </a:r>
            <a:endParaRPr lang="en-US" altLang="ko-KR" sz="2600" b="1" dirty="0"/>
          </a:p>
          <a:p>
            <a:pPr marL="1314450" lvl="3" indent="0">
              <a:lnSpc>
                <a:spcPct val="150000"/>
              </a:lnSpc>
              <a:buNone/>
            </a:pPr>
            <a:endParaRPr lang="en-US" altLang="ko-KR" sz="26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5A48C49B-2544-45C7-B4B2-CF736A7C05B5}"/>
              </a:ext>
            </a:extLst>
          </p:cNvPr>
          <p:cNvCxnSpPr/>
          <p:nvPr/>
        </p:nvCxnSpPr>
        <p:spPr>
          <a:xfrm>
            <a:off x="4367214" y="2276872"/>
            <a:ext cx="58324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620EA7F-DCD7-4B2A-B74A-D004A78AFE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105" y="5553958"/>
            <a:ext cx="1322895" cy="132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27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5582660-7F2A-4044-87E4-91535B54E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69" y="1123950"/>
            <a:ext cx="90201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5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1475656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31705" y="620688"/>
            <a:ext cx="6767983" cy="5761062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sz="4800" b="1" dirty="0"/>
              <a:t>Contents</a:t>
            </a:r>
          </a:p>
          <a:p>
            <a:pPr marL="57150" indent="0">
              <a:buNone/>
            </a:pPr>
            <a:endParaRPr lang="en-US" altLang="ko-KR" sz="4800" b="1" dirty="0"/>
          </a:p>
          <a:p>
            <a:pPr marL="857250" lvl="2" indent="0">
              <a:buNone/>
            </a:pPr>
            <a:r>
              <a:rPr lang="en-US" altLang="ko-KR" sz="3000" b="1" dirty="0"/>
              <a:t>1</a:t>
            </a:r>
            <a:r>
              <a:rPr lang="ko-KR" altLang="en-US" sz="3000" b="1" dirty="0"/>
              <a:t>장</a:t>
            </a:r>
            <a:r>
              <a:rPr lang="en-US" altLang="ko-KR" sz="3000" b="1" dirty="0"/>
              <a:t>. </a:t>
            </a:r>
            <a:r>
              <a:rPr lang="ko-KR" altLang="en-US" sz="3000" b="1" dirty="0" err="1"/>
              <a:t>딥러닝이란</a:t>
            </a:r>
            <a:r>
              <a:rPr lang="ko-KR" altLang="en-US" sz="3000" b="1" dirty="0"/>
              <a:t> 무엇인가</a:t>
            </a:r>
            <a:endParaRPr lang="en-US" altLang="ko-KR" sz="3000" b="1" dirty="0"/>
          </a:p>
          <a:p>
            <a:pPr marL="857250" lvl="2" indent="0">
              <a:buNone/>
            </a:pPr>
            <a:r>
              <a:rPr lang="en-US" altLang="ko-KR" sz="1600" b="1" dirty="0"/>
              <a:t>   </a:t>
            </a:r>
            <a:r>
              <a:rPr lang="en-US" altLang="ko-KR" sz="2000" b="1" dirty="0"/>
              <a:t>- </a:t>
            </a:r>
            <a:r>
              <a:rPr lang="ko-KR" altLang="en-US" sz="2000" b="1" dirty="0"/>
              <a:t>인공지능과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pPr marL="857250" lvl="2" indent="0">
              <a:buNone/>
            </a:pPr>
            <a:r>
              <a:rPr lang="en-US" altLang="ko-KR" sz="2000" b="1" dirty="0"/>
              <a:t>   - </a:t>
            </a:r>
            <a:r>
              <a:rPr lang="ko-KR" altLang="en-US" sz="2000" b="1" dirty="0" err="1"/>
              <a:t>머신러닝의</a:t>
            </a:r>
            <a:r>
              <a:rPr lang="ko-KR" altLang="en-US" sz="2000" b="1" dirty="0"/>
              <a:t> 역사</a:t>
            </a:r>
            <a:endParaRPr lang="en-US" altLang="ko-KR" sz="2000" b="1" dirty="0"/>
          </a:p>
          <a:p>
            <a:pPr marL="857250" lvl="2" indent="0">
              <a:buNone/>
            </a:pPr>
            <a:r>
              <a:rPr lang="en-US" altLang="ko-KR" sz="2000" b="1" dirty="0"/>
              <a:t>   -  why </a:t>
            </a:r>
            <a:r>
              <a:rPr lang="ko-KR" altLang="en-US" sz="2000" b="1" dirty="0"/>
              <a:t>딥러닝</a:t>
            </a:r>
            <a:r>
              <a:rPr lang="en-US" altLang="ko-KR" sz="2000" b="1" dirty="0"/>
              <a:t>? </a:t>
            </a:r>
          </a:p>
          <a:p>
            <a:pPr marL="857250" lvl="2" indent="0">
              <a:buNone/>
            </a:pPr>
            <a:endParaRPr lang="en-US" altLang="ko-KR" sz="1600" b="1" dirty="0"/>
          </a:p>
          <a:p>
            <a:pPr marL="857250" lvl="2" indent="0">
              <a:buNone/>
            </a:pPr>
            <a:r>
              <a:rPr lang="en-US" altLang="ko-KR" sz="3000" b="1" dirty="0"/>
              <a:t>2</a:t>
            </a:r>
            <a:r>
              <a:rPr lang="ko-KR" altLang="en-US" sz="3000" b="1" dirty="0"/>
              <a:t>장 </a:t>
            </a:r>
            <a:r>
              <a:rPr lang="en-US" altLang="ko-KR" sz="3000" b="1" dirty="0"/>
              <a:t>: </a:t>
            </a:r>
            <a:r>
              <a:rPr lang="ko-KR" altLang="en-US" sz="3000" b="1" dirty="0"/>
              <a:t>신경망의 수학적 구성요소</a:t>
            </a:r>
            <a:endParaRPr lang="en-US" altLang="ko-KR" sz="3000" b="1" dirty="0"/>
          </a:p>
          <a:p>
            <a:pPr marL="857250" lvl="2" indent="0">
              <a:buNone/>
            </a:pPr>
            <a:endParaRPr lang="en-US" altLang="ko-KR" sz="3000" b="1" dirty="0"/>
          </a:p>
          <a:p>
            <a:pPr marL="1428750" lvl="2" indent="-571500">
              <a:buAutoNum type="romanUcPeriod"/>
            </a:pPr>
            <a:endParaRPr lang="en-US" altLang="ko-KR" sz="3000" b="1" dirty="0"/>
          </a:p>
        </p:txBody>
      </p:sp>
    </p:spTree>
    <p:extLst>
      <p:ext uri="{BB962C8B-B14F-4D97-AF65-F5344CB8AC3E}">
        <p14:creationId xmlns:p14="http://schemas.microsoft.com/office/powerpoint/2010/main" val="3768499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내용 개체 틀 2">
            <a:extLst>
              <a:ext uri="{FF2B5EF4-FFF2-40B4-BE49-F238E27FC236}">
                <a16:creationId xmlns="" xmlns:a16="http://schemas.microsoft.com/office/drawing/2014/main" id="{4505C554-7C14-4FBA-93F8-D79BFFED5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Example</a:t>
            </a:r>
            <a:endParaRPr lang="ko-KR" altLang="en-US"/>
          </a:p>
        </p:txBody>
      </p:sp>
      <p:sp>
        <p:nvSpPr>
          <p:cNvPr id="20484" name="슬라이드 번호 개체 틀 3">
            <a:extLst>
              <a:ext uri="{FF2B5EF4-FFF2-40B4-BE49-F238E27FC236}">
                <a16:creationId xmlns="" xmlns:a16="http://schemas.microsoft.com/office/drawing/2014/main" id="{6EE897B8-7B71-4BAC-9549-490C3C3C37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0AF95A-92F4-4D8C-99C0-73DFD0C8565E}" type="slidenum">
              <a:rPr lang="en-US" altLang="ko-KR" sz="1400" b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ko-KR" sz="14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0485" name="그룹 9">
            <a:extLst>
              <a:ext uri="{FF2B5EF4-FFF2-40B4-BE49-F238E27FC236}">
                <a16:creationId xmlns="" xmlns:a16="http://schemas.microsoft.com/office/drawing/2014/main" id="{1E28DF2A-A9EC-4314-9EEA-86E87BEA0C06}"/>
              </a:ext>
            </a:extLst>
          </p:cNvPr>
          <p:cNvGrpSpPr>
            <a:grpSpLocks/>
          </p:cNvGrpSpPr>
          <p:nvPr/>
        </p:nvGrpSpPr>
        <p:grpSpPr bwMode="auto">
          <a:xfrm>
            <a:off x="4583113" y="2060576"/>
            <a:ext cx="4826000" cy="3744913"/>
            <a:chOff x="2266727" y="2204864"/>
            <a:chExt cx="4825553" cy="3744416"/>
          </a:xfrm>
        </p:grpSpPr>
        <p:pic>
          <p:nvPicPr>
            <p:cNvPr id="20488" name="Picture 2">
              <a:extLst>
                <a:ext uri="{FF2B5EF4-FFF2-40B4-BE49-F238E27FC236}">
                  <a16:creationId xmlns="" xmlns:a16="http://schemas.microsoft.com/office/drawing/2014/main" id="{CA2C8B9C-29AD-4736-94C2-851E07A26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2204864"/>
              <a:ext cx="4824536" cy="3743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489" name="그룹 9">
              <a:extLst>
                <a:ext uri="{FF2B5EF4-FFF2-40B4-BE49-F238E27FC236}">
                  <a16:creationId xmlns="" xmlns:a16="http://schemas.microsoft.com/office/drawing/2014/main" id="{E6E12BB0-E04E-4A03-AB09-815FF06C70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727" y="2604144"/>
              <a:ext cx="4681537" cy="3345136"/>
              <a:chOff x="2411413" y="2388393"/>
              <a:chExt cx="4681537" cy="3345136"/>
            </a:xfrm>
          </p:grpSpPr>
          <p:cxnSp>
            <p:nvCxnSpPr>
              <p:cNvPr id="20490" name="직선 화살표 연결선 9">
                <a:extLst>
                  <a:ext uri="{FF2B5EF4-FFF2-40B4-BE49-F238E27FC236}">
                    <a16:creationId xmlns="" xmlns:a16="http://schemas.microsoft.com/office/drawing/2014/main" id="{8CED0956-0C23-49EB-B849-D73A6786ABE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411413" y="5733529"/>
                <a:ext cx="4681537" cy="0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91" name="직선 화살표 연결선 11">
                <a:extLst>
                  <a:ext uri="{FF2B5EF4-FFF2-40B4-BE49-F238E27FC236}">
                    <a16:creationId xmlns="" xmlns:a16="http://schemas.microsoft.com/office/drawing/2014/main" id="{9B4F442C-53FF-419A-BA26-2C2D36539EA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411413" y="2388393"/>
                <a:ext cx="0" cy="3344863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0486" name="직사각형 11">
            <a:extLst>
              <a:ext uri="{FF2B5EF4-FFF2-40B4-BE49-F238E27FC236}">
                <a16:creationId xmlns="" xmlns:a16="http://schemas.microsoft.com/office/drawing/2014/main" id="{671EFA16-1EA9-4C4E-AE15-07DA1FB5B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1989138"/>
            <a:ext cx="1062037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(2, 2)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(3, 4)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(6, 4)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(7, 9)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(8, 10)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(10, 6)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(14, 10)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(15, 13)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(16, 18)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(17, 14)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(18, 16)</a:t>
            </a:r>
          </a:p>
        </p:txBody>
      </p:sp>
      <p:sp>
        <p:nvSpPr>
          <p:cNvPr id="20487" name="TextBox 12">
            <a:extLst>
              <a:ext uri="{FF2B5EF4-FFF2-40B4-BE49-F238E27FC236}">
                <a16:creationId xmlns="" xmlns:a16="http://schemas.microsoft.com/office/drawing/2014/main" id="{3328E5FE-3E92-4042-BE7A-D50C5A288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1" y="1916113"/>
            <a:ext cx="3038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Y=0.840708+0.834071x</a:t>
            </a:r>
            <a:endParaRPr lang="ko-KR" altLang="en-US" sz="2000" b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C1EEB58-33CE-4FA4-B8BA-96B57E1DB7DC}"/>
              </a:ext>
            </a:extLst>
          </p:cNvPr>
          <p:cNvSpPr txBox="1"/>
          <p:nvPr/>
        </p:nvSpPr>
        <p:spPr>
          <a:xfrm>
            <a:off x="450738" y="131759"/>
            <a:ext cx="103945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회귀분석 예시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A799EEF6-CB6F-4534-BF9A-B794658F10FA}"/>
              </a:ext>
            </a:extLst>
          </p:cNvPr>
          <p:cNvSpPr/>
          <p:nvPr/>
        </p:nvSpPr>
        <p:spPr>
          <a:xfrm>
            <a:off x="264330" y="232529"/>
            <a:ext cx="176981" cy="17625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409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="" xmlns:a16="http://schemas.microsoft.com/office/drawing/2014/main" id="{3B2D4145-1152-46FF-9F95-A3E69AD0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Solution</a:t>
            </a:r>
            <a:endParaRPr lang="ko-KR" altLang="en-US"/>
          </a:p>
        </p:txBody>
      </p:sp>
      <p:sp>
        <p:nvSpPr>
          <p:cNvPr id="21507" name="내용 개체 틀 2">
            <a:extLst>
              <a:ext uri="{FF2B5EF4-FFF2-40B4-BE49-F238E27FC236}">
                <a16:creationId xmlns="" xmlns:a16="http://schemas.microsoft.com/office/drawing/2014/main" id="{1137C296-C0B0-4CBE-8361-E279BC8C6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="" xmlns:a16="http://schemas.microsoft.com/office/drawing/2014/main" id="{8E71DE01-A02C-421A-BCDF-53264B8BF1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52490A-03F9-4DED-8FA0-6698C98FB757}" type="slidenum">
              <a:rPr lang="en-US" altLang="ko-KR" sz="1400" b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ko-KR" sz="14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509" name="직사각형 11">
            <a:extLst>
              <a:ext uri="{FF2B5EF4-FFF2-40B4-BE49-F238E27FC236}">
                <a16:creationId xmlns="" xmlns:a16="http://schemas.microsoft.com/office/drawing/2014/main" id="{8470E68C-7B04-422E-9F2A-544D1C995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9" y="1989138"/>
            <a:ext cx="1062037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(2, 2)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(3, 4)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(6, 4)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(7, 9)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(8, 10)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(10, 6)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(14, 10)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(15, 13)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(16, 18)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(17, 14)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(18, 16)</a:t>
            </a:r>
          </a:p>
        </p:txBody>
      </p:sp>
      <p:graphicFrame>
        <p:nvGraphicFramePr>
          <p:cNvPr id="21510" name="개체 1">
            <a:extLst>
              <a:ext uri="{FF2B5EF4-FFF2-40B4-BE49-F238E27FC236}">
                <a16:creationId xmlns="" xmlns:a16="http://schemas.microsoft.com/office/drawing/2014/main" id="{E2E1C53A-1E1B-483C-B9D5-791F58F135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1314" y="1938338"/>
          <a:ext cx="968375" cy="352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수식" r:id="rId3" imgW="698500" imgH="2540000" progId="Equation.3">
                  <p:embed/>
                </p:oleObj>
              </mc:Choice>
              <mc:Fallback>
                <p:oleObj name="수식" r:id="rId3" imgW="698500" imgH="2540000" progId="Equation.3">
                  <p:embed/>
                  <p:pic>
                    <p:nvPicPr>
                      <p:cNvPr id="21510" name="개체 1">
                        <a:extLst>
                          <a:ext uri="{FF2B5EF4-FFF2-40B4-BE49-F238E27FC236}">
                            <a16:creationId xmlns="" xmlns:a16="http://schemas.microsoft.com/office/drawing/2014/main" id="{E2E1C53A-1E1B-483C-B9D5-791F58F135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4" y="1938338"/>
                        <a:ext cx="968375" cy="352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개체 2">
            <a:extLst>
              <a:ext uri="{FF2B5EF4-FFF2-40B4-BE49-F238E27FC236}">
                <a16:creationId xmlns="" xmlns:a16="http://schemas.microsoft.com/office/drawing/2014/main" id="{5EBC00DE-69BC-4C90-95B2-9E53839C13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0" y="1989138"/>
          <a:ext cx="827088" cy="352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수식" r:id="rId5" imgW="596900" imgH="2540000" progId="Equation.3">
                  <p:embed/>
                </p:oleObj>
              </mc:Choice>
              <mc:Fallback>
                <p:oleObj name="수식" r:id="rId5" imgW="596900" imgH="2540000" progId="Equation.3">
                  <p:embed/>
                  <p:pic>
                    <p:nvPicPr>
                      <p:cNvPr id="21511" name="개체 2">
                        <a:extLst>
                          <a:ext uri="{FF2B5EF4-FFF2-40B4-BE49-F238E27FC236}">
                            <a16:creationId xmlns="" xmlns:a16="http://schemas.microsoft.com/office/drawing/2014/main" id="{5EBC00DE-69BC-4C90-95B2-9E53839C13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1989138"/>
                        <a:ext cx="827088" cy="352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개체 3">
            <a:extLst>
              <a:ext uri="{FF2B5EF4-FFF2-40B4-BE49-F238E27FC236}">
                <a16:creationId xmlns="" xmlns:a16="http://schemas.microsoft.com/office/drawing/2014/main" id="{4B2D4524-D605-4C36-BF2D-A33DFDDAD6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2626" y="2012951"/>
          <a:ext cx="23209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수식" r:id="rId7" imgW="1473200" imgH="457200" progId="Equation.3">
                  <p:embed/>
                </p:oleObj>
              </mc:Choice>
              <mc:Fallback>
                <p:oleObj name="수식" r:id="rId7" imgW="1473200" imgH="457200" progId="Equation.3">
                  <p:embed/>
                  <p:pic>
                    <p:nvPicPr>
                      <p:cNvPr id="21512" name="개체 3">
                        <a:extLst>
                          <a:ext uri="{FF2B5EF4-FFF2-40B4-BE49-F238E27FC236}">
                            <a16:creationId xmlns="" xmlns:a16="http://schemas.microsoft.com/office/drawing/2014/main" id="{4B2D4524-D605-4C36-BF2D-A33DFDDAD6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6" y="2012951"/>
                        <a:ext cx="23209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개체 4">
            <a:extLst>
              <a:ext uri="{FF2B5EF4-FFF2-40B4-BE49-F238E27FC236}">
                <a16:creationId xmlns="" xmlns:a16="http://schemas.microsoft.com/office/drawing/2014/main" id="{2AB124F3-D7F8-44F2-8ADA-2B1454D8AF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2626" y="2876551"/>
          <a:ext cx="18399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수식" r:id="rId9" imgW="1168400" imgH="457200" progId="Equation.3">
                  <p:embed/>
                </p:oleObj>
              </mc:Choice>
              <mc:Fallback>
                <p:oleObj name="수식" r:id="rId9" imgW="1168400" imgH="457200" progId="Equation.3">
                  <p:embed/>
                  <p:pic>
                    <p:nvPicPr>
                      <p:cNvPr id="21513" name="개체 4">
                        <a:extLst>
                          <a:ext uri="{FF2B5EF4-FFF2-40B4-BE49-F238E27FC236}">
                            <a16:creationId xmlns="" xmlns:a16="http://schemas.microsoft.com/office/drawing/2014/main" id="{2AB124F3-D7F8-44F2-8ADA-2B1454D8AF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6" y="2876551"/>
                        <a:ext cx="18399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개체 1">
            <a:extLst>
              <a:ext uri="{FF2B5EF4-FFF2-40B4-BE49-F238E27FC236}">
                <a16:creationId xmlns="" xmlns:a16="http://schemas.microsoft.com/office/drawing/2014/main" id="{DB9D0856-93B8-4E7A-899E-DE98447E60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91338" y="4292601"/>
          <a:ext cx="3306762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수식" r:id="rId11" imgW="1638300" imgH="457200" progId="Equation.3">
                  <p:embed/>
                </p:oleObj>
              </mc:Choice>
              <mc:Fallback>
                <p:oleObj name="수식" r:id="rId11" imgW="1638300" imgH="457200" progId="Equation.3">
                  <p:embed/>
                  <p:pic>
                    <p:nvPicPr>
                      <p:cNvPr id="21514" name="개체 1">
                        <a:extLst>
                          <a:ext uri="{FF2B5EF4-FFF2-40B4-BE49-F238E27FC236}">
                            <a16:creationId xmlns="" xmlns:a16="http://schemas.microsoft.com/office/drawing/2014/main" id="{DB9D0856-93B8-4E7A-899E-DE98447E60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338" y="4292601"/>
                        <a:ext cx="3306762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DB2FD20-70DF-4EC4-BE1D-DBC68B17A2BD}"/>
              </a:ext>
            </a:extLst>
          </p:cNvPr>
          <p:cNvSpPr txBox="1"/>
          <p:nvPr/>
        </p:nvSpPr>
        <p:spPr>
          <a:xfrm>
            <a:off x="450738" y="131759"/>
            <a:ext cx="103945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회귀분석 예시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81E8A24-3CE6-4882-8F4E-A05F00057005}"/>
              </a:ext>
            </a:extLst>
          </p:cNvPr>
          <p:cNvSpPr/>
          <p:nvPr/>
        </p:nvSpPr>
        <p:spPr>
          <a:xfrm>
            <a:off x="264330" y="232529"/>
            <a:ext cx="176981" cy="17625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616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>
            <a:extLst>
              <a:ext uri="{FF2B5EF4-FFF2-40B4-BE49-F238E27FC236}">
                <a16:creationId xmlns="" xmlns:a16="http://schemas.microsoft.com/office/drawing/2014/main" id="{4F8504A5-9397-4BD4-B349-5EB4515C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Additive Linear Model</a:t>
            </a:r>
            <a:endParaRPr lang="ko-KR" altLang="en-US"/>
          </a:p>
        </p:txBody>
      </p:sp>
      <p:sp>
        <p:nvSpPr>
          <p:cNvPr id="37892" name="슬라이드 번호 개체 틀 3">
            <a:extLst>
              <a:ext uri="{FF2B5EF4-FFF2-40B4-BE49-F238E27FC236}">
                <a16:creationId xmlns="" xmlns:a16="http://schemas.microsoft.com/office/drawing/2014/main" id="{8EEB18B4-75F0-48B0-8950-46D3844020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7F766D-679A-4D26-A8F8-5F53FC7917E1}" type="slidenum">
              <a:rPr lang="en-US" altLang="ko-KR" sz="1400" b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ko-KR" sz="14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37893" name="그룹 11">
            <a:extLst>
              <a:ext uri="{FF2B5EF4-FFF2-40B4-BE49-F238E27FC236}">
                <a16:creationId xmlns="" xmlns:a16="http://schemas.microsoft.com/office/drawing/2014/main" id="{F5ECA352-54EF-4E5F-8196-0741DE55871B}"/>
              </a:ext>
            </a:extLst>
          </p:cNvPr>
          <p:cNvGrpSpPr>
            <a:grpSpLocks/>
          </p:cNvGrpSpPr>
          <p:nvPr/>
        </p:nvGrpSpPr>
        <p:grpSpPr bwMode="auto">
          <a:xfrm>
            <a:off x="5735638" y="2492376"/>
            <a:ext cx="3960812" cy="3097213"/>
            <a:chOff x="2401788" y="2316063"/>
            <a:chExt cx="4762500" cy="3705225"/>
          </a:xfrm>
        </p:grpSpPr>
        <p:pic>
          <p:nvPicPr>
            <p:cNvPr id="37905" name="Picture 10">
              <a:extLst>
                <a:ext uri="{FF2B5EF4-FFF2-40B4-BE49-F238E27FC236}">
                  <a16:creationId xmlns="" xmlns:a16="http://schemas.microsoft.com/office/drawing/2014/main" id="{1A166031-09AE-4B10-8D9F-D41133B0C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1788" y="2316063"/>
              <a:ext cx="4762500" cy="3705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7906" name="그룹 10">
              <a:extLst>
                <a:ext uri="{FF2B5EF4-FFF2-40B4-BE49-F238E27FC236}">
                  <a16:creationId xmlns="" xmlns:a16="http://schemas.microsoft.com/office/drawing/2014/main" id="{1CC0CC48-C5F0-4A10-A1EF-E48AD725D3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1413" y="2492375"/>
              <a:ext cx="4681537" cy="3344863"/>
              <a:chOff x="2411413" y="2492375"/>
              <a:chExt cx="4681537" cy="3344863"/>
            </a:xfrm>
          </p:grpSpPr>
          <p:cxnSp>
            <p:nvCxnSpPr>
              <p:cNvPr id="37907" name="직선 화살표 연결선 9">
                <a:extLst>
                  <a:ext uri="{FF2B5EF4-FFF2-40B4-BE49-F238E27FC236}">
                    <a16:creationId xmlns="" xmlns:a16="http://schemas.microsoft.com/office/drawing/2014/main" id="{8336FF13-A2DA-4A96-B0BF-36234B575DC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411413" y="5837238"/>
                <a:ext cx="4681537" cy="0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908" name="직선 화살표 연결선 11">
                <a:extLst>
                  <a:ext uri="{FF2B5EF4-FFF2-40B4-BE49-F238E27FC236}">
                    <a16:creationId xmlns="" xmlns:a16="http://schemas.microsoft.com/office/drawing/2014/main" id="{6F2FD168-EA53-47B1-9FC1-E21760BE0B7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411413" y="2492375"/>
                <a:ext cx="0" cy="3344863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7894" name="직사각형 12">
            <a:extLst>
              <a:ext uri="{FF2B5EF4-FFF2-40B4-BE49-F238E27FC236}">
                <a16:creationId xmlns="" xmlns:a16="http://schemas.microsoft.com/office/drawing/2014/main" id="{CDA4B52B-C543-4799-9308-C36D553D6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939" y="2543176"/>
            <a:ext cx="1062037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0066CC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0066CC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0066CC"/>
              </a:buClr>
              <a:buChar char="»"/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CC"/>
              </a:buClr>
              <a:buChar char="­"/>
              <a:defRPr kumimoji="1" sz="1400">
                <a:solidFill>
                  <a:schemeClr val="tx1"/>
                </a:solidFill>
                <a:latin typeface="Tahoma" panose="020B0604030504040204" pitchFamily="34" charset="0"/>
                <a:ea typeface="새굴림" panose="02030600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(2, 2)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(3, 4)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(6, 4)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(7, 9)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(8, 10)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(10, 6)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(14, 10)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(15, 13)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(16, 18)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(17, 14)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b="0">
                <a:latin typeface="Comic Sans MS" panose="030F0702030302020204" pitchFamily="66" charset="0"/>
                <a:ea typeface="굴림" panose="020B0600000101010101" pitchFamily="50" charset="-127"/>
              </a:rPr>
              <a:t>(18, 16)</a:t>
            </a:r>
          </a:p>
        </p:txBody>
      </p:sp>
      <p:graphicFrame>
        <p:nvGraphicFramePr>
          <p:cNvPr id="37895" name="Object 5">
            <a:extLst>
              <a:ext uri="{FF2B5EF4-FFF2-40B4-BE49-F238E27FC236}">
                <a16:creationId xmlns="" xmlns:a16="http://schemas.microsoft.com/office/drawing/2014/main" id="{8E709DF9-3993-4E8B-BF6B-F4ACF5C77E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1689" y="1684339"/>
          <a:ext cx="8332787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수식" r:id="rId4" imgW="4978400" imgH="482600" progId="Equation.3">
                  <p:embed/>
                </p:oleObj>
              </mc:Choice>
              <mc:Fallback>
                <p:oleObj name="수식" r:id="rId4" imgW="4978400" imgH="482600" progId="Equation.3">
                  <p:embed/>
                  <p:pic>
                    <p:nvPicPr>
                      <p:cNvPr id="37895" name="Object 5">
                        <a:extLst>
                          <a:ext uri="{FF2B5EF4-FFF2-40B4-BE49-F238E27FC236}">
                            <a16:creationId xmlns="" xmlns:a16="http://schemas.microsoft.com/office/drawing/2014/main" id="{8E709DF9-3993-4E8B-BF6B-F4ACF5C77E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9" y="1684339"/>
                        <a:ext cx="8332787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6" name="그룹 16">
            <a:extLst>
              <a:ext uri="{FF2B5EF4-FFF2-40B4-BE49-F238E27FC236}">
                <a16:creationId xmlns="" xmlns:a16="http://schemas.microsoft.com/office/drawing/2014/main" id="{7F775627-B655-45E2-A720-72B8852ED30F}"/>
              </a:ext>
            </a:extLst>
          </p:cNvPr>
          <p:cNvGrpSpPr>
            <a:grpSpLocks/>
          </p:cNvGrpSpPr>
          <p:nvPr/>
        </p:nvGrpSpPr>
        <p:grpSpPr bwMode="auto">
          <a:xfrm>
            <a:off x="4505325" y="5572125"/>
            <a:ext cx="2814638" cy="520700"/>
            <a:chOff x="2981325" y="5661248"/>
            <a:chExt cx="2814811" cy="520477"/>
          </a:xfrm>
        </p:grpSpPr>
        <p:sp>
          <p:nvSpPr>
            <p:cNvPr id="37903" name="자유형 14">
              <a:extLst>
                <a:ext uri="{FF2B5EF4-FFF2-40B4-BE49-F238E27FC236}">
                  <a16:creationId xmlns="" xmlns:a16="http://schemas.microsoft.com/office/drawing/2014/main" id="{EAF41071-775C-4AC5-B6FE-CE863B855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1325" y="5667375"/>
              <a:ext cx="1400175" cy="514350"/>
            </a:xfrm>
            <a:custGeom>
              <a:avLst/>
              <a:gdLst>
                <a:gd name="T0" fmla="*/ 1400175 w 1400175"/>
                <a:gd name="T1" fmla="*/ 0 h 514350"/>
                <a:gd name="T2" fmla="*/ 1181100 w 1400175"/>
                <a:gd name="T3" fmla="*/ 104775 h 514350"/>
                <a:gd name="T4" fmla="*/ 923925 w 1400175"/>
                <a:gd name="T5" fmla="*/ 352425 h 514350"/>
                <a:gd name="T6" fmla="*/ 0 w 1400175"/>
                <a:gd name="T7" fmla="*/ 514350 h 5143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0175"/>
                <a:gd name="T13" fmla="*/ 0 h 514350"/>
                <a:gd name="T14" fmla="*/ 1400175 w 1400175"/>
                <a:gd name="T15" fmla="*/ 514350 h 5143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0175" h="514350">
                  <a:moveTo>
                    <a:pt x="1400175" y="0"/>
                  </a:moveTo>
                  <a:cubicBezTo>
                    <a:pt x="1330325" y="23019"/>
                    <a:pt x="1260475" y="46038"/>
                    <a:pt x="1181100" y="104775"/>
                  </a:cubicBezTo>
                  <a:cubicBezTo>
                    <a:pt x="1101725" y="163512"/>
                    <a:pt x="1120775" y="284163"/>
                    <a:pt x="923925" y="352425"/>
                  </a:cubicBezTo>
                  <a:cubicBezTo>
                    <a:pt x="727075" y="420687"/>
                    <a:pt x="363537" y="467518"/>
                    <a:pt x="0" y="514350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37904" name="자유형 15">
              <a:extLst>
                <a:ext uri="{FF2B5EF4-FFF2-40B4-BE49-F238E27FC236}">
                  <a16:creationId xmlns="" xmlns:a16="http://schemas.microsoft.com/office/drawing/2014/main" id="{BBD5B0B2-8A83-4417-8601-C70C4ACBF6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95961" y="5661248"/>
              <a:ext cx="1400175" cy="514350"/>
            </a:xfrm>
            <a:custGeom>
              <a:avLst/>
              <a:gdLst>
                <a:gd name="T0" fmla="*/ 1400175 w 1400175"/>
                <a:gd name="T1" fmla="*/ 0 h 514350"/>
                <a:gd name="T2" fmla="*/ 1181100 w 1400175"/>
                <a:gd name="T3" fmla="*/ 104775 h 514350"/>
                <a:gd name="T4" fmla="*/ 923925 w 1400175"/>
                <a:gd name="T5" fmla="*/ 352425 h 514350"/>
                <a:gd name="T6" fmla="*/ 0 w 1400175"/>
                <a:gd name="T7" fmla="*/ 514350 h 5143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0175"/>
                <a:gd name="T13" fmla="*/ 0 h 514350"/>
                <a:gd name="T14" fmla="*/ 1400175 w 1400175"/>
                <a:gd name="T15" fmla="*/ 514350 h 5143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0175" h="514350">
                  <a:moveTo>
                    <a:pt x="1400175" y="0"/>
                  </a:moveTo>
                  <a:cubicBezTo>
                    <a:pt x="1330325" y="23019"/>
                    <a:pt x="1260475" y="46038"/>
                    <a:pt x="1181100" y="104775"/>
                  </a:cubicBezTo>
                  <a:cubicBezTo>
                    <a:pt x="1101725" y="163512"/>
                    <a:pt x="1120775" y="284163"/>
                    <a:pt x="923925" y="352425"/>
                  </a:cubicBezTo>
                  <a:cubicBezTo>
                    <a:pt x="727075" y="420687"/>
                    <a:pt x="363537" y="467518"/>
                    <a:pt x="0" y="514350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grpSp>
        <p:nvGrpSpPr>
          <p:cNvPr id="37897" name="그룹 18">
            <a:extLst>
              <a:ext uri="{FF2B5EF4-FFF2-40B4-BE49-F238E27FC236}">
                <a16:creationId xmlns="" xmlns:a16="http://schemas.microsoft.com/office/drawing/2014/main" id="{1F4CCB93-5876-462D-9AF6-DB3489E80E03}"/>
              </a:ext>
            </a:extLst>
          </p:cNvPr>
          <p:cNvGrpSpPr>
            <a:grpSpLocks/>
          </p:cNvGrpSpPr>
          <p:nvPr/>
        </p:nvGrpSpPr>
        <p:grpSpPr bwMode="auto">
          <a:xfrm>
            <a:off x="6234114" y="5500688"/>
            <a:ext cx="2814637" cy="520700"/>
            <a:chOff x="2981325" y="5661248"/>
            <a:chExt cx="2814811" cy="520477"/>
          </a:xfrm>
        </p:grpSpPr>
        <p:sp>
          <p:nvSpPr>
            <p:cNvPr id="37901" name="자유형 19">
              <a:extLst>
                <a:ext uri="{FF2B5EF4-FFF2-40B4-BE49-F238E27FC236}">
                  <a16:creationId xmlns="" xmlns:a16="http://schemas.microsoft.com/office/drawing/2014/main" id="{742E1A81-6AF5-4950-B1C9-B31FA73AD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1325" y="5667375"/>
              <a:ext cx="1400175" cy="514350"/>
            </a:xfrm>
            <a:custGeom>
              <a:avLst/>
              <a:gdLst>
                <a:gd name="T0" fmla="*/ 1400175 w 1400175"/>
                <a:gd name="T1" fmla="*/ 0 h 514350"/>
                <a:gd name="T2" fmla="*/ 1181100 w 1400175"/>
                <a:gd name="T3" fmla="*/ 104775 h 514350"/>
                <a:gd name="T4" fmla="*/ 923925 w 1400175"/>
                <a:gd name="T5" fmla="*/ 352425 h 514350"/>
                <a:gd name="T6" fmla="*/ 0 w 1400175"/>
                <a:gd name="T7" fmla="*/ 514350 h 5143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0175"/>
                <a:gd name="T13" fmla="*/ 0 h 514350"/>
                <a:gd name="T14" fmla="*/ 1400175 w 1400175"/>
                <a:gd name="T15" fmla="*/ 514350 h 5143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0175" h="514350">
                  <a:moveTo>
                    <a:pt x="1400175" y="0"/>
                  </a:moveTo>
                  <a:cubicBezTo>
                    <a:pt x="1330325" y="23019"/>
                    <a:pt x="1260475" y="46038"/>
                    <a:pt x="1181100" y="104775"/>
                  </a:cubicBezTo>
                  <a:cubicBezTo>
                    <a:pt x="1101725" y="163512"/>
                    <a:pt x="1120775" y="284163"/>
                    <a:pt x="923925" y="352425"/>
                  </a:cubicBezTo>
                  <a:cubicBezTo>
                    <a:pt x="727075" y="420687"/>
                    <a:pt x="363537" y="467518"/>
                    <a:pt x="0" y="514350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37902" name="자유형 20">
              <a:extLst>
                <a:ext uri="{FF2B5EF4-FFF2-40B4-BE49-F238E27FC236}">
                  <a16:creationId xmlns="" xmlns:a16="http://schemas.microsoft.com/office/drawing/2014/main" id="{EED78C3D-68A5-4CE0-B270-B5CDA80974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95961" y="5661248"/>
              <a:ext cx="1400175" cy="514350"/>
            </a:xfrm>
            <a:custGeom>
              <a:avLst/>
              <a:gdLst>
                <a:gd name="T0" fmla="*/ 1400175 w 1400175"/>
                <a:gd name="T1" fmla="*/ 0 h 514350"/>
                <a:gd name="T2" fmla="*/ 1181100 w 1400175"/>
                <a:gd name="T3" fmla="*/ 104775 h 514350"/>
                <a:gd name="T4" fmla="*/ 923925 w 1400175"/>
                <a:gd name="T5" fmla="*/ 352425 h 514350"/>
                <a:gd name="T6" fmla="*/ 0 w 1400175"/>
                <a:gd name="T7" fmla="*/ 514350 h 5143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0175"/>
                <a:gd name="T13" fmla="*/ 0 h 514350"/>
                <a:gd name="T14" fmla="*/ 1400175 w 1400175"/>
                <a:gd name="T15" fmla="*/ 514350 h 5143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0175" h="514350">
                  <a:moveTo>
                    <a:pt x="1400175" y="0"/>
                  </a:moveTo>
                  <a:cubicBezTo>
                    <a:pt x="1330325" y="23019"/>
                    <a:pt x="1260475" y="46038"/>
                    <a:pt x="1181100" y="104775"/>
                  </a:cubicBezTo>
                  <a:cubicBezTo>
                    <a:pt x="1101725" y="163512"/>
                    <a:pt x="1120775" y="284163"/>
                    <a:pt x="923925" y="352425"/>
                  </a:cubicBezTo>
                  <a:cubicBezTo>
                    <a:pt x="727075" y="420687"/>
                    <a:pt x="363537" y="467518"/>
                    <a:pt x="0" y="514350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  <p:grpSp>
        <p:nvGrpSpPr>
          <p:cNvPr id="37898" name="그룹 21">
            <a:extLst>
              <a:ext uri="{FF2B5EF4-FFF2-40B4-BE49-F238E27FC236}">
                <a16:creationId xmlns="" xmlns:a16="http://schemas.microsoft.com/office/drawing/2014/main" id="{428F3194-FB43-42C8-9505-20C5E4E20D3E}"/>
              </a:ext>
            </a:extLst>
          </p:cNvPr>
          <p:cNvGrpSpPr>
            <a:grpSpLocks/>
          </p:cNvGrpSpPr>
          <p:nvPr/>
        </p:nvGrpSpPr>
        <p:grpSpPr bwMode="auto">
          <a:xfrm>
            <a:off x="7896225" y="5500688"/>
            <a:ext cx="2814638" cy="520700"/>
            <a:chOff x="2981325" y="5661248"/>
            <a:chExt cx="2814811" cy="520477"/>
          </a:xfrm>
        </p:grpSpPr>
        <p:sp>
          <p:nvSpPr>
            <p:cNvPr id="37899" name="자유형 22">
              <a:extLst>
                <a:ext uri="{FF2B5EF4-FFF2-40B4-BE49-F238E27FC236}">
                  <a16:creationId xmlns="" xmlns:a16="http://schemas.microsoft.com/office/drawing/2014/main" id="{D955204D-792A-4258-B471-D6E246866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1325" y="5667375"/>
              <a:ext cx="1400175" cy="514350"/>
            </a:xfrm>
            <a:custGeom>
              <a:avLst/>
              <a:gdLst>
                <a:gd name="T0" fmla="*/ 1400175 w 1400175"/>
                <a:gd name="T1" fmla="*/ 0 h 514350"/>
                <a:gd name="T2" fmla="*/ 1181100 w 1400175"/>
                <a:gd name="T3" fmla="*/ 104775 h 514350"/>
                <a:gd name="T4" fmla="*/ 923925 w 1400175"/>
                <a:gd name="T5" fmla="*/ 352425 h 514350"/>
                <a:gd name="T6" fmla="*/ 0 w 1400175"/>
                <a:gd name="T7" fmla="*/ 514350 h 5143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0175"/>
                <a:gd name="T13" fmla="*/ 0 h 514350"/>
                <a:gd name="T14" fmla="*/ 1400175 w 1400175"/>
                <a:gd name="T15" fmla="*/ 514350 h 5143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0175" h="514350">
                  <a:moveTo>
                    <a:pt x="1400175" y="0"/>
                  </a:moveTo>
                  <a:cubicBezTo>
                    <a:pt x="1330325" y="23019"/>
                    <a:pt x="1260475" y="46038"/>
                    <a:pt x="1181100" y="104775"/>
                  </a:cubicBezTo>
                  <a:cubicBezTo>
                    <a:pt x="1101725" y="163512"/>
                    <a:pt x="1120775" y="284163"/>
                    <a:pt x="923925" y="352425"/>
                  </a:cubicBezTo>
                  <a:cubicBezTo>
                    <a:pt x="727075" y="420687"/>
                    <a:pt x="363537" y="467518"/>
                    <a:pt x="0" y="514350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37900" name="자유형 23">
              <a:extLst>
                <a:ext uri="{FF2B5EF4-FFF2-40B4-BE49-F238E27FC236}">
                  <a16:creationId xmlns="" xmlns:a16="http://schemas.microsoft.com/office/drawing/2014/main" id="{1DCD0F3B-1A2B-4FC1-AE22-A2AC48065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95961" y="5661248"/>
              <a:ext cx="1400175" cy="514350"/>
            </a:xfrm>
            <a:custGeom>
              <a:avLst/>
              <a:gdLst>
                <a:gd name="T0" fmla="*/ 1400175 w 1400175"/>
                <a:gd name="T1" fmla="*/ 0 h 514350"/>
                <a:gd name="T2" fmla="*/ 1181100 w 1400175"/>
                <a:gd name="T3" fmla="*/ 104775 h 514350"/>
                <a:gd name="T4" fmla="*/ 923925 w 1400175"/>
                <a:gd name="T5" fmla="*/ 352425 h 514350"/>
                <a:gd name="T6" fmla="*/ 0 w 1400175"/>
                <a:gd name="T7" fmla="*/ 514350 h 5143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0175"/>
                <a:gd name="T13" fmla="*/ 0 h 514350"/>
                <a:gd name="T14" fmla="*/ 1400175 w 1400175"/>
                <a:gd name="T15" fmla="*/ 514350 h 5143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0175" h="514350">
                  <a:moveTo>
                    <a:pt x="1400175" y="0"/>
                  </a:moveTo>
                  <a:cubicBezTo>
                    <a:pt x="1330325" y="23019"/>
                    <a:pt x="1260475" y="46038"/>
                    <a:pt x="1181100" y="104775"/>
                  </a:cubicBezTo>
                  <a:cubicBezTo>
                    <a:pt x="1101725" y="163512"/>
                    <a:pt x="1120775" y="284163"/>
                    <a:pt x="923925" y="352425"/>
                  </a:cubicBezTo>
                  <a:cubicBezTo>
                    <a:pt x="727075" y="420687"/>
                    <a:pt x="363537" y="467518"/>
                    <a:pt x="0" y="514350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05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B696A76-A79A-4F16-B6B2-2E963BFD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활성화 함수 종류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28B452B-BF36-4487-B002-20AA45A7F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52" y="1586178"/>
            <a:ext cx="8276478" cy="423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4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31705" y="1557338"/>
            <a:ext cx="6767983" cy="4814887"/>
          </a:xfrm>
        </p:spPr>
        <p:txBody>
          <a:bodyPr>
            <a:normAutofit/>
          </a:bodyPr>
          <a:lstStyle/>
          <a:p>
            <a:pPr marL="1428750" lvl="2" indent="-571500">
              <a:lnSpc>
                <a:spcPct val="150000"/>
              </a:lnSpc>
              <a:buAutoNum type="romanUcPeriod"/>
            </a:pPr>
            <a:r>
              <a:rPr lang="ko-KR" altLang="en-US" sz="3400" b="1" dirty="0" err="1"/>
              <a:t>딥러닝이란</a:t>
            </a:r>
            <a:r>
              <a:rPr lang="ko-KR" altLang="en-US" sz="3400" b="1" dirty="0"/>
              <a:t> 무엇인가</a:t>
            </a:r>
            <a:endParaRPr lang="en-US" altLang="ko-KR" sz="2600" b="1" dirty="0"/>
          </a:p>
          <a:p>
            <a:pPr marL="1885950" lvl="3" indent="-5715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/>
              <a:t>인공지능과 </a:t>
            </a:r>
            <a:r>
              <a:rPr lang="ko-KR" altLang="en-US" sz="2800" dirty="0" err="1"/>
              <a:t>머신러닝</a:t>
            </a:r>
            <a:endParaRPr lang="en-US" altLang="ko-KR" sz="2800" dirty="0"/>
          </a:p>
          <a:p>
            <a:pPr marL="1885950" lvl="3" indent="-5715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b="1" dirty="0" err="1"/>
              <a:t>머신러닝의</a:t>
            </a:r>
            <a:r>
              <a:rPr lang="ko-KR" altLang="en-US" sz="2800" b="1" dirty="0"/>
              <a:t> 역사</a:t>
            </a:r>
            <a:endParaRPr lang="en-US" altLang="ko-KR" sz="2800" b="1" dirty="0"/>
          </a:p>
          <a:p>
            <a:pPr marL="1885950" lvl="3" indent="-5715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800" dirty="0"/>
              <a:t>why </a:t>
            </a:r>
            <a:r>
              <a:rPr lang="ko-KR" altLang="en-US" sz="2800" dirty="0"/>
              <a:t>딥러닝</a:t>
            </a:r>
            <a:r>
              <a:rPr lang="en-US" altLang="ko-KR" sz="2800" dirty="0"/>
              <a:t>?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4367214" y="2276872"/>
            <a:ext cx="58324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524000" y="0"/>
            <a:ext cx="1475656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04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CC8FC-DC84-4CE8-AADD-ED05D9A2A54F}" type="slidenum">
              <a:rPr kumimoji="0" lang="en-US" sz="1575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57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56330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4400" b="1" dirty="0" err="1"/>
              <a:t>딥러닝이란</a:t>
            </a:r>
            <a:r>
              <a:rPr lang="ko-KR" altLang="en-US" sz="4400" b="1" dirty="0"/>
              <a:t> 무엇인가</a:t>
            </a:r>
            <a:endParaRPr lang="en-US" altLang="ko-KR" sz="3600" b="1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8DC1A5A-E412-4D37-A8C1-077F3C49CD3C}"/>
              </a:ext>
            </a:extLst>
          </p:cNvPr>
          <p:cNvSpPr txBox="1"/>
          <p:nvPr/>
        </p:nvSpPr>
        <p:spPr>
          <a:xfrm>
            <a:off x="736488" y="1099461"/>
            <a:ext cx="103945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kumimoji="0" lang="ko-KR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인공지능과 </a:t>
            </a:r>
            <a:r>
              <a:rPr kumimoji="0" lang="ko-KR" alt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머신러닝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C5E4565C-6303-44BF-8A4B-9E1137549043}"/>
              </a:ext>
            </a:extLst>
          </p:cNvPr>
          <p:cNvSpPr/>
          <p:nvPr/>
        </p:nvSpPr>
        <p:spPr>
          <a:xfrm>
            <a:off x="550080" y="1200231"/>
            <a:ext cx="176981" cy="17625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44E20B8-C1D9-417A-948B-532917931342}"/>
              </a:ext>
            </a:extLst>
          </p:cNvPr>
          <p:cNvSpPr txBox="1"/>
          <p:nvPr/>
        </p:nvSpPr>
        <p:spPr>
          <a:xfrm>
            <a:off x="10096107" y="364057"/>
            <a:ext cx="1866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AFEA85C-941D-4F42-849B-A9277EC0C9AA}"/>
              </a:ext>
            </a:extLst>
          </p:cNvPr>
          <p:cNvSpPr/>
          <p:nvPr/>
        </p:nvSpPr>
        <p:spPr>
          <a:xfrm>
            <a:off x="955249" y="1592487"/>
            <a:ext cx="93199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보통의 사람이 수행하는 지능적 작업을 자동화 하기 위한 연구활동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머신러닝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이용해 통계적 구조를 찾아 그 작업을 자동화하기 위한 </a:t>
            </a:r>
            <a:r>
              <a:rPr lang="ko-KR" altLang="en-US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규칙을 </a:t>
            </a:r>
            <a:endParaRPr lang="en-US" altLang="ko-KR" u="sng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</a:t>
            </a:r>
            <a:r>
              <a:rPr lang="ko-KR" altLang="en-US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만들어 </a:t>
            </a:r>
            <a:r>
              <a:rPr lang="ko-KR" altLang="en-US" u="sng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내는것</a:t>
            </a:r>
            <a:r>
              <a:rPr lang="ko-KR" altLang="en-US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u="sng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딥러닝의</a:t>
            </a:r>
            <a:r>
              <a:rPr lang="ko-KR" altLang="en-US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상위 개념</a:t>
            </a:r>
            <a:r>
              <a:rPr lang="en-US" altLang="ko-KR" u="sng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82AFBC9C-B357-41A7-86AA-214363CE9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995" y="2572663"/>
            <a:ext cx="6974205" cy="372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2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CC8FC-DC84-4CE8-AADD-ED05D9A2A54F}" type="slidenum">
              <a:rPr kumimoji="0" lang="en-US" sz="1575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57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56330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4400" b="1" dirty="0" err="1"/>
              <a:t>딥러닝이란</a:t>
            </a:r>
            <a:r>
              <a:rPr lang="ko-KR" altLang="en-US" sz="4400" b="1" dirty="0"/>
              <a:t> 무엇인가</a:t>
            </a:r>
            <a:endParaRPr lang="en-US" altLang="ko-KR" sz="3600" b="1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8DC1A5A-E412-4D37-A8C1-077F3C49CD3C}"/>
              </a:ext>
            </a:extLst>
          </p:cNvPr>
          <p:cNvSpPr txBox="1"/>
          <p:nvPr/>
        </p:nvSpPr>
        <p:spPr>
          <a:xfrm>
            <a:off x="736488" y="1099461"/>
            <a:ext cx="103945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머신러닝</a:t>
            </a:r>
            <a:r>
              <a:rPr kumimoji="0" lang="ko-KR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종류</a:t>
            </a:r>
            <a:endParaRPr kumimoji="0" lang="en-US" altLang="ko-KR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C5E4565C-6303-44BF-8A4B-9E1137549043}"/>
              </a:ext>
            </a:extLst>
          </p:cNvPr>
          <p:cNvSpPr/>
          <p:nvPr/>
        </p:nvSpPr>
        <p:spPr>
          <a:xfrm>
            <a:off x="550080" y="1200231"/>
            <a:ext cx="176981" cy="17625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44E20B8-C1D9-417A-948B-532917931342}"/>
              </a:ext>
            </a:extLst>
          </p:cNvPr>
          <p:cNvSpPr txBox="1"/>
          <p:nvPr/>
        </p:nvSpPr>
        <p:spPr>
          <a:xfrm>
            <a:off x="10096107" y="364057"/>
            <a:ext cx="1866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7A0D10E7-C7D8-4B5B-9D4C-7FFE5FD33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26518"/>
              </p:ext>
            </p:extLst>
          </p:nvPr>
        </p:nvGraphicFramePr>
        <p:xfrm>
          <a:off x="1030310" y="1711641"/>
          <a:ext cx="9806932" cy="460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733">
                  <a:extLst>
                    <a:ext uri="{9D8B030D-6E8A-4147-A177-3AD203B41FA5}">
                      <a16:colId xmlns="" xmlns:a16="http://schemas.microsoft.com/office/drawing/2014/main" val="2907341805"/>
                    </a:ext>
                  </a:extLst>
                </a:gridCol>
                <a:gridCol w="2451733">
                  <a:extLst>
                    <a:ext uri="{9D8B030D-6E8A-4147-A177-3AD203B41FA5}">
                      <a16:colId xmlns="" xmlns:a16="http://schemas.microsoft.com/office/drawing/2014/main" val="1631751556"/>
                    </a:ext>
                  </a:extLst>
                </a:gridCol>
                <a:gridCol w="2451733">
                  <a:extLst>
                    <a:ext uri="{9D8B030D-6E8A-4147-A177-3AD203B41FA5}">
                      <a16:colId xmlns="" xmlns:a16="http://schemas.microsoft.com/office/drawing/2014/main" val="768427654"/>
                    </a:ext>
                  </a:extLst>
                </a:gridCol>
                <a:gridCol w="2451733">
                  <a:extLst>
                    <a:ext uri="{9D8B030D-6E8A-4147-A177-3AD203B41FA5}">
                      <a16:colId xmlns="" xmlns:a16="http://schemas.microsoft.com/office/drawing/2014/main" val="778168509"/>
                    </a:ext>
                  </a:extLst>
                </a:gridCol>
              </a:tblGrid>
              <a:tr h="4662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지도학습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자율학습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강화학습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2578731"/>
                  </a:ext>
                </a:extLst>
              </a:tr>
              <a:tr h="1494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정답이 주어진 데이터간 함수 구함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(X-Y</a:t>
                      </a:r>
                      <a:r>
                        <a:rPr lang="ko-KR" altLang="en-US" dirty="0"/>
                        <a:t>간 관계</a:t>
                      </a:r>
                      <a:r>
                        <a:rPr lang="en-US" altLang="ko-KR" dirty="0"/>
                        <a:t>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y</a:t>
                      </a:r>
                      <a:r>
                        <a:rPr lang="ko-KR" altLang="en-US" sz="1800" dirty="0"/>
                        <a:t>없이 </a:t>
                      </a:r>
                      <a:r>
                        <a:rPr lang="en-US" altLang="ko-KR" sz="1800" dirty="0"/>
                        <a:t>x</a:t>
                      </a:r>
                      <a:r>
                        <a:rPr lang="ko-KR" altLang="en-US" sz="1800" dirty="0"/>
                        <a:t>만 이용해서 학습하는 것이다</a:t>
                      </a:r>
                      <a:r>
                        <a:rPr lang="en-US" altLang="ko-KR" sz="1800" dirty="0"/>
                        <a:t>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행동을 취할 때마다  보상을 최대화 하는 방향으로 학습이 진행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785729"/>
                  </a:ext>
                </a:extLst>
              </a:tr>
              <a:tr h="11496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SVM, </a:t>
                      </a:r>
                      <a:r>
                        <a:rPr lang="ko-KR" altLang="en-US" dirty="0" err="1"/>
                        <a:t>랜덤포레스트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베이지안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로지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딥러닝 등등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군집분석</a:t>
                      </a:r>
                      <a:r>
                        <a:rPr lang="en-US" altLang="ko-KR" dirty="0"/>
                        <a:t>(KNN)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마르코프확률</a:t>
                      </a:r>
                      <a:r>
                        <a:rPr lang="en-US" altLang="ko-KR" dirty="0"/>
                        <a:t>(MDP)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66183335"/>
                  </a:ext>
                </a:extLst>
              </a:tr>
              <a:tr h="1494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이산형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키로 성별 예측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회귀형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키로 몸무게 예측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prism3.0? </a:t>
                      </a:r>
                    </a:p>
                    <a:p>
                      <a:pPr latinLnBrk="1"/>
                      <a:r>
                        <a:rPr lang="ko-KR" altLang="en-US" dirty="0"/>
                        <a:t>영화추천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알파고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3627996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0594F6A7-3C3D-4036-9AF0-782BB07BFA5E}"/>
              </a:ext>
            </a:extLst>
          </p:cNvPr>
          <p:cNvSpPr/>
          <p:nvPr/>
        </p:nvSpPr>
        <p:spPr>
          <a:xfrm>
            <a:off x="3149600" y="1582349"/>
            <a:ext cx="5366509" cy="47649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5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51690" y="6427933"/>
            <a:ext cx="28448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CC8FC-DC84-4CE8-AADD-ED05D9A2A54F}" type="slidenum">
              <a:rPr kumimoji="0" lang="en-US" sz="1575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57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4" y="105795"/>
            <a:ext cx="7997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4400" b="1" dirty="0" err="1"/>
              <a:t>딥러닝이란</a:t>
            </a:r>
            <a:r>
              <a:rPr lang="ko-KR" altLang="en-US" sz="4400" b="1" dirty="0"/>
              <a:t> 무엇인가</a:t>
            </a:r>
            <a:endParaRPr lang="en-US" altLang="ko-KR" sz="3600" b="1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44E20B8-C1D9-417A-948B-532917931342}"/>
              </a:ext>
            </a:extLst>
          </p:cNvPr>
          <p:cNvSpPr txBox="1"/>
          <p:nvPr/>
        </p:nvSpPr>
        <p:spPr>
          <a:xfrm>
            <a:off x="10096107" y="364057"/>
            <a:ext cx="1866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7" name="그룹 11">
            <a:extLst>
              <a:ext uri="{FF2B5EF4-FFF2-40B4-BE49-F238E27FC236}">
                <a16:creationId xmlns="" xmlns:a16="http://schemas.microsoft.com/office/drawing/2014/main" id="{BF3B5EE1-1072-44E5-BDA2-D64E20AFD544}"/>
              </a:ext>
            </a:extLst>
          </p:cNvPr>
          <p:cNvGrpSpPr>
            <a:grpSpLocks/>
          </p:cNvGrpSpPr>
          <p:nvPr/>
        </p:nvGrpSpPr>
        <p:grpSpPr bwMode="auto">
          <a:xfrm>
            <a:off x="6052617" y="1825465"/>
            <a:ext cx="4816488" cy="2331299"/>
            <a:chOff x="1619672" y="1916832"/>
            <a:chExt cx="6480720" cy="3312369"/>
          </a:xfrm>
          <a:solidFill>
            <a:schemeClr val="bg1"/>
          </a:solidFill>
        </p:grpSpPr>
        <p:sp>
          <p:nvSpPr>
            <p:cNvPr id="28" name="직사각형 6">
              <a:extLst>
                <a:ext uri="{FF2B5EF4-FFF2-40B4-BE49-F238E27FC236}">
                  <a16:creationId xmlns="" xmlns:a16="http://schemas.microsoft.com/office/drawing/2014/main" id="{86B36481-70CF-4E3F-860C-3BF36B30C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672" y="1916832"/>
              <a:ext cx="6480720" cy="33123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Comic Sans MS" panose="030F0702030302020204" pitchFamily="66" charset="0"/>
                <a:ea typeface="굴림" panose="020B0600000101010101" pitchFamily="50" charset="-127"/>
              </a:endParaRPr>
            </a:p>
          </p:txBody>
        </p:sp>
        <p:graphicFrame>
          <p:nvGraphicFramePr>
            <p:cNvPr id="29" name="Object 3">
              <a:extLst>
                <a:ext uri="{FF2B5EF4-FFF2-40B4-BE49-F238E27FC236}">
                  <a16:creationId xmlns="" xmlns:a16="http://schemas.microsoft.com/office/drawing/2014/main" id="{EB0FF824-285C-4B6F-885F-4447E595CD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24069" y="3832364"/>
            <a:ext cx="2314203" cy="1252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0" name="수식" r:id="rId4" imgW="1270000" imgH="685800" progId="Equation.3">
                    <p:embed/>
                  </p:oleObj>
                </mc:Choice>
                <mc:Fallback>
                  <p:oleObj name="수식" r:id="rId4" imgW="1270000" imgH="685800" progId="Equation.3">
                    <p:embed/>
                    <p:pic>
                      <p:nvPicPr>
                        <p:cNvPr id="29" name="Object 3">
                          <a:extLst>
                            <a:ext uri="{FF2B5EF4-FFF2-40B4-BE49-F238E27FC236}">
                              <a16:creationId xmlns="" xmlns:a16="http://schemas.microsoft.com/office/drawing/2014/main" id="{EB0FF824-285C-4B6F-885F-4447E595CD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4069" y="3832364"/>
                          <a:ext cx="2314203" cy="1252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5">
              <a:extLst>
                <a:ext uri="{FF2B5EF4-FFF2-40B4-BE49-F238E27FC236}">
                  <a16:creationId xmlns="" xmlns:a16="http://schemas.microsoft.com/office/drawing/2014/main" id="{5D9B2B4B-451D-4AC1-A038-4F7CE8BA382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3433312"/>
                </p:ext>
              </p:extLst>
            </p:nvPr>
          </p:nvGraphicFramePr>
          <p:xfrm>
            <a:off x="2195736" y="2564905"/>
            <a:ext cx="2614613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1" name="수식" r:id="rId6" imgW="1435100" imgH="431800" progId="Equation.3">
                    <p:embed/>
                  </p:oleObj>
                </mc:Choice>
                <mc:Fallback>
                  <p:oleObj name="수식" r:id="rId6" imgW="1435100" imgH="431800" progId="Equation.3">
                    <p:embed/>
                    <p:pic>
                      <p:nvPicPr>
                        <p:cNvPr id="30" name="Object 5">
                          <a:extLst>
                            <a:ext uri="{FF2B5EF4-FFF2-40B4-BE49-F238E27FC236}">
                              <a16:creationId xmlns="" xmlns:a16="http://schemas.microsoft.com/office/drawing/2014/main" id="{5D9B2B4B-451D-4AC1-A038-4F7CE8BA38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5736" y="2564905"/>
                          <a:ext cx="2614613" cy="787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6">
              <a:extLst>
                <a:ext uri="{FF2B5EF4-FFF2-40B4-BE49-F238E27FC236}">
                  <a16:creationId xmlns="" xmlns:a16="http://schemas.microsoft.com/office/drawing/2014/main" id="{62CE1AF8-4E9B-4339-BC70-FE465B803E1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8825801"/>
                </p:ext>
              </p:extLst>
            </p:nvPr>
          </p:nvGraphicFramePr>
          <p:xfrm>
            <a:off x="1767812" y="2101704"/>
            <a:ext cx="6044953" cy="417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2" name="수식" r:id="rId8" imgW="3314700" imgH="228600" progId="Equation.3">
                    <p:embed/>
                  </p:oleObj>
                </mc:Choice>
                <mc:Fallback>
                  <p:oleObj name="수식" r:id="rId8" imgW="3314700" imgH="228600" progId="Equation.3">
                    <p:embed/>
                    <p:pic>
                      <p:nvPicPr>
                        <p:cNvPr id="32" name="Object 6">
                          <a:extLst>
                            <a:ext uri="{FF2B5EF4-FFF2-40B4-BE49-F238E27FC236}">
                              <a16:creationId xmlns="" xmlns:a16="http://schemas.microsoft.com/office/drawing/2014/main" id="{62CE1AF8-4E9B-4339-BC70-FE465B803E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7812" y="2101704"/>
                          <a:ext cx="6044953" cy="417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845C709B-5A66-4409-B590-2EF387D64177}"/>
              </a:ext>
            </a:extLst>
          </p:cNvPr>
          <p:cNvCxnSpPr>
            <a:cxnSpLocks/>
          </p:cNvCxnSpPr>
          <p:nvPr/>
        </p:nvCxnSpPr>
        <p:spPr>
          <a:xfrm>
            <a:off x="4212390" y="2495907"/>
            <a:ext cx="0" cy="27432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93D94822-63D9-41AE-A3BD-12AFA276F6AA}"/>
              </a:ext>
            </a:extLst>
          </p:cNvPr>
          <p:cNvSpPr txBox="1"/>
          <p:nvPr/>
        </p:nvSpPr>
        <p:spPr>
          <a:xfrm>
            <a:off x="8573353" y="2606299"/>
            <a:ext cx="3729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실제값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예측값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을 최소화 하는 것이 목표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ko-KR" alt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딥러닝에서의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Loss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함수와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동일한 형태</a:t>
            </a:r>
            <a:endParaRPr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0" name="개체 5">
            <a:extLst>
              <a:ext uri="{FF2B5EF4-FFF2-40B4-BE49-F238E27FC236}">
                <a16:creationId xmlns="" xmlns:a16="http://schemas.microsoft.com/office/drawing/2014/main" id="{42F548F6-1BBE-4DE7-B6E0-26E9C6FA43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19013"/>
              </p:ext>
            </p:extLst>
          </p:nvPr>
        </p:nvGraphicFramePr>
        <p:xfrm>
          <a:off x="6376677" y="4165732"/>
          <a:ext cx="2489532" cy="5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수식" r:id="rId10" imgW="1180588" imgH="266584" progId="Equation.3">
                  <p:embed/>
                </p:oleObj>
              </mc:Choice>
              <mc:Fallback>
                <p:oleObj name="수식" r:id="rId10" imgW="1180588" imgH="266584" progId="Equation.3">
                  <p:embed/>
                  <p:pic>
                    <p:nvPicPr>
                      <p:cNvPr id="40" name="개체 5">
                        <a:extLst>
                          <a:ext uri="{FF2B5EF4-FFF2-40B4-BE49-F238E27FC236}">
                            <a16:creationId xmlns="" xmlns:a16="http://schemas.microsoft.com/office/drawing/2014/main" id="{42F548F6-1BBE-4DE7-B6E0-26E9C6FA43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6677" y="4165732"/>
                        <a:ext cx="2489532" cy="5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8DC1A5A-E412-4D37-A8C1-077F3C49CD3C}"/>
              </a:ext>
            </a:extLst>
          </p:cNvPr>
          <p:cNvSpPr txBox="1"/>
          <p:nvPr/>
        </p:nvSpPr>
        <p:spPr>
          <a:xfrm>
            <a:off x="736488" y="1099461"/>
            <a:ext cx="103945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머신러닝</a:t>
            </a:r>
            <a:r>
              <a:rPr kumimoji="0" lang="ko-KR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kumimoji="0" lang="ko-KR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지도학습</a:t>
            </a:r>
            <a:r>
              <a:rPr lang="en-US" altLang="ko-KR" sz="2100" b="1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100" b="1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회귀분석</a:t>
            </a:r>
            <a:r>
              <a:rPr lang="en-US" altLang="ko-KR" sz="2100" b="1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C5E4565C-6303-44BF-8A4B-9E1137549043}"/>
              </a:ext>
            </a:extLst>
          </p:cNvPr>
          <p:cNvSpPr/>
          <p:nvPr/>
        </p:nvSpPr>
        <p:spPr>
          <a:xfrm>
            <a:off x="550080" y="1200231"/>
            <a:ext cx="176981" cy="17625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A5D10FA-1995-4938-823F-442CD5A2E2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4798" y="1937994"/>
            <a:ext cx="5312204" cy="392579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EB964E2-DF6E-47A9-B744-3C97BEAB375E}"/>
              </a:ext>
            </a:extLst>
          </p:cNvPr>
          <p:cNvSpPr/>
          <p:nvPr/>
        </p:nvSpPr>
        <p:spPr>
          <a:xfrm>
            <a:off x="6376676" y="2324729"/>
            <a:ext cx="2094791" cy="60888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571EFA5B-D6E2-46B6-A481-722E83F0EFA4}"/>
              </a:ext>
            </a:extLst>
          </p:cNvPr>
          <p:cNvSpPr/>
          <p:nvPr/>
        </p:nvSpPr>
        <p:spPr>
          <a:xfrm>
            <a:off x="550079" y="1701477"/>
            <a:ext cx="5318285" cy="4328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90F52E7A-BBA5-4D60-8FC3-340B9947500B}"/>
              </a:ext>
            </a:extLst>
          </p:cNvPr>
          <p:cNvSpPr/>
          <p:nvPr/>
        </p:nvSpPr>
        <p:spPr>
          <a:xfrm>
            <a:off x="5988901" y="1711640"/>
            <a:ext cx="5318285" cy="4328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82375C53-7336-4F0D-9551-6770F7909698}"/>
              </a:ext>
            </a:extLst>
          </p:cNvPr>
          <p:cNvCxnSpPr/>
          <p:nvPr/>
        </p:nvCxnSpPr>
        <p:spPr>
          <a:xfrm>
            <a:off x="7400921" y="2690923"/>
            <a:ext cx="984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5A409639-D649-4A6D-A749-C2FF92356408}"/>
              </a:ext>
            </a:extLst>
          </p:cNvPr>
          <p:cNvCxnSpPr/>
          <p:nvPr/>
        </p:nvCxnSpPr>
        <p:spPr>
          <a:xfrm>
            <a:off x="4029075" y="2614089"/>
            <a:ext cx="0" cy="3238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3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51690" y="6427933"/>
            <a:ext cx="28448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CC8FC-DC84-4CE8-AADD-ED05D9A2A54F}" type="slidenum">
              <a:rPr kumimoji="0" lang="en-US" sz="1575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57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78683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4400" b="1" dirty="0" err="1"/>
              <a:t>딥러닝이란</a:t>
            </a:r>
            <a:r>
              <a:rPr lang="ko-KR" altLang="en-US" sz="4400" b="1" dirty="0"/>
              <a:t> 무엇인가</a:t>
            </a:r>
            <a:endParaRPr lang="en-US" altLang="ko-KR" sz="3600" b="1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44E20B8-C1D9-417A-948B-532917931342}"/>
              </a:ext>
            </a:extLst>
          </p:cNvPr>
          <p:cNvSpPr txBox="1"/>
          <p:nvPr/>
        </p:nvSpPr>
        <p:spPr>
          <a:xfrm>
            <a:off x="10096107" y="364057"/>
            <a:ext cx="1866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845C709B-5A66-4409-B590-2EF387D64177}"/>
              </a:ext>
            </a:extLst>
          </p:cNvPr>
          <p:cNvCxnSpPr>
            <a:cxnSpLocks/>
          </p:cNvCxnSpPr>
          <p:nvPr/>
        </p:nvCxnSpPr>
        <p:spPr>
          <a:xfrm>
            <a:off x="4212390" y="2495907"/>
            <a:ext cx="0" cy="27432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8DC1A5A-E412-4D37-A8C1-077F3C49CD3C}"/>
              </a:ext>
            </a:extLst>
          </p:cNvPr>
          <p:cNvSpPr txBox="1"/>
          <p:nvPr/>
        </p:nvSpPr>
        <p:spPr>
          <a:xfrm>
            <a:off x="736488" y="1099461"/>
            <a:ext cx="103945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머신러닝</a:t>
            </a:r>
            <a:r>
              <a:rPr kumimoji="0" lang="ko-KR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kumimoji="0" lang="ko-KR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지도학습</a:t>
            </a:r>
            <a:r>
              <a:rPr lang="en-US" altLang="ko-KR" sz="2100" b="1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100" b="1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회귀분석</a:t>
            </a:r>
            <a:r>
              <a:rPr lang="en-US" altLang="ko-KR" sz="2100" b="1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C5E4565C-6303-44BF-8A4B-9E1137549043}"/>
              </a:ext>
            </a:extLst>
          </p:cNvPr>
          <p:cNvSpPr/>
          <p:nvPr/>
        </p:nvSpPr>
        <p:spPr>
          <a:xfrm>
            <a:off x="550080" y="1200231"/>
            <a:ext cx="176981" cy="17625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0" name="그룹 11">
            <a:extLst>
              <a:ext uri="{FF2B5EF4-FFF2-40B4-BE49-F238E27FC236}">
                <a16:creationId xmlns="" xmlns:a16="http://schemas.microsoft.com/office/drawing/2014/main" id="{288D3064-C25C-4DE0-97F5-AEBE0A13EBB9}"/>
              </a:ext>
            </a:extLst>
          </p:cNvPr>
          <p:cNvGrpSpPr>
            <a:grpSpLocks/>
          </p:cNvGrpSpPr>
          <p:nvPr/>
        </p:nvGrpSpPr>
        <p:grpSpPr bwMode="auto">
          <a:xfrm>
            <a:off x="1274278" y="2192221"/>
            <a:ext cx="3551721" cy="2760779"/>
            <a:chOff x="2401788" y="2316063"/>
            <a:chExt cx="4762500" cy="3705225"/>
          </a:xfrm>
        </p:grpSpPr>
        <p:pic>
          <p:nvPicPr>
            <p:cNvPr id="22" name="Picture 10">
              <a:extLst>
                <a:ext uri="{FF2B5EF4-FFF2-40B4-BE49-F238E27FC236}">
                  <a16:creationId xmlns="" xmlns:a16="http://schemas.microsoft.com/office/drawing/2014/main" id="{9E9AB471-CB55-4F47-A827-EF16343304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1788" y="2316063"/>
              <a:ext cx="4762500" cy="3705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" name="그룹 10">
              <a:extLst>
                <a:ext uri="{FF2B5EF4-FFF2-40B4-BE49-F238E27FC236}">
                  <a16:creationId xmlns="" xmlns:a16="http://schemas.microsoft.com/office/drawing/2014/main" id="{433681DF-5996-4034-A9AD-A48686DFF3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1413" y="2492375"/>
              <a:ext cx="4681537" cy="3344863"/>
              <a:chOff x="2411413" y="2492375"/>
              <a:chExt cx="4681537" cy="3344863"/>
            </a:xfrm>
          </p:grpSpPr>
          <p:cxnSp>
            <p:nvCxnSpPr>
              <p:cNvPr id="24" name="직선 화살표 연결선 9">
                <a:extLst>
                  <a:ext uri="{FF2B5EF4-FFF2-40B4-BE49-F238E27FC236}">
                    <a16:creationId xmlns="" xmlns:a16="http://schemas.microsoft.com/office/drawing/2014/main" id="{0FF1B1F7-9F58-4674-BA0C-927CA6EC1AD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411413" y="5837238"/>
                <a:ext cx="4681537" cy="0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직선 화살표 연결선 11">
                <a:extLst>
                  <a:ext uri="{FF2B5EF4-FFF2-40B4-BE49-F238E27FC236}">
                    <a16:creationId xmlns="" xmlns:a16="http://schemas.microsoft.com/office/drawing/2014/main" id="{904FDBF7-041D-40CA-8C7A-82B1B040E97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411413" y="2492375"/>
                <a:ext cx="0" cy="3344863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2F24FBD-FC05-41C1-99DC-B33E4618A0C4}"/>
              </a:ext>
            </a:extLst>
          </p:cNvPr>
          <p:cNvSpPr/>
          <p:nvPr/>
        </p:nvSpPr>
        <p:spPr>
          <a:xfrm>
            <a:off x="1001413" y="5393870"/>
            <a:ext cx="4097450" cy="583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딥러닝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AF2F6753-CB8E-40CB-9871-EF38A879D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807" y="2292386"/>
            <a:ext cx="1719322" cy="10105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F274C292-104D-4922-ABCA-B36184379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285" y="3529897"/>
            <a:ext cx="1533525" cy="962025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="" xmlns:a16="http://schemas.microsoft.com/office/drawing/2014/main" id="{33EC12A9-BEF6-4BAE-9DEA-5847063ADEF0}"/>
              </a:ext>
            </a:extLst>
          </p:cNvPr>
          <p:cNvSpPr/>
          <p:nvPr/>
        </p:nvSpPr>
        <p:spPr>
          <a:xfrm>
            <a:off x="6204032" y="2569579"/>
            <a:ext cx="312516" cy="4282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굽음 7">
            <a:extLst>
              <a:ext uri="{FF2B5EF4-FFF2-40B4-BE49-F238E27FC236}">
                <a16:creationId xmlns="" xmlns:a16="http://schemas.microsoft.com/office/drawing/2014/main" id="{CC08292F-010B-4C82-A487-C81C8600EADE}"/>
              </a:ext>
            </a:extLst>
          </p:cNvPr>
          <p:cNvSpPr/>
          <p:nvPr/>
        </p:nvSpPr>
        <p:spPr>
          <a:xfrm rot="5400000">
            <a:off x="6709928" y="2485055"/>
            <a:ext cx="885946" cy="99592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32D6D92-D8BD-45CC-B0CA-80EA90E05B81}"/>
              </a:ext>
            </a:extLst>
          </p:cNvPr>
          <p:cNvSpPr txBox="1"/>
          <p:nvPr/>
        </p:nvSpPr>
        <p:spPr>
          <a:xfrm>
            <a:off x="6887167" y="4491922"/>
            <a:ext cx="372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Sigmoid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함수 형태</a:t>
            </a:r>
            <a:endParaRPr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32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87697" y="6428568"/>
            <a:ext cx="28448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CC8FC-DC84-4CE8-AADD-ED05D9A2A54F}" type="slidenum">
              <a:rPr kumimoji="0" lang="en-US" sz="1575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57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81735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4400" b="1" dirty="0" err="1"/>
              <a:t>딥러닝이란</a:t>
            </a:r>
            <a:r>
              <a:rPr lang="ko-KR" altLang="en-US" sz="4400" b="1" dirty="0"/>
              <a:t> 무엇인가</a:t>
            </a:r>
            <a:endParaRPr lang="en-US" altLang="ko-KR" sz="3600" b="1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44E20B8-C1D9-417A-948B-532917931342}"/>
              </a:ext>
            </a:extLst>
          </p:cNvPr>
          <p:cNvSpPr txBox="1"/>
          <p:nvPr/>
        </p:nvSpPr>
        <p:spPr>
          <a:xfrm>
            <a:off x="10096107" y="364057"/>
            <a:ext cx="1866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8DC1A5A-E412-4D37-A8C1-077F3C49CD3C}"/>
              </a:ext>
            </a:extLst>
          </p:cNvPr>
          <p:cNvSpPr txBox="1"/>
          <p:nvPr/>
        </p:nvSpPr>
        <p:spPr>
          <a:xfrm>
            <a:off x="736488" y="1099461"/>
            <a:ext cx="103945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머신러닝</a:t>
            </a:r>
            <a:r>
              <a:rPr kumimoji="0" lang="ko-KR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kumimoji="0" lang="ko-KR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지도학습</a:t>
            </a:r>
            <a:r>
              <a:rPr lang="en-US" altLang="ko-KR" sz="2100" b="1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(SVM) 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C5E4565C-6303-44BF-8A4B-9E1137549043}"/>
              </a:ext>
            </a:extLst>
          </p:cNvPr>
          <p:cNvSpPr/>
          <p:nvPr/>
        </p:nvSpPr>
        <p:spPr>
          <a:xfrm>
            <a:off x="550080" y="1200231"/>
            <a:ext cx="176981" cy="17625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2F24FBD-FC05-41C1-99DC-B33E4618A0C4}"/>
              </a:ext>
            </a:extLst>
          </p:cNvPr>
          <p:cNvSpPr/>
          <p:nvPr/>
        </p:nvSpPr>
        <p:spPr>
          <a:xfrm>
            <a:off x="424856" y="1682151"/>
            <a:ext cx="1470703" cy="583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소득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3">
            <a:extLst>
              <a:ext uri="{FF2B5EF4-FFF2-40B4-BE49-F238E27FC236}">
                <a16:creationId xmlns="" xmlns:a16="http://schemas.microsoft.com/office/drawing/2014/main" id="{E1ECA550-23A1-44A6-A960-0949ADA2F8BD}"/>
              </a:ext>
            </a:extLst>
          </p:cNvPr>
          <p:cNvGrpSpPr>
            <a:grpSpLocks/>
          </p:cNvGrpSpPr>
          <p:nvPr/>
        </p:nvGrpSpPr>
        <p:grpSpPr bwMode="auto">
          <a:xfrm>
            <a:off x="1264486" y="2218846"/>
            <a:ext cx="3657600" cy="3505200"/>
            <a:chOff x="2438400" y="2516088"/>
            <a:chExt cx="3657600" cy="3505200"/>
          </a:xfrm>
        </p:grpSpPr>
        <p:sp>
          <p:nvSpPr>
            <p:cNvPr id="22" name="Line 15">
              <a:extLst>
                <a:ext uri="{FF2B5EF4-FFF2-40B4-BE49-F238E27FC236}">
                  <a16:creationId xmlns="" xmlns:a16="http://schemas.microsoft.com/office/drawing/2014/main" id="{20B286AD-195B-476E-BDB6-9D23A3C6C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2516088"/>
              <a:ext cx="0" cy="3505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3" name="Line 16">
              <a:extLst>
                <a:ext uri="{FF2B5EF4-FFF2-40B4-BE49-F238E27FC236}">
                  <a16:creationId xmlns="" xmlns:a16="http://schemas.microsoft.com/office/drawing/2014/main" id="{81A87D3E-64EC-40B9-8BC4-DB4A361B3C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8400" y="5868888"/>
              <a:ext cx="3657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4" name="Oval 17">
              <a:extLst>
                <a:ext uri="{FF2B5EF4-FFF2-40B4-BE49-F238E27FC236}">
                  <a16:creationId xmlns="" xmlns:a16="http://schemas.microsoft.com/office/drawing/2014/main" id="{7240F0E3-2E7F-4E75-944F-4F32FDFADD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17925" y="5338663"/>
              <a:ext cx="60325" cy="47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Oval 18">
              <a:extLst>
                <a:ext uri="{FF2B5EF4-FFF2-40B4-BE49-F238E27FC236}">
                  <a16:creationId xmlns="" xmlns:a16="http://schemas.microsoft.com/office/drawing/2014/main" id="{9CC6BFEF-20D1-4888-A853-FD502361A9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86025" y="4209951"/>
              <a:ext cx="60325" cy="47625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Oval 19">
              <a:extLst>
                <a:ext uri="{FF2B5EF4-FFF2-40B4-BE49-F238E27FC236}">
                  <a16:creationId xmlns="" xmlns:a16="http://schemas.microsoft.com/office/drawing/2014/main" id="{375A7542-B123-475E-97B3-E57FCB4AC3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40225" y="3120926"/>
              <a:ext cx="60325" cy="47625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Oval 20">
              <a:extLst>
                <a:ext uri="{FF2B5EF4-FFF2-40B4-BE49-F238E27FC236}">
                  <a16:creationId xmlns="" xmlns:a16="http://schemas.microsoft.com/office/drawing/2014/main" id="{C3C73170-54AD-433C-BB3E-D34629AF84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03725" y="3941663"/>
              <a:ext cx="60325" cy="47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Oval 21">
              <a:extLst>
                <a:ext uri="{FF2B5EF4-FFF2-40B4-BE49-F238E27FC236}">
                  <a16:creationId xmlns="" xmlns:a16="http://schemas.microsoft.com/office/drawing/2014/main" id="{EF187EB6-9BE7-4BD8-972F-2CE9FAA228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09950" y="2970113"/>
              <a:ext cx="60325" cy="5080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Oval 22">
              <a:extLst>
                <a:ext uri="{FF2B5EF4-FFF2-40B4-BE49-F238E27FC236}">
                  <a16:creationId xmlns="" xmlns:a16="http://schemas.microsoft.com/office/drawing/2014/main" id="{9EAC13C0-B81B-4B9D-A9BE-DFA72770B5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86200" y="4040088"/>
              <a:ext cx="53975" cy="47625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Oval 23">
              <a:extLst>
                <a:ext uri="{FF2B5EF4-FFF2-40B4-BE49-F238E27FC236}">
                  <a16:creationId xmlns="" xmlns:a16="http://schemas.microsoft.com/office/drawing/2014/main" id="{00301F45-2D8E-434D-A651-05D4D2E153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8000" y="3430488"/>
              <a:ext cx="60325" cy="58738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Oval 24">
              <a:extLst>
                <a:ext uri="{FF2B5EF4-FFF2-40B4-BE49-F238E27FC236}">
                  <a16:creationId xmlns="" xmlns:a16="http://schemas.microsoft.com/office/drawing/2014/main" id="{FBC36E1F-DE90-443E-853E-8DF28FD450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05400" y="4421088"/>
              <a:ext cx="60325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Oval 25">
              <a:extLst>
                <a:ext uri="{FF2B5EF4-FFF2-40B4-BE49-F238E27FC236}">
                  <a16:creationId xmlns="" xmlns:a16="http://schemas.microsoft.com/office/drawing/2014/main" id="{22800643-F2E9-477F-B149-1425984E37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3887788" y="4749701"/>
              <a:ext cx="53975" cy="47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Oval 26">
              <a:extLst>
                <a:ext uri="{FF2B5EF4-FFF2-40B4-BE49-F238E27FC236}">
                  <a16:creationId xmlns="" xmlns:a16="http://schemas.microsoft.com/office/drawing/2014/main" id="{2080FE68-EBC3-424B-BE09-9F09848948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6003925" y="3535263"/>
              <a:ext cx="60325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Oval 27">
              <a:extLst>
                <a:ext uri="{FF2B5EF4-FFF2-40B4-BE49-F238E27FC236}">
                  <a16:creationId xmlns="" xmlns:a16="http://schemas.microsoft.com/office/drawing/2014/main" id="{A824B439-9226-46C7-BC25-4DBF419636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5295900" y="4851301"/>
              <a:ext cx="60325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Oval 28">
              <a:extLst>
                <a:ext uri="{FF2B5EF4-FFF2-40B4-BE49-F238E27FC236}">
                  <a16:creationId xmlns="" xmlns:a16="http://schemas.microsoft.com/office/drawing/2014/main" id="{BE49E41D-8BE1-420C-B3CA-578906ED7D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3124200" y="2973288"/>
              <a:ext cx="60325" cy="50800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Oval 29">
              <a:extLst>
                <a:ext uri="{FF2B5EF4-FFF2-40B4-BE49-F238E27FC236}">
                  <a16:creationId xmlns="" xmlns:a16="http://schemas.microsoft.com/office/drawing/2014/main" id="{CF394842-E886-41B5-BB64-B8981447A7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4711700" y="3890863"/>
              <a:ext cx="60325" cy="50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Oval 30">
              <a:extLst>
                <a:ext uri="{FF2B5EF4-FFF2-40B4-BE49-F238E27FC236}">
                  <a16:creationId xmlns="" xmlns:a16="http://schemas.microsoft.com/office/drawing/2014/main" id="{FEE01996-5286-4213-AA36-8EA5998DD8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5867400" y="4802088"/>
              <a:ext cx="60325" cy="476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Oval 31">
              <a:extLst>
                <a:ext uri="{FF2B5EF4-FFF2-40B4-BE49-F238E27FC236}">
                  <a16:creationId xmlns="" xmlns:a16="http://schemas.microsoft.com/office/drawing/2014/main" id="{5654D87E-1F75-4736-A4E9-9014C6F533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118274">
              <a:off x="3114675" y="3946426"/>
              <a:ext cx="60325" cy="47625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Oval 32">
              <a:extLst>
                <a:ext uri="{FF2B5EF4-FFF2-40B4-BE49-F238E27FC236}">
                  <a16:creationId xmlns="" xmlns:a16="http://schemas.microsoft.com/office/drawing/2014/main" id="{536D572B-C632-4898-8941-8537B8E5CF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867150" y="3363813"/>
              <a:ext cx="47625" cy="53975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Oval 33">
              <a:extLst>
                <a:ext uri="{FF2B5EF4-FFF2-40B4-BE49-F238E27FC236}">
                  <a16:creationId xmlns="" xmlns:a16="http://schemas.microsoft.com/office/drawing/2014/main" id="{5FD78C19-B4D6-4445-9F7F-08BF3EB8A9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4136231" y="5549007"/>
              <a:ext cx="55563" cy="603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Oval 34">
              <a:extLst>
                <a:ext uri="{FF2B5EF4-FFF2-40B4-BE49-F238E27FC236}">
                  <a16:creationId xmlns="" xmlns:a16="http://schemas.microsoft.com/office/drawing/2014/main" id="{899AE358-49B8-41F4-A1C6-9472ABFEEF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114675" y="4405213"/>
              <a:ext cx="47625" cy="60325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Oval 35">
              <a:extLst>
                <a:ext uri="{FF2B5EF4-FFF2-40B4-BE49-F238E27FC236}">
                  <a16:creationId xmlns="" xmlns:a16="http://schemas.microsoft.com/office/drawing/2014/main" id="{FC8467E9-5429-4B0B-BE1B-4BBE09A4DB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4343400" y="2700238"/>
              <a:ext cx="47625" cy="53975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Oval 36">
              <a:extLst>
                <a:ext uri="{FF2B5EF4-FFF2-40B4-BE49-F238E27FC236}">
                  <a16:creationId xmlns="" xmlns:a16="http://schemas.microsoft.com/office/drawing/2014/main" id="{4E3981CD-262C-4AF7-B919-64D224B41E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5304632" y="4450457"/>
              <a:ext cx="58737" cy="603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Oval 37">
              <a:extLst>
                <a:ext uri="{FF2B5EF4-FFF2-40B4-BE49-F238E27FC236}">
                  <a16:creationId xmlns="" xmlns:a16="http://schemas.microsoft.com/office/drawing/2014/main" id="{1C7E10DD-0969-45DD-A1E7-6FA5376BAE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4370388" y="4386163"/>
              <a:ext cx="47625" cy="539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Oval 38">
              <a:extLst>
                <a:ext uri="{FF2B5EF4-FFF2-40B4-BE49-F238E27FC236}">
                  <a16:creationId xmlns="" xmlns:a16="http://schemas.microsoft.com/office/drawing/2014/main" id="{7D7F19C1-4200-4BE9-8F81-C334F93689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5619750" y="3671788"/>
              <a:ext cx="47625" cy="539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Oval 39">
              <a:extLst>
                <a:ext uri="{FF2B5EF4-FFF2-40B4-BE49-F238E27FC236}">
                  <a16:creationId xmlns="" xmlns:a16="http://schemas.microsoft.com/office/drawing/2014/main" id="{903337A9-7DDB-428E-9E5A-D994CA0CD3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3087688" y="2652613"/>
              <a:ext cx="47625" cy="60325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Oval 40">
              <a:extLst>
                <a:ext uri="{FF2B5EF4-FFF2-40B4-BE49-F238E27FC236}">
                  <a16:creationId xmlns="" xmlns:a16="http://schemas.microsoft.com/office/drawing/2014/main" id="{6E3D7503-182E-4CC0-9D48-11F590ED36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5260975" y="3579713"/>
              <a:ext cx="47625" cy="539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Oval 41">
              <a:extLst>
                <a:ext uri="{FF2B5EF4-FFF2-40B4-BE49-F238E27FC236}">
                  <a16:creationId xmlns="" xmlns:a16="http://schemas.microsoft.com/office/drawing/2014/main" id="{B59F4F9C-447B-497E-BF09-96DACDF9E1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895381">
              <a:off x="5117307" y="5025132"/>
              <a:ext cx="58737" cy="539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Oval 42">
              <a:extLst>
                <a:ext uri="{FF2B5EF4-FFF2-40B4-BE49-F238E27FC236}">
                  <a16:creationId xmlns="" xmlns:a16="http://schemas.microsoft.com/office/drawing/2014/main" id="{4A4CB783-A53D-4E4C-94F7-411E16E8D7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3498057" y="3840857"/>
              <a:ext cx="58737" cy="60325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Oval 43">
              <a:extLst>
                <a:ext uri="{FF2B5EF4-FFF2-40B4-BE49-F238E27FC236}">
                  <a16:creationId xmlns="" xmlns:a16="http://schemas.microsoft.com/office/drawing/2014/main" id="{38B5C7C1-681A-4D1B-B80D-8E581D2E0A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4651375" y="5560913"/>
              <a:ext cx="47625" cy="539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Oval 44">
              <a:extLst>
                <a:ext uri="{FF2B5EF4-FFF2-40B4-BE49-F238E27FC236}">
                  <a16:creationId xmlns="" xmlns:a16="http://schemas.microsoft.com/office/drawing/2014/main" id="{E669F769-146C-45B4-8324-C4007A3DB2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4346575" y="5179913"/>
              <a:ext cx="47625" cy="539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Oval 45">
              <a:extLst>
                <a:ext uri="{FF2B5EF4-FFF2-40B4-BE49-F238E27FC236}">
                  <a16:creationId xmlns="" xmlns:a16="http://schemas.microsoft.com/office/drawing/2014/main" id="{1FEFF3ED-7348-41E2-95B2-534BA1A424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817019" y="4042469"/>
              <a:ext cx="58738" cy="53975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Oval 46">
              <a:extLst>
                <a:ext uri="{FF2B5EF4-FFF2-40B4-BE49-F238E27FC236}">
                  <a16:creationId xmlns="" xmlns:a16="http://schemas.microsoft.com/office/drawing/2014/main" id="{285804F4-311E-4D13-BC01-2A52AE113E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3713163" y="3082825"/>
              <a:ext cx="50800" cy="53975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" name="Oval 47">
              <a:extLst>
                <a:ext uri="{FF2B5EF4-FFF2-40B4-BE49-F238E27FC236}">
                  <a16:creationId xmlns="" xmlns:a16="http://schemas.microsoft.com/office/drawing/2014/main" id="{E7F5EE46-5A03-4957-B1D3-06536A0602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4356101" y="4670325"/>
              <a:ext cx="50800" cy="603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" name="Oval 48">
              <a:extLst>
                <a:ext uri="{FF2B5EF4-FFF2-40B4-BE49-F238E27FC236}">
                  <a16:creationId xmlns="" xmlns:a16="http://schemas.microsoft.com/office/drawing/2014/main" id="{604351B5-EA9B-4261-AFCF-6D1478728C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2504282" y="3388419"/>
              <a:ext cx="58738" cy="60325"/>
            </a:xfrm>
            <a:prstGeom prst="ellipse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Oval 49">
              <a:extLst>
                <a:ext uri="{FF2B5EF4-FFF2-40B4-BE49-F238E27FC236}">
                  <a16:creationId xmlns="" xmlns:a16="http://schemas.microsoft.com/office/drawing/2014/main" id="{2E8FCA31-92BD-4122-ADD5-A454C5FE71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3937794" y="5355332"/>
              <a:ext cx="55563" cy="603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" name="Oval 50">
              <a:extLst>
                <a:ext uri="{FF2B5EF4-FFF2-40B4-BE49-F238E27FC236}">
                  <a16:creationId xmlns="" xmlns:a16="http://schemas.microsoft.com/office/drawing/2014/main" id="{E3DB2C24-50B0-4CEB-811A-1069FC8403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4777107">
              <a:off x="5303838" y="5062438"/>
              <a:ext cx="50800" cy="603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rgbClr val="0066CC"/>
                </a:buClr>
                <a:buFont typeface="Wingdings" panose="05000000000000000000" pitchFamily="2" charset="2"/>
                <a:buChar char="§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rgbClr val="0066CC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rgbClr val="0066CC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rgbClr val="0066CC"/>
                </a:buClr>
                <a:buChar char="»"/>
                <a:defRPr kumimoji="1" sz="16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CC"/>
                </a:buClr>
                <a:buChar char="­"/>
                <a:defRPr kumimoji="1" sz="1400">
                  <a:solidFill>
                    <a:schemeClr val="tx1"/>
                  </a:solidFill>
                  <a:latin typeface="Tahoma" panose="020B0604030504040204" pitchFamily="34" charset="0"/>
                  <a:ea typeface="새굴림" panose="02030600000101010101" pitchFamily="18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20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2467F07D-BC35-4AA7-A995-C786C92B9797}"/>
              </a:ext>
            </a:extLst>
          </p:cNvPr>
          <p:cNvGrpSpPr/>
          <p:nvPr/>
        </p:nvGrpSpPr>
        <p:grpSpPr>
          <a:xfrm>
            <a:off x="5965457" y="2225171"/>
            <a:ext cx="4038600" cy="3505200"/>
            <a:chOff x="2286000" y="2587625"/>
            <a:chExt cx="4038600" cy="3505200"/>
          </a:xfrm>
        </p:grpSpPr>
        <p:sp>
          <p:nvSpPr>
            <p:cNvPr id="142" name="Line 52">
              <a:extLst>
                <a:ext uri="{FF2B5EF4-FFF2-40B4-BE49-F238E27FC236}">
                  <a16:creationId xmlns="" xmlns:a16="http://schemas.microsoft.com/office/drawing/2014/main" id="{464E0328-CE7C-42E0-8576-57CC0CA9CE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6000" y="2782888"/>
              <a:ext cx="4038600" cy="2590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143" name="그룹 84">
              <a:extLst>
                <a:ext uri="{FF2B5EF4-FFF2-40B4-BE49-F238E27FC236}">
                  <a16:creationId xmlns="" xmlns:a16="http://schemas.microsoft.com/office/drawing/2014/main" id="{FE804AAB-C74D-42C7-A93B-8661CE421C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400" y="2587625"/>
              <a:ext cx="3657600" cy="3505200"/>
              <a:chOff x="2438400" y="2516088"/>
              <a:chExt cx="3657600" cy="3505200"/>
            </a:xfrm>
          </p:grpSpPr>
          <p:sp>
            <p:nvSpPr>
              <p:cNvPr id="144" name="Line 15">
                <a:extLst>
                  <a:ext uri="{FF2B5EF4-FFF2-40B4-BE49-F238E27FC236}">
                    <a16:creationId xmlns="" xmlns:a16="http://schemas.microsoft.com/office/drawing/2014/main" id="{441B2A99-26B7-40DF-82D7-20946A7CAF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2516088"/>
                <a:ext cx="0" cy="3505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45" name="Line 16">
                <a:extLst>
                  <a:ext uri="{FF2B5EF4-FFF2-40B4-BE49-F238E27FC236}">
                    <a16:creationId xmlns="" xmlns:a16="http://schemas.microsoft.com/office/drawing/2014/main" id="{A0A52639-2094-4AC5-8001-D737AEDB0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38400" y="5868888"/>
                <a:ext cx="36576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46" name="Oval 17">
                <a:extLst>
                  <a:ext uri="{FF2B5EF4-FFF2-40B4-BE49-F238E27FC236}">
                    <a16:creationId xmlns="" xmlns:a16="http://schemas.microsoft.com/office/drawing/2014/main" id="{17E9BEC5-B020-4917-B1FD-68563771546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17925" y="5338663"/>
                <a:ext cx="60325" cy="476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7" name="Oval 18">
                <a:extLst>
                  <a:ext uri="{FF2B5EF4-FFF2-40B4-BE49-F238E27FC236}">
                    <a16:creationId xmlns="" xmlns:a16="http://schemas.microsoft.com/office/drawing/2014/main" id="{717FD6FC-7D1C-4492-94B3-971F8BCC559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86025" y="4209951"/>
                <a:ext cx="60325" cy="47625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8" name="Oval 19">
                <a:extLst>
                  <a:ext uri="{FF2B5EF4-FFF2-40B4-BE49-F238E27FC236}">
                    <a16:creationId xmlns="" xmlns:a16="http://schemas.microsoft.com/office/drawing/2014/main" id="{80F78FC2-125E-4B59-988D-623AD7A0CF1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40225" y="3120926"/>
                <a:ext cx="60325" cy="47625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9" name="Oval 20">
                <a:extLst>
                  <a:ext uri="{FF2B5EF4-FFF2-40B4-BE49-F238E27FC236}">
                    <a16:creationId xmlns="" xmlns:a16="http://schemas.microsoft.com/office/drawing/2014/main" id="{EE6BC15D-A882-42D1-AC59-D14DE4537EB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03725" y="3941663"/>
                <a:ext cx="60325" cy="476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0" name="Oval 21">
                <a:extLst>
                  <a:ext uri="{FF2B5EF4-FFF2-40B4-BE49-F238E27FC236}">
                    <a16:creationId xmlns="" xmlns:a16="http://schemas.microsoft.com/office/drawing/2014/main" id="{29CF55C4-F374-47FE-AE40-9A6A211D6D0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09950" y="2970113"/>
                <a:ext cx="60325" cy="50800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1" name="Oval 22">
                <a:extLst>
                  <a:ext uri="{FF2B5EF4-FFF2-40B4-BE49-F238E27FC236}">
                    <a16:creationId xmlns="" xmlns:a16="http://schemas.microsoft.com/office/drawing/2014/main" id="{868718E9-8E4C-40A1-9E33-D872F6DC16C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86200" y="4040088"/>
                <a:ext cx="53975" cy="47625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2" name="Oval 23">
                <a:extLst>
                  <a:ext uri="{FF2B5EF4-FFF2-40B4-BE49-F238E27FC236}">
                    <a16:creationId xmlns="" xmlns:a16="http://schemas.microsoft.com/office/drawing/2014/main" id="{4D5940E4-F23E-4DB3-A573-108F8CCB88F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48000" y="3430488"/>
                <a:ext cx="60325" cy="58738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" name="Oval 24">
                <a:extLst>
                  <a:ext uri="{FF2B5EF4-FFF2-40B4-BE49-F238E27FC236}">
                    <a16:creationId xmlns="" xmlns:a16="http://schemas.microsoft.com/office/drawing/2014/main" id="{07ED37C9-EB3E-4D2B-88F4-575F946E7B1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105400" y="4421088"/>
                <a:ext cx="60325" cy="50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" name="Oval 25">
                <a:extLst>
                  <a:ext uri="{FF2B5EF4-FFF2-40B4-BE49-F238E27FC236}">
                    <a16:creationId xmlns="" xmlns:a16="http://schemas.microsoft.com/office/drawing/2014/main" id="{E477DFF0-02DF-4564-9EE9-440A08235ED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1118274">
                <a:off x="3887788" y="4749701"/>
                <a:ext cx="53975" cy="476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5" name="Oval 26">
                <a:extLst>
                  <a:ext uri="{FF2B5EF4-FFF2-40B4-BE49-F238E27FC236}">
                    <a16:creationId xmlns="" xmlns:a16="http://schemas.microsoft.com/office/drawing/2014/main" id="{5D92CEAE-29C2-45EC-9845-FE04986B242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1118274">
                <a:off x="6003925" y="3535263"/>
                <a:ext cx="60325" cy="50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6" name="Oval 27">
                <a:extLst>
                  <a:ext uri="{FF2B5EF4-FFF2-40B4-BE49-F238E27FC236}">
                    <a16:creationId xmlns="" xmlns:a16="http://schemas.microsoft.com/office/drawing/2014/main" id="{DD05FDC8-D331-4853-AF9B-BEEE1D8CC93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1118274">
                <a:off x="5295900" y="4851301"/>
                <a:ext cx="60325" cy="50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7" name="Oval 28">
                <a:extLst>
                  <a:ext uri="{FF2B5EF4-FFF2-40B4-BE49-F238E27FC236}">
                    <a16:creationId xmlns="" xmlns:a16="http://schemas.microsoft.com/office/drawing/2014/main" id="{A1B4C4DC-174D-46F4-A2A0-38520D08752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1118274">
                <a:off x="3124200" y="2973288"/>
                <a:ext cx="60325" cy="50800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8" name="Oval 29">
                <a:extLst>
                  <a:ext uri="{FF2B5EF4-FFF2-40B4-BE49-F238E27FC236}">
                    <a16:creationId xmlns="" xmlns:a16="http://schemas.microsoft.com/office/drawing/2014/main" id="{ABD5E4D3-79F8-4B99-9434-44C150E8231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1118274">
                <a:off x="4711700" y="3890863"/>
                <a:ext cx="60325" cy="508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9" name="Oval 30">
                <a:extLst>
                  <a:ext uri="{FF2B5EF4-FFF2-40B4-BE49-F238E27FC236}">
                    <a16:creationId xmlns="" xmlns:a16="http://schemas.microsoft.com/office/drawing/2014/main" id="{9158B03B-8CE3-49CD-AE78-0240304F909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1118274">
                <a:off x="5867400" y="4802088"/>
                <a:ext cx="60325" cy="476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0" name="Oval 31">
                <a:extLst>
                  <a:ext uri="{FF2B5EF4-FFF2-40B4-BE49-F238E27FC236}">
                    <a16:creationId xmlns="" xmlns:a16="http://schemas.microsoft.com/office/drawing/2014/main" id="{2E2C2786-2D94-4423-A5F6-C425AAB9FC3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1118274">
                <a:off x="3114675" y="3946426"/>
                <a:ext cx="60325" cy="47625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1" name="Oval 32">
                <a:extLst>
                  <a:ext uri="{FF2B5EF4-FFF2-40B4-BE49-F238E27FC236}">
                    <a16:creationId xmlns="" xmlns:a16="http://schemas.microsoft.com/office/drawing/2014/main" id="{5583F8DF-FAF6-4E84-934A-5E1CBEFBC42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895381">
                <a:off x="3867150" y="3363813"/>
                <a:ext cx="47625" cy="53975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2" name="Oval 33">
                <a:extLst>
                  <a:ext uri="{FF2B5EF4-FFF2-40B4-BE49-F238E27FC236}">
                    <a16:creationId xmlns="" xmlns:a16="http://schemas.microsoft.com/office/drawing/2014/main" id="{5F2C6BC7-FD9D-4E4F-95A2-8DD88D80136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895381">
                <a:off x="4136231" y="5549007"/>
                <a:ext cx="55563" cy="603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" name="Oval 34">
                <a:extLst>
                  <a:ext uri="{FF2B5EF4-FFF2-40B4-BE49-F238E27FC236}">
                    <a16:creationId xmlns="" xmlns:a16="http://schemas.microsoft.com/office/drawing/2014/main" id="{14EC2AD4-3D1C-4481-A7A6-87792E50CA7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895381">
                <a:off x="3114675" y="4405213"/>
                <a:ext cx="47625" cy="60325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" name="Oval 35">
                <a:extLst>
                  <a:ext uri="{FF2B5EF4-FFF2-40B4-BE49-F238E27FC236}">
                    <a16:creationId xmlns="" xmlns:a16="http://schemas.microsoft.com/office/drawing/2014/main" id="{7A08E9B3-4A5C-4883-9027-1B030509AA8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895381">
                <a:off x="4343400" y="2700238"/>
                <a:ext cx="47625" cy="53975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5" name="Oval 36">
                <a:extLst>
                  <a:ext uri="{FF2B5EF4-FFF2-40B4-BE49-F238E27FC236}">
                    <a16:creationId xmlns="" xmlns:a16="http://schemas.microsoft.com/office/drawing/2014/main" id="{1AAB87C4-03A9-4049-9F82-894D552D7D0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895381">
                <a:off x="5304632" y="4450457"/>
                <a:ext cx="58737" cy="603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6" name="Oval 37">
                <a:extLst>
                  <a:ext uri="{FF2B5EF4-FFF2-40B4-BE49-F238E27FC236}">
                    <a16:creationId xmlns="" xmlns:a16="http://schemas.microsoft.com/office/drawing/2014/main" id="{48FED6A1-267F-4760-92A4-BE9A0226CFC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895381">
                <a:off x="4370388" y="4386163"/>
                <a:ext cx="47625" cy="539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7" name="Oval 38">
                <a:extLst>
                  <a:ext uri="{FF2B5EF4-FFF2-40B4-BE49-F238E27FC236}">
                    <a16:creationId xmlns="" xmlns:a16="http://schemas.microsoft.com/office/drawing/2014/main" id="{461537EF-C1D8-4916-B090-746974E4D90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895381">
                <a:off x="5619750" y="3671788"/>
                <a:ext cx="47625" cy="539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8" name="Oval 39">
                <a:extLst>
                  <a:ext uri="{FF2B5EF4-FFF2-40B4-BE49-F238E27FC236}">
                    <a16:creationId xmlns="" xmlns:a16="http://schemas.microsoft.com/office/drawing/2014/main" id="{114F66BC-7AC0-4EB8-BB02-1E769E4BFF8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895381">
                <a:off x="3087688" y="2652613"/>
                <a:ext cx="47625" cy="60325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9" name="Oval 40">
                <a:extLst>
                  <a:ext uri="{FF2B5EF4-FFF2-40B4-BE49-F238E27FC236}">
                    <a16:creationId xmlns="" xmlns:a16="http://schemas.microsoft.com/office/drawing/2014/main" id="{7824F2B5-EA45-414A-AA4D-468F6620A19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895381">
                <a:off x="5260975" y="3579713"/>
                <a:ext cx="47625" cy="539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0" name="Oval 41">
                <a:extLst>
                  <a:ext uri="{FF2B5EF4-FFF2-40B4-BE49-F238E27FC236}">
                    <a16:creationId xmlns="" xmlns:a16="http://schemas.microsoft.com/office/drawing/2014/main" id="{D6F5E377-DC0A-40A8-9BE9-B8C49AEE78A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895381">
                <a:off x="5117307" y="5025132"/>
                <a:ext cx="58737" cy="539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1" name="Oval 42">
                <a:extLst>
                  <a:ext uri="{FF2B5EF4-FFF2-40B4-BE49-F238E27FC236}">
                    <a16:creationId xmlns="" xmlns:a16="http://schemas.microsoft.com/office/drawing/2014/main" id="{3BA4C425-E603-41CE-BE88-CC5820172EC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4777107">
                <a:off x="3498057" y="3840857"/>
                <a:ext cx="58737" cy="60325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2" name="Oval 43">
                <a:extLst>
                  <a:ext uri="{FF2B5EF4-FFF2-40B4-BE49-F238E27FC236}">
                    <a16:creationId xmlns="" xmlns:a16="http://schemas.microsoft.com/office/drawing/2014/main" id="{40CB1035-94E2-4E00-8565-69EC5D7EC42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4777107">
                <a:off x="4651375" y="5560913"/>
                <a:ext cx="47625" cy="539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3" name="Oval 44">
                <a:extLst>
                  <a:ext uri="{FF2B5EF4-FFF2-40B4-BE49-F238E27FC236}">
                    <a16:creationId xmlns="" xmlns:a16="http://schemas.microsoft.com/office/drawing/2014/main" id="{4147C4C6-D97A-43D8-B456-456DA919D99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4777107">
                <a:off x="4346575" y="5179913"/>
                <a:ext cx="47625" cy="539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" name="Oval 45">
                <a:extLst>
                  <a:ext uri="{FF2B5EF4-FFF2-40B4-BE49-F238E27FC236}">
                    <a16:creationId xmlns="" xmlns:a16="http://schemas.microsoft.com/office/drawing/2014/main" id="{CDD19147-911C-4CEE-9E5B-B92DF21C427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4777107">
                <a:off x="2817019" y="4042469"/>
                <a:ext cx="58738" cy="53975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" name="Oval 46">
                <a:extLst>
                  <a:ext uri="{FF2B5EF4-FFF2-40B4-BE49-F238E27FC236}">
                    <a16:creationId xmlns="" xmlns:a16="http://schemas.microsoft.com/office/drawing/2014/main" id="{027F6F8C-3140-4D33-9AD7-66BCD4922CF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4777107">
                <a:off x="3713163" y="3082825"/>
                <a:ext cx="50800" cy="53975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6" name="Oval 47">
                <a:extLst>
                  <a:ext uri="{FF2B5EF4-FFF2-40B4-BE49-F238E27FC236}">
                    <a16:creationId xmlns="" xmlns:a16="http://schemas.microsoft.com/office/drawing/2014/main" id="{59626702-34F4-4454-B345-65FEAB504C8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4777107">
                <a:off x="4356101" y="4670325"/>
                <a:ext cx="50800" cy="603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" name="Oval 48">
                <a:extLst>
                  <a:ext uri="{FF2B5EF4-FFF2-40B4-BE49-F238E27FC236}">
                    <a16:creationId xmlns="" xmlns:a16="http://schemas.microsoft.com/office/drawing/2014/main" id="{CEF8178C-D4EC-4510-B292-EDA6AA6F83C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4777107">
                <a:off x="2504282" y="3388419"/>
                <a:ext cx="58738" cy="60325"/>
              </a:xfrm>
              <a:prstGeom prst="ellipse">
                <a:avLst/>
              </a:prstGeom>
              <a:solidFill>
                <a:srgbClr val="00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8" name="Oval 49">
                <a:extLst>
                  <a:ext uri="{FF2B5EF4-FFF2-40B4-BE49-F238E27FC236}">
                    <a16:creationId xmlns="" xmlns:a16="http://schemas.microsoft.com/office/drawing/2014/main" id="{AF82AC2F-528F-4B61-94E4-F6DF10E35C5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4777107">
                <a:off x="3937794" y="5355332"/>
                <a:ext cx="55563" cy="603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9" name="Oval 50">
                <a:extLst>
                  <a:ext uri="{FF2B5EF4-FFF2-40B4-BE49-F238E27FC236}">
                    <a16:creationId xmlns="" xmlns:a16="http://schemas.microsoft.com/office/drawing/2014/main" id="{3DC728B4-C197-4D44-A281-F0921F5519E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4777107">
                <a:off x="5303838" y="5062438"/>
                <a:ext cx="50800" cy="603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rgbClr val="0066CC"/>
                  </a:buClr>
                  <a:buFont typeface="Wingdings" panose="05000000000000000000" pitchFamily="2" charset="2"/>
                  <a:buChar char="§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rgbClr val="0066CC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rgbClr val="0066CC"/>
                  </a:buClr>
                  <a:buChar char="•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rgbClr val="0066CC"/>
                  </a:buClr>
                  <a:buChar char="»"/>
                  <a:defRPr kumimoji="1" sz="16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CC"/>
                  </a:buClr>
                  <a:buChar char="­"/>
                  <a:defRPr kumimoji="1" sz="1400">
                    <a:solidFill>
                      <a:schemeClr val="tx1"/>
                    </a:solidFill>
                    <a:latin typeface="Tahoma" panose="020B0604030504040204" pitchFamily="34" charset="0"/>
                    <a:ea typeface="새굴림" panose="02030600000101010101" pitchFamily="18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20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80" name="직사각형 179">
            <a:extLst>
              <a:ext uri="{FF2B5EF4-FFF2-40B4-BE49-F238E27FC236}">
                <a16:creationId xmlns="" xmlns:a16="http://schemas.microsoft.com/office/drawing/2014/main" id="{1FDBA37C-3576-4926-86EC-49929C70E970}"/>
              </a:ext>
            </a:extLst>
          </p:cNvPr>
          <p:cNvSpPr/>
          <p:nvPr/>
        </p:nvSpPr>
        <p:spPr>
          <a:xfrm>
            <a:off x="3073298" y="5776777"/>
            <a:ext cx="3684321" cy="583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골격근량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CB3FA5D-7F1F-434C-8B80-AFDCEB60CDB0}"/>
              </a:ext>
            </a:extLst>
          </p:cNvPr>
          <p:cNvSpPr txBox="1"/>
          <p:nvPr/>
        </p:nvSpPr>
        <p:spPr>
          <a:xfrm>
            <a:off x="4475330" y="3694940"/>
            <a:ext cx="90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군인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="" xmlns:a16="http://schemas.microsoft.com/office/drawing/2014/main" id="{B0148E3E-187B-4F23-95A3-BDC4553DED2E}"/>
              </a:ext>
            </a:extLst>
          </p:cNvPr>
          <p:cNvSpPr txBox="1"/>
          <p:nvPr/>
        </p:nvSpPr>
        <p:spPr>
          <a:xfrm>
            <a:off x="2426036" y="2007263"/>
            <a:ext cx="90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예비군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="" xmlns:a16="http://schemas.microsoft.com/office/drawing/2014/main" id="{6BD1B53C-4F0A-4F92-B80D-09983607BBCE}"/>
              </a:ext>
            </a:extLst>
          </p:cNvPr>
          <p:cNvSpPr/>
          <p:nvPr/>
        </p:nvSpPr>
        <p:spPr>
          <a:xfrm>
            <a:off x="5490196" y="1607942"/>
            <a:ext cx="1470703" cy="583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소득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="" xmlns:a16="http://schemas.microsoft.com/office/drawing/2014/main" id="{FFB97589-5E83-4197-A9FE-0402CC3BBF82}"/>
              </a:ext>
            </a:extLst>
          </p:cNvPr>
          <p:cNvSpPr/>
          <p:nvPr/>
        </p:nvSpPr>
        <p:spPr>
          <a:xfrm>
            <a:off x="8138638" y="5702568"/>
            <a:ext cx="3684321" cy="583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 err="1">
                <a:solidFill>
                  <a:schemeClr val="tx1"/>
                </a:solidFill>
              </a:rPr>
              <a:t>골격근량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="" xmlns:a16="http://schemas.microsoft.com/office/drawing/2014/main" id="{82BB9236-8E3B-479F-A425-DBF869BBB3CE}"/>
              </a:ext>
            </a:extLst>
          </p:cNvPr>
          <p:cNvSpPr txBox="1"/>
          <p:nvPr/>
        </p:nvSpPr>
        <p:spPr>
          <a:xfrm>
            <a:off x="6367062" y="6152496"/>
            <a:ext cx="3729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집단의 경계에 대한 함수식을 구해 </a:t>
            </a:r>
            <a:endParaRPr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분류하는 방법</a:t>
            </a:r>
            <a:endParaRPr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34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787697" y="6428568"/>
            <a:ext cx="28448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CC8FC-DC84-4CE8-AADD-ED05D9A2A54F}" type="slidenum">
              <a:rPr kumimoji="0" lang="en-US" sz="1575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57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B48FC017-BA09-42B2-BAAE-E4AA5C106EC9}"/>
              </a:ext>
            </a:extLst>
          </p:cNvPr>
          <p:cNvCxnSpPr>
            <a:cxnSpLocks/>
          </p:cNvCxnSpPr>
          <p:nvPr/>
        </p:nvCxnSpPr>
        <p:spPr>
          <a:xfrm>
            <a:off x="426424" y="902778"/>
            <a:ext cx="1133915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2ABFCC-117F-4950-B0AD-214580E410BF}"/>
              </a:ext>
            </a:extLst>
          </p:cNvPr>
          <p:cNvSpPr txBox="1"/>
          <p:nvPr/>
        </p:nvSpPr>
        <p:spPr>
          <a:xfrm>
            <a:off x="426425" y="105310"/>
            <a:ext cx="6622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4400" b="1" dirty="0" err="1"/>
              <a:t>딥러닝이란</a:t>
            </a:r>
            <a:r>
              <a:rPr lang="ko-KR" altLang="en-US" sz="4400" b="1" dirty="0"/>
              <a:t> 무엇인가</a:t>
            </a:r>
            <a:endParaRPr lang="en-US" altLang="ko-KR" sz="3600" b="1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44E20B8-C1D9-417A-948B-532917931342}"/>
              </a:ext>
            </a:extLst>
          </p:cNvPr>
          <p:cNvSpPr txBox="1"/>
          <p:nvPr/>
        </p:nvSpPr>
        <p:spPr>
          <a:xfrm>
            <a:off x="10096107" y="364057"/>
            <a:ext cx="1866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8DC1A5A-E412-4D37-A8C1-077F3C49CD3C}"/>
              </a:ext>
            </a:extLst>
          </p:cNvPr>
          <p:cNvSpPr txBox="1"/>
          <p:nvPr/>
        </p:nvSpPr>
        <p:spPr>
          <a:xfrm>
            <a:off x="736488" y="1099461"/>
            <a:ext cx="103945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ko-KR" alt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머신러닝</a:t>
            </a:r>
            <a:r>
              <a:rPr kumimoji="0" lang="ko-KR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kumimoji="0" lang="ko-KR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지도학습</a:t>
            </a:r>
            <a:r>
              <a:rPr lang="en-US" altLang="ko-KR" sz="2100" b="1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(Decision tree/</a:t>
            </a:r>
            <a:r>
              <a:rPr lang="en-US" altLang="ko-KR" sz="2100" b="1" dirty="0" err="1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RandomForest</a:t>
            </a:r>
            <a:r>
              <a:rPr lang="en-US" altLang="ko-KR" sz="2100" b="1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C5E4565C-6303-44BF-8A4B-9E1137549043}"/>
              </a:ext>
            </a:extLst>
          </p:cNvPr>
          <p:cNvSpPr/>
          <p:nvPr/>
        </p:nvSpPr>
        <p:spPr>
          <a:xfrm>
            <a:off x="550080" y="1200231"/>
            <a:ext cx="176981" cy="17625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DD2CAA3-F3B8-425B-AA48-5FB8096D2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84" y="2302876"/>
            <a:ext cx="4648874" cy="29550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458DD1E-E153-4A59-8BFD-B2764CF1A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862" y="2308749"/>
            <a:ext cx="5103880" cy="28129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21A5233-2297-473D-8E6A-91833DFE6D2D}"/>
              </a:ext>
            </a:extLst>
          </p:cNvPr>
          <p:cNvSpPr/>
          <p:nvPr/>
        </p:nvSpPr>
        <p:spPr>
          <a:xfrm>
            <a:off x="550079" y="1701477"/>
            <a:ext cx="5318285" cy="4328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2A0662EA-7388-44F0-84B3-361AFC51D5AF}"/>
              </a:ext>
            </a:extLst>
          </p:cNvPr>
          <p:cNvSpPr/>
          <p:nvPr/>
        </p:nvSpPr>
        <p:spPr>
          <a:xfrm>
            <a:off x="5988901" y="1711640"/>
            <a:ext cx="5318285" cy="43289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DF5AD38E-BA5F-43F5-8FA8-B75C375B0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752" y="5369882"/>
            <a:ext cx="4027580" cy="4214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FBCD2C8-726F-48F5-810C-70C24037304D}"/>
              </a:ext>
            </a:extLst>
          </p:cNvPr>
          <p:cNvSpPr txBox="1"/>
          <p:nvPr/>
        </p:nvSpPr>
        <p:spPr>
          <a:xfrm>
            <a:off x="1366222" y="5688242"/>
            <a:ext cx="253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불순도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(y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값이 섞여 있는 정도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3FB933E-9767-4B4E-9024-52DB81043528}"/>
              </a:ext>
            </a:extLst>
          </p:cNvPr>
          <p:cNvSpPr txBox="1"/>
          <p:nvPr/>
        </p:nvSpPr>
        <p:spPr>
          <a:xfrm>
            <a:off x="6057517" y="5666021"/>
            <a:ext cx="4186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Decision tree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모델이 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Boosting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적용</a:t>
            </a:r>
            <a:endParaRPr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74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10097</TotalTime>
  <Words>769</Words>
  <Application>Microsoft Office PowerPoint</Application>
  <PresentationFormat>사용자 지정</PresentationFormat>
  <Paragraphs>247</Paragraphs>
  <Slides>23</Slides>
  <Notes>15</Notes>
  <HiddenSlides>0</HiddenSlides>
  <MMClips>0</MMClips>
  <ScaleCrop>false</ScaleCrop>
  <HeadingPairs>
    <vt:vector size="6" baseType="variant"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Office 테마</vt:lpstr>
      <vt:lpstr>1_Office 테마</vt:lpstr>
      <vt:lpstr>수식</vt:lpstr>
      <vt:lpstr>비나공 스터디(2차)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Solution</vt:lpstr>
      <vt:lpstr>Additive Linear Model</vt:lpstr>
      <vt:lpstr>활성화 함수 종류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JaeHong Min(민재홍 사원)</dc:creator>
  <cp:lastModifiedBy>전재준</cp:lastModifiedBy>
  <cp:revision>175</cp:revision>
  <dcterms:created xsi:type="dcterms:W3CDTF">2018-07-18T02:38:42Z</dcterms:created>
  <dcterms:modified xsi:type="dcterms:W3CDTF">2019-04-23T04:05:56Z</dcterms:modified>
</cp:coreProperties>
</file>