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7" r:id="rId2"/>
    <p:sldId id="268" r:id="rId3"/>
    <p:sldId id="272" r:id="rId4"/>
    <p:sldId id="273" r:id="rId5"/>
    <p:sldId id="274" r:id="rId6"/>
    <p:sldId id="276" r:id="rId7"/>
    <p:sldId id="277" r:id="rId8"/>
    <p:sldId id="278" r:id="rId9"/>
    <p:sldId id="284" r:id="rId10"/>
    <p:sldId id="288" r:id="rId11"/>
    <p:sldId id="285" r:id="rId12"/>
    <p:sldId id="286" r:id="rId13"/>
    <p:sldId id="290" r:id="rId14"/>
    <p:sldId id="287" r:id="rId15"/>
    <p:sldId id="281" r:id="rId16"/>
    <p:sldId id="291" r:id="rId17"/>
    <p:sldId id="292" r:id="rId18"/>
    <p:sldId id="293" r:id="rId19"/>
    <p:sldId id="294" r:id="rId20"/>
    <p:sldId id="295" r:id="rId21"/>
    <p:sldId id="296" r:id="rId22"/>
    <p:sldId id="29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8216796-6F2A-4809-8A4B-8CDF1B7695DE}">
          <p14:sldIdLst>
            <p14:sldId id="267"/>
            <p14:sldId id="268"/>
            <p14:sldId id="272"/>
            <p14:sldId id="273"/>
            <p14:sldId id="274"/>
            <p14:sldId id="276"/>
            <p14:sldId id="277"/>
            <p14:sldId id="278"/>
            <p14:sldId id="284"/>
            <p14:sldId id="288"/>
            <p14:sldId id="285"/>
            <p14:sldId id="286"/>
            <p14:sldId id="290"/>
            <p14:sldId id="287"/>
            <p14:sldId id="281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88993" autoAdjust="0"/>
  </p:normalViewPr>
  <p:slideViewPr>
    <p:cSldViewPr snapToGrid="0">
      <p:cViewPr varScale="1">
        <p:scale>
          <a:sx n="102" d="100"/>
          <a:sy n="102" d="100"/>
        </p:scale>
        <p:origin x="11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2124D-101F-4F85-8540-816B72B86F97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CA927-D3A6-48A9-B78F-86435779B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245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자료는 </a:t>
            </a:r>
            <a:endParaRPr lang="en-US" altLang="ko-KR" dirty="0"/>
          </a:p>
          <a:p>
            <a:r>
              <a:rPr lang="en-US" altLang="ko-KR" dirty="0"/>
              <a:t>http://fnnews.co.kr/news/201303141001208403</a:t>
            </a:r>
          </a:p>
          <a:p>
            <a:endParaRPr lang="en-US" altLang="ko-KR" dirty="0"/>
          </a:p>
          <a:p>
            <a:r>
              <a:rPr lang="ko-KR" altLang="en-US" dirty="0"/>
              <a:t>수정할 필요가 있는 부분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CA927-D3A6-48A9-B78F-86435779B7C2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6543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자료는 </a:t>
            </a:r>
            <a:endParaRPr lang="en-US" altLang="ko-KR" dirty="0"/>
          </a:p>
          <a:p>
            <a:r>
              <a:rPr lang="en-US" altLang="ko-KR" dirty="0"/>
              <a:t>http://fnnews.co.kr/news/201303141001208403</a:t>
            </a:r>
          </a:p>
          <a:p>
            <a:endParaRPr lang="en-US" altLang="ko-KR" dirty="0"/>
          </a:p>
          <a:p>
            <a:r>
              <a:rPr lang="ko-KR" altLang="en-US" dirty="0"/>
              <a:t>수정할 필요가 있는 부분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CA927-D3A6-48A9-B78F-86435779B7C2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0646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자료는 </a:t>
            </a:r>
            <a:endParaRPr lang="en-US" altLang="ko-KR" dirty="0"/>
          </a:p>
          <a:p>
            <a:r>
              <a:rPr lang="en-US" altLang="ko-KR" dirty="0"/>
              <a:t>http://fnnews.co.kr/news/201303141001208403</a:t>
            </a:r>
          </a:p>
          <a:p>
            <a:endParaRPr lang="en-US" altLang="ko-KR" dirty="0"/>
          </a:p>
          <a:p>
            <a:r>
              <a:rPr lang="ko-KR" altLang="en-US" dirty="0"/>
              <a:t>수정할 필요가 있는 부분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CA927-D3A6-48A9-B78F-86435779B7C2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48584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자료는 </a:t>
            </a:r>
            <a:endParaRPr lang="en-US" altLang="ko-KR" dirty="0"/>
          </a:p>
          <a:p>
            <a:r>
              <a:rPr lang="en-US" altLang="ko-KR" dirty="0"/>
              <a:t>http://fnnews.co.kr/news/201303141001208403</a:t>
            </a:r>
          </a:p>
          <a:p>
            <a:endParaRPr lang="en-US" altLang="ko-KR" dirty="0"/>
          </a:p>
          <a:p>
            <a:r>
              <a:rPr lang="ko-KR" altLang="en-US" dirty="0"/>
              <a:t>수정할 필요가 있는 부분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CA927-D3A6-48A9-B78F-86435779B7C2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2774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자료는 </a:t>
            </a:r>
            <a:endParaRPr lang="en-US" altLang="ko-KR" dirty="0"/>
          </a:p>
          <a:p>
            <a:r>
              <a:rPr lang="en-US" altLang="ko-KR" dirty="0"/>
              <a:t>http://fnnews.co.kr/news/201303141001208403</a:t>
            </a:r>
          </a:p>
          <a:p>
            <a:endParaRPr lang="en-US" altLang="ko-KR" dirty="0"/>
          </a:p>
          <a:p>
            <a:r>
              <a:rPr lang="ko-KR" altLang="en-US" dirty="0"/>
              <a:t>수정할 필요가 있는 부분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CA927-D3A6-48A9-B78F-86435779B7C2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2059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자료는 </a:t>
            </a:r>
            <a:endParaRPr lang="en-US" altLang="ko-KR" dirty="0"/>
          </a:p>
          <a:p>
            <a:r>
              <a:rPr lang="en-US" altLang="ko-KR" dirty="0"/>
              <a:t>http://fnnews.co.kr/news/201303141001208403</a:t>
            </a:r>
          </a:p>
          <a:p>
            <a:endParaRPr lang="en-US" altLang="ko-KR" dirty="0"/>
          </a:p>
          <a:p>
            <a:r>
              <a:rPr lang="ko-KR" altLang="en-US" dirty="0"/>
              <a:t>수정할 필요가 있는 부분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CA927-D3A6-48A9-B78F-86435779B7C2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312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자료는 </a:t>
            </a:r>
            <a:endParaRPr lang="en-US" altLang="ko-KR" dirty="0"/>
          </a:p>
          <a:p>
            <a:r>
              <a:rPr lang="en-US" altLang="ko-KR" dirty="0"/>
              <a:t>http://fnnews.co.kr/news/201303141001208403</a:t>
            </a:r>
          </a:p>
          <a:p>
            <a:endParaRPr lang="en-US" altLang="ko-KR" dirty="0"/>
          </a:p>
          <a:p>
            <a:r>
              <a:rPr lang="ko-KR" altLang="en-US" dirty="0"/>
              <a:t>수정할 필요가 있는 부분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CA927-D3A6-48A9-B78F-86435779B7C2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8482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자료는 </a:t>
            </a:r>
            <a:endParaRPr lang="en-US" altLang="ko-KR" dirty="0"/>
          </a:p>
          <a:p>
            <a:r>
              <a:rPr lang="en-US" altLang="ko-KR" dirty="0"/>
              <a:t>http://fnnews.co.kr/news/201303141001208403</a:t>
            </a:r>
          </a:p>
          <a:p>
            <a:endParaRPr lang="en-US" altLang="ko-KR" dirty="0"/>
          </a:p>
          <a:p>
            <a:r>
              <a:rPr lang="ko-KR" altLang="en-US" dirty="0"/>
              <a:t>수정할 필요가 있는 부분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CA927-D3A6-48A9-B78F-86435779B7C2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3272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자료는 </a:t>
            </a:r>
            <a:endParaRPr lang="en-US" altLang="ko-KR" dirty="0"/>
          </a:p>
          <a:p>
            <a:r>
              <a:rPr lang="en-US" altLang="ko-KR" dirty="0"/>
              <a:t>http://fnnews.co.kr/news/201303141001208403</a:t>
            </a:r>
          </a:p>
          <a:p>
            <a:endParaRPr lang="en-US" altLang="ko-KR" dirty="0"/>
          </a:p>
          <a:p>
            <a:r>
              <a:rPr lang="ko-KR" altLang="en-US" dirty="0"/>
              <a:t>수정할 필요가 있는 부분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CA927-D3A6-48A9-B78F-86435779B7C2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1313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자료는 </a:t>
            </a:r>
            <a:endParaRPr lang="en-US" altLang="ko-KR" dirty="0"/>
          </a:p>
          <a:p>
            <a:r>
              <a:rPr lang="en-US" altLang="ko-KR" dirty="0"/>
              <a:t>http://fnnews.co.kr/news/201303141001208403</a:t>
            </a:r>
          </a:p>
          <a:p>
            <a:endParaRPr lang="en-US" altLang="ko-KR" dirty="0"/>
          </a:p>
          <a:p>
            <a:r>
              <a:rPr lang="ko-KR" altLang="en-US" dirty="0"/>
              <a:t>수정할 필요가 있는 부분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CA927-D3A6-48A9-B78F-86435779B7C2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5609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자료는 </a:t>
            </a:r>
            <a:endParaRPr lang="en-US" altLang="ko-KR" dirty="0"/>
          </a:p>
          <a:p>
            <a:r>
              <a:rPr lang="en-US" altLang="ko-KR" dirty="0"/>
              <a:t>http://fnnews.co.kr/news/201303141001208403</a:t>
            </a:r>
          </a:p>
          <a:p>
            <a:endParaRPr lang="en-US" altLang="ko-KR" dirty="0"/>
          </a:p>
          <a:p>
            <a:r>
              <a:rPr lang="ko-KR" altLang="en-US" dirty="0"/>
              <a:t>수정할 필요가 있는 부분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CA927-D3A6-48A9-B78F-86435779B7C2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8423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자료는 </a:t>
            </a:r>
            <a:endParaRPr lang="en-US" altLang="ko-KR" dirty="0"/>
          </a:p>
          <a:p>
            <a:r>
              <a:rPr lang="en-US" altLang="ko-KR" dirty="0"/>
              <a:t>http://fnnews.co.kr/news/201303141001208403</a:t>
            </a:r>
          </a:p>
          <a:p>
            <a:endParaRPr lang="en-US" altLang="ko-KR" dirty="0"/>
          </a:p>
          <a:p>
            <a:r>
              <a:rPr lang="ko-KR" altLang="en-US" dirty="0"/>
              <a:t>수정할 필요가 있는 부분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CA927-D3A6-48A9-B78F-86435779B7C2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5754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B5592E-C6C1-493B-A472-2E7E5EFB7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4F9D2A-1B5C-4B54-A3D1-688F8A26E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063819-0357-46C1-95E1-A1FF8E677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F98DC-439C-4F59-8864-D7901105DBA5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0F1A0E-8568-4307-A2A2-8AEA34A36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26E906-52D4-41F6-8677-282A2E31B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DC03-4ADF-4CED-A9BD-9215E31B1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630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6B8A2-4D9F-450A-9614-73AD6EE33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3378A0-FC44-434D-A733-CA4092B1D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9CBF4E-097D-4727-BA19-5E314CA17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F98DC-439C-4F59-8864-D7901105DBA5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D12849-51A0-42DA-A518-3CFEAB482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AC6DCF-D8C3-431A-8309-ED47CAB9D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DC03-4ADF-4CED-A9BD-9215E31B1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495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B9A3E7D-5DCB-4031-B32B-74DCD9E6FF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606EA9-C10B-406D-A4D9-EAC64BE62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9EF19F-A119-4BE0-B81C-4F436F338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F98DC-439C-4F59-8864-D7901105DBA5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ACB303-5F84-44D8-9E57-73E4610F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182D82-F246-4CD0-A03F-7FBC08FBA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DC03-4ADF-4CED-A9BD-9215E31B1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32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F6395-1212-4499-9ABE-AC0A9D517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F93EF8-4BD0-4331-8F0C-F16B08FFD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0889C9-1BDE-458A-8326-691ECBDDB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F98DC-439C-4F59-8864-D7901105DBA5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EB9121-3FA4-49A7-8EF6-74E0C05C9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237BB6-8A4A-43D2-970E-655F677F5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DC03-4ADF-4CED-A9BD-9215E31B1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16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163CC-4F3D-4773-B441-95B714DFC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8C2F0C-3465-4567-8A9A-27C590D26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22DD6D-D3EF-442D-B8C3-AF68F8CCA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F98DC-439C-4F59-8864-D7901105DBA5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E7EC1C-FE35-465B-8871-54B132A82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49BDB0-979C-440A-BB25-EC5CA2D1F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DC03-4ADF-4CED-A9BD-9215E31B1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824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9BCE4-FCF8-4AE9-B9EC-6864C0C51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2A7C49-E901-4055-BF0E-CF5C67C126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1B8593-7AB7-4B66-AFDD-4CEDBBDEF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01BECA-C437-4D3A-A0B5-8F3596442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F98DC-439C-4F59-8864-D7901105DBA5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9DAE89-6E0A-44EF-B366-00BAA4293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ADE406-F000-4D9E-AF2C-67D9F5E7B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DC03-4ADF-4CED-A9BD-9215E31B1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30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AD5AF-A562-49E2-A09B-0F2373B88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7C552B-4065-4BF7-920A-619A7041E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5D64E6-9A88-40A0-B303-7ED6DAF61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BFF132-FD74-4146-97B9-486D1F1EA1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ECA9C8-A5FE-4687-9720-9FC94FE874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150BA5B-478B-4989-939B-AFDA4FD9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F98DC-439C-4F59-8864-D7901105DBA5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04227CA-5ED0-48AB-98B7-EE92A4FE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9C3804-64A4-4DE2-ABD0-A932578A7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DC03-4ADF-4CED-A9BD-9215E31B1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18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1E81D-77CD-48FC-A073-7EF9FCBAE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C7CE5F-F589-4AAF-895C-3B6CC668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F98DC-439C-4F59-8864-D7901105DBA5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E85194-DA85-4FB2-8A1D-AD30A5012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D6E2C0-129A-4F9C-837E-99322A7C4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DC03-4ADF-4CED-A9BD-9215E31B1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69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4FA9819-A609-4F8A-B371-26E3774C9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F98DC-439C-4F59-8864-D7901105DBA5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BEC922-8CD2-4B5E-82B0-B99D838C7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152DAB-7094-4E4E-BADF-5AEFD94B7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DC03-4ADF-4CED-A9BD-9215E31B1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063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6FA33-84C8-4005-8B07-E7E6AE119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823A08-02FE-4DAA-AC2F-F0E2508C6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842BEC-E30C-4BB9-B90C-B43C86CC0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B67267-00E9-4386-9C1D-16D82FA6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F98DC-439C-4F59-8864-D7901105DBA5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378C4D-85D5-4F52-8FA1-56F1D2C72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901162-4ABD-4D1B-B953-E764D40EB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DC03-4ADF-4CED-A9BD-9215E31B1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240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FBCDCE-FB4D-4D1F-88DC-4D4748C32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6B0F26-32E9-409D-B449-50B2D88EFA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9EB4B6-23C0-4770-AD18-CD127F58E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2E218A-E948-42EF-B051-2111F024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F98DC-439C-4F59-8864-D7901105DBA5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CC6B2D-0424-42BB-8AEA-5BBC059A4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842806-8BCC-4573-AB87-F31BC904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DC03-4ADF-4CED-A9BD-9215E31B1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19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C4893B-E9CA-4407-93C4-8709088C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B3869B-6982-4617-91C3-FAD231F3D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DE1040-4708-446A-AEC3-BF2859BE48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F98DC-439C-4F59-8864-D7901105DBA5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7D6C1-9994-4BE2-898D-D3B852D681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2B05B1-978C-433A-AA05-0FF1AD23D0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6DC03-4ADF-4CED-A9BD-9215E31B1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221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5B1FCF5-CEB4-45A0-9ACC-E82B1A28F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4800" dirty="0"/>
              <a:t>3</a:t>
            </a:r>
            <a:r>
              <a:rPr lang="ko-KR" altLang="en-US" sz="4800" dirty="0"/>
              <a:t>장</a:t>
            </a:r>
            <a:r>
              <a:rPr lang="en-US" altLang="ko-KR" sz="4800" dirty="0"/>
              <a:t>. </a:t>
            </a:r>
            <a:r>
              <a:rPr lang="ko-KR" altLang="en-US" sz="4800" dirty="0"/>
              <a:t>신경망 시작하기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ABFF81A-579A-4422-8E66-4A98B3D946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74837"/>
            <a:ext cx="8686800" cy="40446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b="1" dirty="0"/>
              <a:t>3.4  </a:t>
            </a:r>
            <a:r>
              <a:rPr lang="ko-KR" altLang="en-US" sz="3200" b="1" dirty="0"/>
              <a:t>영화 리뷰 분류</a:t>
            </a:r>
            <a:r>
              <a:rPr lang="en-US" altLang="ko-KR" sz="3200" b="1" dirty="0"/>
              <a:t>: </a:t>
            </a:r>
            <a:r>
              <a:rPr lang="ko-KR" altLang="en-US" sz="3200" b="1" dirty="0"/>
              <a:t>이진 분류 예제</a:t>
            </a:r>
            <a:endParaRPr lang="en-US" altLang="ko-KR" sz="3200" b="1" dirty="0"/>
          </a:p>
          <a:p>
            <a:pPr marL="514350" indent="-514350">
              <a:buFont typeface="+mj-lt"/>
              <a:buAutoNum type="romanUcPeriod"/>
            </a:pPr>
            <a:endParaRPr lang="en-US" altLang="ko-KR" sz="3200" b="1" dirty="0"/>
          </a:p>
          <a:p>
            <a:pPr marL="0" indent="0">
              <a:buNone/>
            </a:pPr>
            <a:r>
              <a:rPr lang="en-US" altLang="ko-KR" sz="3200" b="1" dirty="0"/>
              <a:t>3.5  </a:t>
            </a:r>
            <a:r>
              <a:rPr lang="ko-KR" altLang="en-US" sz="3200" b="1" dirty="0"/>
              <a:t>뉴스 기사 분류</a:t>
            </a:r>
            <a:r>
              <a:rPr lang="en-US" altLang="ko-KR" sz="3200" b="1" dirty="0"/>
              <a:t>: </a:t>
            </a:r>
            <a:r>
              <a:rPr lang="ko-KR" altLang="en-US" sz="3200" b="1" dirty="0"/>
              <a:t>다중 분류 예제</a:t>
            </a:r>
            <a:endParaRPr lang="en-US" altLang="ko-KR" sz="3200" b="1" dirty="0"/>
          </a:p>
          <a:p>
            <a:pPr marL="0" indent="0">
              <a:buNone/>
            </a:pPr>
            <a:endParaRPr lang="en-US" altLang="ko-KR" sz="3200" b="1" dirty="0"/>
          </a:p>
          <a:p>
            <a:pPr marL="0" indent="0">
              <a:buNone/>
            </a:pPr>
            <a:r>
              <a:rPr lang="en-US" altLang="ko-KR" sz="3200" b="1" dirty="0"/>
              <a:t>3.6  </a:t>
            </a:r>
            <a:r>
              <a:rPr lang="ko-KR" altLang="en-US" sz="3200" b="1" dirty="0"/>
              <a:t>주택 가격 예측</a:t>
            </a:r>
            <a:r>
              <a:rPr lang="en-US" altLang="ko-KR" sz="3200" b="1" dirty="0"/>
              <a:t>: </a:t>
            </a:r>
            <a:r>
              <a:rPr lang="ko-KR" altLang="en-US" sz="3200" b="1" dirty="0"/>
              <a:t>회귀 문제</a:t>
            </a:r>
            <a:endParaRPr lang="en-US" altLang="ko-KR" sz="3200" b="1" dirty="0"/>
          </a:p>
          <a:p>
            <a:pPr marL="0" indent="0">
              <a:buNone/>
            </a:pPr>
            <a:endParaRPr lang="en-US" altLang="ko-KR" sz="3200" b="1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32FAEA6-D1A4-4984-912D-7B6AAB56F190}"/>
              </a:ext>
            </a:extLst>
          </p:cNvPr>
          <p:cNvCxnSpPr>
            <a:cxnSpLocks/>
          </p:cNvCxnSpPr>
          <p:nvPr/>
        </p:nvCxnSpPr>
        <p:spPr>
          <a:xfrm>
            <a:off x="457200" y="1232452"/>
            <a:ext cx="111914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426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5C3C778-9DAD-4224-82DD-078B5A62DA73}"/>
              </a:ext>
            </a:extLst>
          </p:cNvPr>
          <p:cNvCxnSpPr>
            <a:cxnSpLocks/>
          </p:cNvCxnSpPr>
          <p:nvPr/>
        </p:nvCxnSpPr>
        <p:spPr>
          <a:xfrm>
            <a:off x="457200" y="1219200"/>
            <a:ext cx="111914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7B1B520-227F-4233-A270-86D38BF65C4D}"/>
              </a:ext>
            </a:extLst>
          </p:cNvPr>
          <p:cNvSpPr/>
          <p:nvPr/>
        </p:nvSpPr>
        <p:spPr>
          <a:xfrm>
            <a:off x="457200" y="1347016"/>
            <a:ext cx="1739894" cy="5381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데이터 이해</a:t>
            </a: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95BAC4B9-6BD1-4B59-9C8B-7F868B3B7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sz="4000" b="1" dirty="0"/>
              <a:t>3.5  </a:t>
            </a:r>
            <a:r>
              <a:rPr lang="ko-KR" altLang="en-US" sz="4000" b="1" dirty="0"/>
              <a:t>뉴스 기사 분류</a:t>
            </a:r>
            <a:r>
              <a:rPr lang="en-US" altLang="ko-KR" sz="4000" b="1" dirty="0"/>
              <a:t>: </a:t>
            </a:r>
            <a:r>
              <a:rPr lang="ko-KR" altLang="en-US" sz="4000" b="1" dirty="0"/>
              <a:t>다중 분류 예제</a:t>
            </a:r>
            <a:endParaRPr lang="en-US" altLang="ko-KR" sz="4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11DCC0-40FB-45BE-A4B9-B2D267B1F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163763"/>
            <a:ext cx="1288776" cy="422751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708A4EF-2116-4A32-8DDE-FAFB4A69D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7956" y="2163763"/>
            <a:ext cx="8837078" cy="4227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8B8D45-095C-41C5-BB6E-A52FAF3720D8}"/>
              </a:ext>
            </a:extLst>
          </p:cNvPr>
          <p:cNvSpPr txBox="1"/>
          <p:nvPr/>
        </p:nvSpPr>
        <p:spPr>
          <a:xfrm>
            <a:off x="1101588" y="5806501"/>
            <a:ext cx="1476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인덱스로 </a:t>
            </a: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ko-KR" altLang="en-US" sz="1600" dirty="0">
                <a:solidFill>
                  <a:srgbClr val="FF0000"/>
                </a:solidFill>
              </a:rPr>
              <a:t>단어가 저장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A076F9-8DF9-40CD-BC7D-7F4BFB700347}"/>
              </a:ext>
            </a:extLst>
          </p:cNvPr>
          <p:cNvSpPr txBox="1"/>
          <p:nvPr/>
        </p:nvSpPr>
        <p:spPr>
          <a:xfrm>
            <a:off x="6481039" y="3743602"/>
            <a:ext cx="4411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rgbClr val="FF0000"/>
                </a:solidFill>
              </a:rPr>
              <a:t>train_data</a:t>
            </a:r>
            <a:r>
              <a:rPr lang="en-US" altLang="ko-KR" sz="1600" dirty="0">
                <a:solidFill>
                  <a:srgbClr val="FF0000"/>
                </a:solidFill>
              </a:rPr>
              <a:t>[0]</a:t>
            </a:r>
            <a:r>
              <a:rPr lang="ko-KR" altLang="en-US" sz="1600" dirty="0">
                <a:solidFill>
                  <a:srgbClr val="FF0000"/>
                </a:solidFill>
              </a:rPr>
              <a:t>에 대해 인덱스를 디코딩한 형태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3A581-70E5-47C7-BD81-78FB9D6511A4}"/>
              </a:ext>
            </a:extLst>
          </p:cNvPr>
          <p:cNvSpPr txBox="1"/>
          <p:nvPr/>
        </p:nvSpPr>
        <p:spPr>
          <a:xfrm>
            <a:off x="6162098" y="5929611"/>
            <a:ext cx="4411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rgbClr val="FF0000"/>
                </a:solidFill>
              </a:rPr>
              <a:t>train_data</a:t>
            </a:r>
            <a:r>
              <a:rPr lang="en-US" altLang="ko-KR" sz="1600" dirty="0">
                <a:solidFill>
                  <a:srgbClr val="FF0000"/>
                </a:solidFill>
              </a:rPr>
              <a:t>[10]</a:t>
            </a:r>
            <a:r>
              <a:rPr lang="ko-KR" altLang="en-US" sz="1600" dirty="0">
                <a:solidFill>
                  <a:srgbClr val="FF0000"/>
                </a:solidFill>
              </a:rPr>
              <a:t>에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>
                <a:solidFill>
                  <a:srgbClr val="FF0000"/>
                </a:solidFill>
              </a:rPr>
              <a:t>대한 데이터를 분석한 결과</a:t>
            </a:r>
            <a:r>
              <a:rPr lang="en-US" altLang="ko-KR" sz="1600" dirty="0">
                <a:solidFill>
                  <a:srgbClr val="FF0000"/>
                </a:solidFill>
              </a:rPr>
              <a:t>,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3</a:t>
            </a:r>
            <a:r>
              <a:rPr lang="ko-KR" altLang="en-US" sz="1600" dirty="0">
                <a:solidFill>
                  <a:srgbClr val="FF0000"/>
                </a:solidFill>
              </a:rPr>
              <a:t>번 인덱스 레이블로 분류</a:t>
            </a:r>
          </a:p>
        </p:txBody>
      </p:sp>
    </p:spTree>
    <p:extLst>
      <p:ext uri="{BB962C8B-B14F-4D97-AF65-F5344CB8AC3E}">
        <p14:creationId xmlns:p14="http://schemas.microsoft.com/office/powerpoint/2010/main" val="892266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5C3C778-9DAD-4224-82DD-078B5A62DA73}"/>
              </a:ext>
            </a:extLst>
          </p:cNvPr>
          <p:cNvCxnSpPr>
            <a:cxnSpLocks/>
          </p:cNvCxnSpPr>
          <p:nvPr/>
        </p:nvCxnSpPr>
        <p:spPr>
          <a:xfrm>
            <a:off x="457200" y="1219200"/>
            <a:ext cx="111914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7B1B520-227F-4233-A270-86D38BF65C4D}"/>
              </a:ext>
            </a:extLst>
          </p:cNvPr>
          <p:cNvSpPr/>
          <p:nvPr/>
        </p:nvSpPr>
        <p:spPr>
          <a:xfrm>
            <a:off x="457200" y="1347016"/>
            <a:ext cx="1739894" cy="5381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데이터 준비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DDA92F5-1918-46AB-AB75-538EF34EF2D8}"/>
              </a:ext>
            </a:extLst>
          </p:cNvPr>
          <p:cNvCxnSpPr>
            <a:cxnSpLocks/>
          </p:cNvCxnSpPr>
          <p:nvPr/>
        </p:nvCxnSpPr>
        <p:spPr>
          <a:xfrm>
            <a:off x="6807410" y="1347016"/>
            <a:ext cx="0" cy="53072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제목 1">
            <a:extLst>
              <a:ext uri="{FF2B5EF4-FFF2-40B4-BE49-F238E27FC236}">
                <a16:creationId xmlns:a16="http://schemas.microsoft.com/office/drawing/2014/main" id="{FB4CD26A-93F5-4EC8-AA2B-59CCA89CD445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/>
              <a:t>3.5  </a:t>
            </a:r>
            <a:r>
              <a:rPr lang="ko-KR" altLang="en-US" sz="4000" b="1"/>
              <a:t>뉴스 기사 분류</a:t>
            </a:r>
            <a:r>
              <a:rPr lang="en-US" altLang="ko-KR" sz="4000" b="1"/>
              <a:t>: </a:t>
            </a:r>
            <a:r>
              <a:rPr lang="ko-KR" altLang="en-US" sz="4000" b="1"/>
              <a:t>다중 분류 예제</a:t>
            </a:r>
            <a:endParaRPr lang="en-US" altLang="ko-KR" sz="40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01FF6B7-7A62-482B-AA4C-7311F4BF7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012948"/>
            <a:ext cx="5190258" cy="457041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9B858FF-F7E1-43DA-9EF2-175CFD196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0236" y="2012947"/>
            <a:ext cx="4958171" cy="35039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D4EB87-AB54-48E1-92AE-F7F3B6942F11}"/>
              </a:ext>
            </a:extLst>
          </p:cNvPr>
          <p:cNvSpPr txBox="1"/>
          <p:nvPr/>
        </p:nvSpPr>
        <p:spPr>
          <a:xfrm>
            <a:off x="3520440" y="6042660"/>
            <a:ext cx="186415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r>
              <a:rPr lang="ko-KR" altLang="en-US" dirty="0"/>
              <a:t> 변수 벡터화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F93182-6338-450C-8131-CCC0EF45257D}"/>
              </a:ext>
            </a:extLst>
          </p:cNvPr>
          <p:cNvSpPr txBox="1"/>
          <p:nvPr/>
        </p:nvSpPr>
        <p:spPr>
          <a:xfrm>
            <a:off x="9052560" y="6042660"/>
            <a:ext cx="171174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r>
              <a:rPr lang="ko-KR" altLang="en-US" dirty="0"/>
              <a:t> 변수 벡터화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2DF7539-F5FA-4EB9-A37C-987D5B0F11CA}"/>
              </a:ext>
            </a:extLst>
          </p:cNvPr>
          <p:cNvCxnSpPr/>
          <p:nvPr/>
        </p:nvCxnSpPr>
        <p:spPr>
          <a:xfrm>
            <a:off x="5384591" y="6227326"/>
            <a:ext cx="366796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2CCA140-B563-4BD7-8994-0BF30C8EEDE3}"/>
              </a:ext>
            </a:extLst>
          </p:cNvPr>
          <p:cNvSpPr txBox="1"/>
          <p:nvPr/>
        </p:nvSpPr>
        <p:spPr>
          <a:xfrm>
            <a:off x="6052930" y="6242715"/>
            <a:ext cx="1631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자료 형태 일치</a:t>
            </a:r>
          </a:p>
        </p:txBody>
      </p:sp>
    </p:spTree>
    <p:extLst>
      <p:ext uri="{BB962C8B-B14F-4D97-AF65-F5344CB8AC3E}">
        <p14:creationId xmlns:p14="http://schemas.microsoft.com/office/powerpoint/2010/main" val="3370443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5C3C778-9DAD-4224-82DD-078B5A62DA73}"/>
              </a:ext>
            </a:extLst>
          </p:cNvPr>
          <p:cNvCxnSpPr>
            <a:cxnSpLocks/>
          </p:cNvCxnSpPr>
          <p:nvPr/>
        </p:nvCxnSpPr>
        <p:spPr>
          <a:xfrm>
            <a:off x="457200" y="1219200"/>
            <a:ext cx="111914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7B1B520-227F-4233-A270-86D38BF65C4D}"/>
              </a:ext>
            </a:extLst>
          </p:cNvPr>
          <p:cNvSpPr/>
          <p:nvPr/>
        </p:nvSpPr>
        <p:spPr>
          <a:xfrm>
            <a:off x="457200" y="1347016"/>
            <a:ext cx="2154026" cy="5381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신경망 모델</a:t>
            </a: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3A45CD8A-A7BE-44DA-A3BE-982C4D785D0E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/>
              <a:t>3.5  </a:t>
            </a:r>
            <a:r>
              <a:rPr lang="ko-KR" altLang="en-US" sz="4000" b="1"/>
              <a:t>뉴스 기사 분류</a:t>
            </a:r>
            <a:r>
              <a:rPr lang="en-US" altLang="ko-KR" sz="4000" b="1"/>
              <a:t>: </a:t>
            </a:r>
            <a:r>
              <a:rPr lang="ko-KR" altLang="en-US" sz="4000" b="1"/>
              <a:t>다중 분류 예제</a:t>
            </a:r>
            <a:endParaRPr lang="en-US" altLang="ko-KR" sz="40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930A2E5-89C4-4E41-B036-20178E109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012948"/>
            <a:ext cx="9349740" cy="3078803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B7F52D4-C540-40CC-8CBD-D06C2A014E9D}"/>
              </a:ext>
            </a:extLst>
          </p:cNvPr>
          <p:cNvCxnSpPr/>
          <p:nvPr/>
        </p:nvCxnSpPr>
        <p:spPr>
          <a:xfrm flipH="1">
            <a:off x="4023360" y="2598420"/>
            <a:ext cx="77724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E7C59C4-EA1F-4A0D-9E28-AD230514F570}"/>
              </a:ext>
            </a:extLst>
          </p:cNvPr>
          <p:cNvSpPr txBox="1"/>
          <p:nvPr/>
        </p:nvSpPr>
        <p:spPr>
          <a:xfrm>
            <a:off x="4800600" y="2413754"/>
            <a:ext cx="417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단일 </a:t>
            </a:r>
            <a:r>
              <a:rPr lang="ko-KR" altLang="en-US" dirty="0" err="1">
                <a:solidFill>
                  <a:srgbClr val="FF0000"/>
                </a:solidFill>
              </a:rPr>
              <a:t>분류아닌</a:t>
            </a:r>
            <a:r>
              <a:rPr lang="ko-KR" altLang="en-US" dirty="0">
                <a:solidFill>
                  <a:srgbClr val="FF0000"/>
                </a:solidFill>
              </a:rPr>
              <a:t> 다중 분류 모델이 필요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8610B85-83B0-41F4-89E1-F3CFD4CA01E0}"/>
              </a:ext>
            </a:extLst>
          </p:cNvPr>
          <p:cNvSpPr/>
          <p:nvPr/>
        </p:nvSpPr>
        <p:spPr>
          <a:xfrm>
            <a:off x="3253740" y="5049978"/>
            <a:ext cx="373380" cy="2819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03D1478-C072-414D-9780-A6FDD6D3FBC8}"/>
              </a:ext>
            </a:extLst>
          </p:cNvPr>
          <p:cNvSpPr/>
          <p:nvPr/>
        </p:nvSpPr>
        <p:spPr>
          <a:xfrm>
            <a:off x="3253740" y="5400498"/>
            <a:ext cx="373380" cy="2819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861EE2C-4D02-46F1-BD67-CB26ECA7BEF9}"/>
              </a:ext>
            </a:extLst>
          </p:cNvPr>
          <p:cNvSpPr/>
          <p:nvPr/>
        </p:nvSpPr>
        <p:spPr>
          <a:xfrm>
            <a:off x="2447396" y="5665923"/>
            <a:ext cx="373380" cy="2819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07847AD3-4E72-4541-9CBE-B4E89DF50C9E}"/>
              </a:ext>
            </a:extLst>
          </p:cNvPr>
          <p:cNvSpPr/>
          <p:nvPr/>
        </p:nvSpPr>
        <p:spPr>
          <a:xfrm>
            <a:off x="3253740" y="6025338"/>
            <a:ext cx="373380" cy="2819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CA48277A-A927-47DF-AEE7-E796A1FD6650}"/>
              </a:ext>
            </a:extLst>
          </p:cNvPr>
          <p:cNvSpPr/>
          <p:nvPr/>
        </p:nvSpPr>
        <p:spPr>
          <a:xfrm>
            <a:off x="3253740" y="6345060"/>
            <a:ext cx="373380" cy="2819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9F0E4F3-604A-4666-A8B6-976333820813}"/>
              </a:ext>
            </a:extLst>
          </p:cNvPr>
          <p:cNvSpPr/>
          <p:nvPr/>
        </p:nvSpPr>
        <p:spPr>
          <a:xfrm>
            <a:off x="5020733" y="5206184"/>
            <a:ext cx="373380" cy="2819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3DDA965-1BFB-48B1-AFB4-A90B2B15348D}"/>
              </a:ext>
            </a:extLst>
          </p:cNvPr>
          <p:cNvSpPr/>
          <p:nvPr/>
        </p:nvSpPr>
        <p:spPr>
          <a:xfrm>
            <a:off x="5020733" y="5645281"/>
            <a:ext cx="373380" cy="2819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DC9040D-3C20-4E92-A4C4-DD44FD5443A0}"/>
              </a:ext>
            </a:extLst>
          </p:cNvPr>
          <p:cNvCxnSpPr>
            <a:cxnSpLocks/>
            <a:stCxn id="35" idx="6"/>
            <a:endCxn id="33" idx="2"/>
          </p:cNvCxnSpPr>
          <p:nvPr/>
        </p:nvCxnSpPr>
        <p:spPr>
          <a:xfrm flipV="1">
            <a:off x="2820776" y="5190948"/>
            <a:ext cx="432964" cy="61594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392DECA-F08E-418C-90A9-C24040A6089A}"/>
              </a:ext>
            </a:extLst>
          </p:cNvPr>
          <p:cNvCxnSpPr>
            <a:stCxn id="35" idx="6"/>
            <a:endCxn id="34" idx="2"/>
          </p:cNvCxnSpPr>
          <p:nvPr/>
        </p:nvCxnSpPr>
        <p:spPr>
          <a:xfrm flipV="1">
            <a:off x="2820776" y="5541468"/>
            <a:ext cx="432964" cy="26542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8569288-6033-4DE9-87C5-F62E06381BCD}"/>
              </a:ext>
            </a:extLst>
          </p:cNvPr>
          <p:cNvCxnSpPr>
            <a:stCxn id="35" idx="6"/>
            <a:endCxn id="36" idx="2"/>
          </p:cNvCxnSpPr>
          <p:nvPr/>
        </p:nvCxnSpPr>
        <p:spPr>
          <a:xfrm>
            <a:off x="2820776" y="5806893"/>
            <a:ext cx="432964" cy="35941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5E7F1FD-026A-45ED-8AD4-D6B3D400E5AC}"/>
              </a:ext>
            </a:extLst>
          </p:cNvPr>
          <p:cNvCxnSpPr>
            <a:stCxn id="35" idx="6"/>
            <a:endCxn id="37" idx="2"/>
          </p:cNvCxnSpPr>
          <p:nvPr/>
        </p:nvCxnSpPr>
        <p:spPr>
          <a:xfrm>
            <a:off x="2820776" y="5806893"/>
            <a:ext cx="432964" cy="67913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212A7A6F-78B6-4F76-B71B-4F79947704FA}"/>
              </a:ext>
            </a:extLst>
          </p:cNvPr>
          <p:cNvSpPr/>
          <p:nvPr/>
        </p:nvSpPr>
        <p:spPr>
          <a:xfrm>
            <a:off x="4035848" y="5049978"/>
            <a:ext cx="373380" cy="2819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FA22FE5C-F05C-49BA-936D-28A9C52AB114}"/>
              </a:ext>
            </a:extLst>
          </p:cNvPr>
          <p:cNvSpPr/>
          <p:nvPr/>
        </p:nvSpPr>
        <p:spPr>
          <a:xfrm>
            <a:off x="4035848" y="5400498"/>
            <a:ext cx="373380" cy="2819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29465259-9E94-4205-A3E0-26C15768FA6E}"/>
              </a:ext>
            </a:extLst>
          </p:cNvPr>
          <p:cNvSpPr/>
          <p:nvPr/>
        </p:nvSpPr>
        <p:spPr>
          <a:xfrm>
            <a:off x="4035848" y="6025338"/>
            <a:ext cx="373380" cy="2819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AD18DCB-7E98-40E3-BB09-1D4D635531B8}"/>
              </a:ext>
            </a:extLst>
          </p:cNvPr>
          <p:cNvSpPr/>
          <p:nvPr/>
        </p:nvSpPr>
        <p:spPr>
          <a:xfrm>
            <a:off x="4035848" y="6345060"/>
            <a:ext cx="373380" cy="2819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C705032-2FAA-400F-82A5-F3C31444579A}"/>
              </a:ext>
            </a:extLst>
          </p:cNvPr>
          <p:cNvSpPr/>
          <p:nvPr/>
        </p:nvSpPr>
        <p:spPr>
          <a:xfrm>
            <a:off x="5020733" y="6084378"/>
            <a:ext cx="373380" cy="2819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D689A4CB-98A1-471F-BE2D-5AF2CC3D900E}"/>
              </a:ext>
            </a:extLst>
          </p:cNvPr>
          <p:cNvSpPr/>
          <p:nvPr/>
        </p:nvSpPr>
        <p:spPr>
          <a:xfrm>
            <a:off x="3394710" y="5744962"/>
            <a:ext cx="91440" cy="6193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C54FA753-21A7-43C2-B266-41EB435C6FD7}"/>
              </a:ext>
            </a:extLst>
          </p:cNvPr>
          <p:cNvSpPr/>
          <p:nvPr/>
        </p:nvSpPr>
        <p:spPr>
          <a:xfrm>
            <a:off x="3394710" y="5869417"/>
            <a:ext cx="91440" cy="6193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3764B783-398E-495B-B944-CE6E36E6AA3A}"/>
              </a:ext>
            </a:extLst>
          </p:cNvPr>
          <p:cNvSpPr/>
          <p:nvPr/>
        </p:nvSpPr>
        <p:spPr>
          <a:xfrm>
            <a:off x="4168669" y="5764148"/>
            <a:ext cx="91440" cy="6193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DCBE64A-6596-4E54-AA34-7AE08ACF137C}"/>
              </a:ext>
            </a:extLst>
          </p:cNvPr>
          <p:cNvSpPr/>
          <p:nvPr/>
        </p:nvSpPr>
        <p:spPr>
          <a:xfrm>
            <a:off x="4168669" y="5888603"/>
            <a:ext cx="91440" cy="6193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430A54C6-C546-41B8-B870-EDF70F99F7B0}"/>
              </a:ext>
            </a:extLst>
          </p:cNvPr>
          <p:cNvSpPr/>
          <p:nvPr/>
        </p:nvSpPr>
        <p:spPr>
          <a:xfrm>
            <a:off x="5167947" y="5548551"/>
            <a:ext cx="91440" cy="6193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96FB89BB-365E-4EA3-8134-6F6AAFD9B9A2}"/>
              </a:ext>
            </a:extLst>
          </p:cNvPr>
          <p:cNvSpPr/>
          <p:nvPr/>
        </p:nvSpPr>
        <p:spPr>
          <a:xfrm>
            <a:off x="5167947" y="5673006"/>
            <a:ext cx="91440" cy="6193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A76AE494-ECAB-4B8A-A79B-9A9F3FCEB367}"/>
              </a:ext>
            </a:extLst>
          </p:cNvPr>
          <p:cNvSpPr/>
          <p:nvPr/>
        </p:nvSpPr>
        <p:spPr>
          <a:xfrm>
            <a:off x="5167947" y="5972789"/>
            <a:ext cx="91440" cy="6193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27FC00D0-EB50-4547-BEEC-D953E04E95E8}"/>
              </a:ext>
            </a:extLst>
          </p:cNvPr>
          <p:cNvSpPr/>
          <p:nvPr/>
        </p:nvSpPr>
        <p:spPr>
          <a:xfrm>
            <a:off x="5167947" y="6097244"/>
            <a:ext cx="91440" cy="6193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CD19AF9-B155-4378-ABA5-D14C772CFB83}"/>
              </a:ext>
            </a:extLst>
          </p:cNvPr>
          <p:cNvSpPr txBox="1"/>
          <p:nvPr/>
        </p:nvSpPr>
        <p:spPr>
          <a:xfrm>
            <a:off x="3169920" y="6610485"/>
            <a:ext cx="769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64</a:t>
            </a:r>
            <a:r>
              <a:rPr lang="ko-KR" altLang="en-US" sz="1200" dirty="0"/>
              <a:t>개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4D4BBEC-1524-4FD0-A5A3-39407FF533EA}"/>
              </a:ext>
            </a:extLst>
          </p:cNvPr>
          <p:cNvSpPr txBox="1"/>
          <p:nvPr/>
        </p:nvSpPr>
        <p:spPr>
          <a:xfrm>
            <a:off x="3987694" y="6610485"/>
            <a:ext cx="769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64</a:t>
            </a:r>
            <a:r>
              <a:rPr lang="ko-KR" altLang="en-US" sz="1200" dirty="0"/>
              <a:t>개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69C27E4-89AF-4790-94B4-8C77899AF7C5}"/>
              </a:ext>
            </a:extLst>
          </p:cNvPr>
          <p:cNvSpPr txBox="1"/>
          <p:nvPr/>
        </p:nvSpPr>
        <p:spPr>
          <a:xfrm>
            <a:off x="4943157" y="6581001"/>
            <a:ext cx="769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46</a:t>
            </a:r>
            <a:r>
              <a:rPr lang="ko-KR" altLang="en-US" sz="1200" dirty="0"/>
              <a:t>개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2EEF3A9-EF84-4082-9180-36E11DFEFF55}"/>
              </a:ext>
            </a:extLst>
          </p:cNvPr>
          <p:cNvCxnSpPr>
            <a:stCxn id="33" idx="6"/>
            <a:endCxn id="50" idx="2"/>
          </p:cNvCxnSpPr>
          <p:nvPr/>
        </p:nvCxnSpPr>
        <p:spPr>
          <a:xfrm>
            <a:off x="3627120" y="5190948"/>
            <a:ext cx="408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CDA6B4B5-4515-48F0-B8E4-C49087C81E9A}"/>
              </a:ext>
            </a:extLst>
          </p:cNvPr>
          <p:cNvCxnSpPr>
            <a:stCxn id="33" idx="6"/>
            <a:endCxn id="51" idx="2"/>
          </p:cNvCxnSpPr>
          <p:nvPr/>
        </p:nvCxnSpPr>
        <p:spPr>
          <a:xfrm>
            <a:off x="3627120" y="5190948"/>
            <a:ext cx="408728" cy="35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17830EB-C4E0-42D8-B8C6-EB7131E7B9ED}"/>
              </a:ext>
            </a:extLst>
          </p:cNvPr>
          <p:cNvCxnSpPr>
            <a:stCxn id="33" idx="6"/>
            <a:endCxn id="52" idx="2"/>
          </p:cNvCxnSpPr>
          <p:nvPr/>
        </p:nvCxnSpPr>
        <p:spPr>
          <a:xfrm>
            <a:off x="3627120" y="5190948"/>
            <a:ext cx="408728" cy="975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B8C76880-8C3A-4257-BE09-A9B1E5580C04}"/>
              </a:ext>
            </a:extLst>
          </p:cNvPr>
          <p:cNvCxnSpPr>
            <a:stCxn id="33" idx="6"/>
            <a:endCxn id="53" idx="2"/>
          </p:cNvCxnSpPr>
          <p:nvPr/>
        </p:nvCxnSpPr>
        <p:spPr>
          <a:xfrm>
            <a:off x="3627120" y="5190948"/>
            <a:ext cx="408728" cy="1295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A60351FF-C66B-451B-B1F4-E6389C780815}"/>
              </a:ext>
            </a:extLst>
          </p:cNvPr>
          <p:cNvCxnSpPr>
            <a:stCxn id="34" idx="6"/>
          </p:cNvCxnSpPr>
          <p:nvPr/>
        </p:nvCxnSpPr>
        <p:spPr>
          <a:xfrm flipV="1">
            <a:off x="3627120" y="5188835"/>
            <a:ext cx="360574" cy="352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D3A61DAC-E742-4692-8156-97AA632B9122}"/>
              </a:ext>
            </a:extLst>
          </p:cNvPr>
          <p:cNvCxnSpPr>
            <a:cxnSpLocks/>
            <a:stCxn id="34" idx="6"/>
            <a:endCxn id="51" idx="2"/>
          </p:cNvCxnSpPr>
          <p:nvPr/>
        </p:nvCxnSpPr>
        <p:spPr>
          <a:xfrm>
            <a:off x="3627120" y="5541468"/>
            <a:ext cx="408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186B535-96B5-435B-ABD7-CCDA2AAA4F1D}"/>
              </a:ext>
            </a:extLst>
          </p:cNvPr>
          <p:cNvCxnSpPr>
            <a:stCxn id="34" idx="6"/>
            <a:endCxn id="52" idx="2"/>
          </p:cNvCxnSpPr>
          <p:nvPr/>
        </p:nvCxnSpPr>
        <p:spPr>
          <a:xfrm>
            <a:off x="3627120" y="5541468"/>
            <a:ext cx="408728" cy="62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787227D7-1E20-4901-9AE6-92BB23057911}"/>
              </a:ext>
            </a:extLst>
          </p:cNvPr>
          <p:cNvCxnSpPr>
            <a:stCxn id="34" idx="6"/>
            <a:endCxn id="53" idx="2"/>
          </p:cNvCxnSpPr>
          <p:nvPr/>
        </p:nvCxnSpPr>
        <p:spPr>
          <a:xfrm>
            <a:off x="3627120" y="5541468"/>
            <a:ext cx="408728" cy="944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F5822F56-95AA-4ED0-B844-F1AC829688CE}"/>
              </a:ext>
            </a:extLst>
          </p:cNvPr>
          <p:cNvCxnSpPr>
            <a:stCxn id="36" idx="6"/>
            <a:endCxn id="50" idx="2"/>
          </p:cNvCxnSpPr>
          <p:nvPr/>
        </p:nvCxnSpPr>
        <p:spPr>
          <a:xfrm flipV="1">
            <a:off x="3627120" y="5190948"/>
            <a:ext cx="408728" cy="975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573B69A3-94C1-4C4C-95C1-3968388E5292}"/>
              </a:ext>
            </a:extLst>
          </p:cNvPr>
          <p:cNvCxnSpPr>
            <a:stCxn id="36" idx="6"/>
            <a:endCxn id="51" idx="1"/>
          </p:cNvCxnSpPr>
          <p:nvPr/>
        </p:nvCxnSpPr>
        <p:spPr>
          <a:xfrm flipV="1">
            <a:off x="3627120" y="5441787"/>
            <a:ext cx="463408" cy="724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A5FF880F-0B93-49C6-B709-D85178021938}"/>
              </a:ext>
            </a:extLst>
          </p:cNvPr>
          <p:cNvCxnSpPr>
            <a:stCxn id="36" idx="6"/>
            <a:endCxn id="52" idx="2"/>
          </p:cNvCxnSpPr>
          <p:nvPr/>
        </p:nvCxnSpPr>
        <p:spPr>
          <a:xfrm>
            <a:off x="3627120" y="6166308"/>
            <a:ext cx="408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1723B5D4-C4A6-4C22-88EA-D37C2BF91B78}"/>
              </a:ext>
            </a:extLst>
          </p:cNvPr>
          <p:cNvCxnSpPr>
            <a:cxnSpLocks/>
            <a:endCxn id="53" idx="2"/>
          </p:cNvCxnSpPr>
          <p:nvPr/>
        </p:nvCxnSpPr>
        <p:spPr>
          <a:xfrm>
            <a:off x="3627120" y="6166308"/>
            <a:ext cx="408728" cy="319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C957B6F6-9A60-43A8-8139-D07EC9459E07}"/>
              </a:ext>
            </a:extLst>
          </p:cNvPr>
          <p:cNvCxnSpPr>
            <a:stCxn id="37" idx="6"/>
            <a:endCxn id="50" idx="2"/>
          </p:cNvCxnSpPr>
          <p:nvPr/>
        </p:nvCxnSpPr>
        <p:spPr>
          <a:xfrm flipV="1">
            <a:off x="3627120" y="5190948"/>
            <a:ext cx="408728" cy="1295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E0273856-6391-4630-8129-33345B29FE00}"/>
              </a:ext>
            </a:extLst>
          </p:cNvPr>
          <p:cNvCxnSpPr>
            <a:stCxn id="37" idx="6"/>
            <a:endCxn id="51" idx="2"/>
          </p:cNvCxnSpPr>
          <p:nvPr/>
        </p:nvCxnSpPr>
        <p:spPr>
          <a:xfrm flipV="1">
            <a:off x="3627120" y="5541468"/>
            <a:ext cx="408728" cy="944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C3A557D1-FBD9-4164-83BA-F9B8A53A537D}"/>
              </a:ext>
            </a:extLst>
          </p:cNvPr>
          <p:cNvCxnSpPr>
            <a:stCxn id="37" idx="6"/>
            <a:endCxn id="52" idx="2"/>
          </p:cNvCxnSpPr>
          <p:nvPr/>
        </p:nvCxnSpPr>
        <p:spPr>
          <a:xfrm flipV="1">
            <a:off x="3627120" y="6166308"/>
            <a:ext cx="408728" cy="319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BDBB6003-AA7A-43A6-BB5F-82EC9283BF12}"/>
              </a:ext>
            </a:extLst>
          </p:cNvPr>
          <p:cNvCxnSpPr>
            <a:stCxn id="37" idx="6"/>
            <a:endCxn id="53" idx="2"/>
          </p:cNvCxnSpPr>
          <p:nvPr/>
        </p:nvCxnSpPr>
        <p:spPr>
          <a:xfrm>
            <a:off x="3627120" y="6486030"/>
            <a:ext cx="408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75B7BB58-04C0-4676-82FD-460CF10336D1}"/>
              </a:ext>
            </a:extLst>
          </p:cNvPr>
          <p:cNvCxnSpPr>
            <a:stCxn id="50" idx="6"/>
            <a:endCxn id="39" idx="2"/>
          </p:cNvCxnSpPr>
          <p:nvPr/>
        </p:nvCxnSpPr>
        <p:spPr>
          <a:xfrm>
            <a:off x="4409228" y="5190948"/>
            <a:ext cx="611505" cy="156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17220478-36FB-4B4A-8519-F0DC3F3E187B}"/>
              </a:ext>
            </a:extLst>
          </p:cNvPr>
          <p:cNvCxnSpPr>
            <a:stCxn id="50" idx="6"/>
            <a:endCxn id="41" idx="2"/>
          </p:cNvCxnSpPr>
          <p:nvPr/>
        </p:nvCxnSpPr>
        <p:spPr>
          <a:xfrm>
            <a:off x="4409228" y="5190948"/>
            <a:ext cx="611505" cy="595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13F11B46-C87B-47FB-B701-D6C73EEB4AFB}"/>
              </a:ext>
            </a:extLst>
          </p:cNvPr>
          <p:cNvCxnSpPr>
            <a:cxnSpLocks/>
            <a:stCxn id="50" idx="6"/>
            <a:endCxn id="54" idx="2"/>
          </p:cNvCxnSpPr>
          <p:nvPr/>
        </p:nvCxnSpPr>
        <p:spPr>
          <a:xfrm>
            <a:off x="4409228" y="5190948"/>
            <a:ext cx="611505" cy="103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3D653798-5FE9-481E-8510-E8F9D4ECE7A5}"/>
              </a:ext>
            </a:extLst>
          </p:cNvPr>
          <p:cNvCxnSpPr>
            <a:stCxn id="51" idx="6"/>
            <a:endCxn id="39" idx="2"/>
          </p:cNvCxnSpPr>
          <p:nvPr/>
        </p:nvCxnSpPr>
        <p:spPr>
          <a:xfrm flipV="1">
            <a:off x="4409228" y="5347154"/>
            <a:ext cx="611505" cy="194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9BB539C1-4986-4440-B53C-27AE40668B8C}"/>
              </a:ext>
            </a:extLst>
          </p:cNvPr>
          <p:cNvCxnSpPr>
            <a:stCxn id="51" idx="6"/>
            <a:endCxn id="41" idx="2"/>
          </p:cNvCxnSpPr>
          <p:nvPr/>
        </p:nvCxnSpPr>
        <p:spPr>
          <a:xfrm>
            <a:off x="4409228" y="5541468"/>
            <a:ext cx="611505" cy="244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91268B93-462F-4790-BD05-9623853C3617}"/>
              </a:ext>
            </a:extLst>
          </p:cNvPr>
          <p:cNvCxnSpPr>
            <a:stCxn id="51" idx="6"/>
            <a:endCxn id="54" idx="1"/>
          </p:cNvCxnSpPr>
          <p:nvPr/>
        </p:nvCxnSpPr>
        <p:spPr>
          <a:xfrm>
            <a:off x="4409228" y="5541468"/>
            <a:ext cx="666185" cy="584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A98277F9-DEB2-4832-BE2A-F07FE8E5F561}"/>
              </a:ext>
            </a:extLst>
          </p:cNvPr>
          <p:cNvCxnSpPr>
            <a:stCxn id="52" idx="6"/>
            <a:endCxn id="39" idx="2"/>
          </p:cNvCxnSpPr>
          <p:nvPr/>
        </p:nvCxnSpPr>
        <p:spPr>
          <a:xfrm flipV="1">
            <a:off x="4409228" y="5347154"/>
            <a:ext cx="611505" cy="819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E715DE6C-AB0C-439A-A985-8118D2ED2135}"/>
              </a:ext>
            </a:extLst>
          </p:cNvPr>
          <p:cNvCxnSpPr>
            <a:cxnSpLocks/>
            <a:stCxn id="52" idx="6"/>
            <a:endCxn id="41" idx="2"/>
          </p:cNvCxnSpPr>
          <p:nvPr/>
        </p:nvCxnSpPr>
        <p:spPr>
          <a:xfrm flipV="1">
            <a:off x="4409228" y="5786251"/>
            <a:ext cx="611505" cy="380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7AA1699B-69A0-4C4F-99A2-7F1A24F8C5AE}"/>
              </a:ext>
            </a:extLst>
          </p:cNvPr>
          <p:cNvCxnSpPr>
            <a:stCxn id="52" idx="6"/>
            <a:endCxn id="54" idx="2"/>
          </p:cNvCxnSpPr>
          <p:nvPr/>
        </p:nvCxnSpPr>
        <p:spPr>
          <a:xfrm>
            <a:off x="4409228" y="6166308"/>
            <a:ext cx="611505" cy="59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C0CEAB87-0BF7-40C8-8DBD-EA9292DA7886}"/>
              </a:ext>
            </a:extLst>
          </p:cNvPr>
          <p:cNvCxnSpPr>
            <a:stCxn id="53" idx="6"/>
            <a:endCxn id="39" idx="2"/>
          </p:cNvCxnSpPr>
          <p:nvPr/>
        </p:nvCxnSpPr>
        <p:spPr>
          <a:xfrm flipV="1">
            <a:off x="4409228" y="5347154"/>
            <a:ext cx="611505" cy="1138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45359CAD-8410-4A19-8977-4CC834E8E19E}"/>
              </a:ext>
            </a:extLst>
          </p:cNvPr>
          <p:cNvCxnSpPr>
            <a:stCxn id="53" idx="6"/>
            <a:endCxn id="41" idx="2"/>
          </p:cNvCxnSpPr>
          <p:nvPr/>
        </p:nvCxnSpPr>
        <p:spPr>
          <a:xfrm flipV="1">
            <a:off x="4409228" y="5786251"/>
            <a:ext cx="611505" cy="699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E1347AFC-1FED-4BDD-8F7D-600598246CBF}"/>
              </a:ext>
            </a:extLst>
          </p:cNvPr>
          <p:cNvCxnSpPr>
            <a:stCxn id="53" idx="6"/>
            <a:endCxn id="54" idx="2"/>
          </p:cNvCxnSpPr>
          <p:nvPr/>
        </p:nvCxnSpPr>
        <p:spPr>
          <a:xfrm flipV="1">
            <a:off x="4409228" y="6225348"/>
            <a:ext cx="611505" cy="260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3F1EF3BF-FCC1-4D40-8206-3509F2410112}"/>
              </a:ext>
            </a:extLst>
          </p:cNvPr>
          <p:cNvSpPr txBox="1"/>
          <p:nvPr/>
        </p:nvSpPr>
        <p:spPr>
          <a:xfrm>
            <a:off x="5463540" y="5215711"/>
            <a:ext cx="769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0.01</a:t>
            </a:r>
            <a:endParaRPr lang="ko-KR" altLang="en-US" sz="9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E48D527-C867-41E9-9C57-149186F2A499}"/>
              </a:ext>
            </a:extLst>
          </p:cNvPr>
          <p:cNvSpPr txBox="1"/>
          <p:nvPr/>
        </p:nvSpPr>
        <p:spPr>
          <a:xfrm>
            <a:off x="5463540" y="5684600"/>
            <a:ext cx="769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0.2</a:t>
            </a:r>
            <a:endParaRPr lang="ko-KR" altLang="en-US" sz="9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E88827F-94A0-454B-A4F4-5BA690D38335}"/>
              </a:ext>
            </a:extLst>
          </p:cNvPr>
          <p:cNvSpPr txBox="1"/>
          <p:nvPr/>
        </p:nvSpPr>
        <p:spPr>
          <a:xfrm>
            <a:off x="5463787" y="6080412"/>
            <a:ext cx="769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0.05</a:t>
            </a:r>
            <a:endParaRPr lang="ko-KR" altLang="en-US" sz="900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1DEB412D-089C-446A-9226-A1FCD3D601C9}"/>
              </a:ext>
            </a:extLst>
          </p:cNvPr>
          <p:cNvSpPr/>
          <p:nvPr/>
        </p:nvSpPr>
        <p:spPr>
          <a:xfrm>
            <a:off x="4943157" y="5616912"/>
            <a:ext cx="1053783" cy="3309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A66CABB-F1CD-494C-817F-C7E7A2F23B20}"/>
              </a:ext>
            </a:extLst>
          </p:cNvPr>
          <p:cNvSpPr txBox="1"/>
          <p:nvPr/>
        </p:nvSpPr>
        <p:spPr>
          <a:xfrm>
            <a:off x="6096000" y="5685109"/>
            <a:ext cx="3345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확률적으로 가장 크다면 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이쪽으로 예측</a:t>
            </a: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A97BC2F-A59E-4A33-A66E-6EB0BF8EF0F3}"/>
              </a:ext>
            </a:extLst>
          </p:cNvPr>
          <p:cNvSpPr/>
          <p:nvPr/>
        </p:nvSpPr>
        <p:spPr>
          <a:xfrm>
            <a:off x="2455227" y="4193865"/>
            <a:ext cx="2314893" cy="3179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3B6BFB0-4970-4F1C-8292-2876C90CA303}"/>
              </a:ext>
            </a:extLst>
          </p:cNvPr>
          <p:cNvSpPr txBox="1"/>
          <p:nvPr/>
        </p:nvSpPr>
        <p:spPr>
          <a:xfrm>
            <a:off x="4853940" y="4184336"/>
            <a:ext cx="3390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solidFill>
                  <a:srgbClr val="FF0000"/>
                </a:solidFill>
              </a:rPr>
              <a:t>옵티마이저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</a:rPr>
              <a:t>손실함수 결정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79F282B-7863-46CC-86B1-5E8E1C1AFBCD}"/>
              </a:ext>
            </a:extLst>
          </p:cNvPr>
          <p:cNvCxnSpPr/>
          <p:nvPr/>
        </p:nvCxnSpPr>
        <p:spPr>
          <a:xfrm>
            <a:off x="1470581" y="4015819"/>
            <a:ext cx="338335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197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5C3C778-9DAD-4224-82DD-078B5A62DA73}"/>
              </a:ext>
            </a:extLst>
          </p:cNvPr>
          <p:cNvCxnSpPr>
            <a:cxnSpLocks/>
          </p:cNvCxnSpPr>
          <p:nvPr/>
        </p:nvCxnSpPr>
        <p:spPr>
          <a:xfrm>
            <a:off x="457200" y="1219200"/>
            <a:ext cx="111914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7B1B520-227F-4233-A270-86D38BF65C4D}"/>
              </a:ext>
            </a:extLst>
          </p:cNvPr>
          <p:cNvSpPr/>
          <p:nvPr/>
        </p:nvSpPr>
        <p:spPr>
          <a:xfrm>
            <a:off x="457200" y="1347016"/>
            <a:ext cx="2154026" cy="5381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신경망 모델 검증</a:t>
            </a: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3A45CD8A-A7BE-44DA-A3BE-982C4D785D0E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/>
              <a:t>3.5  </a:t>
            </a:r>
            <a:r>
              <a:rPr lang="ko-KR" altLang="en-US" sz="4000" b="1"/>
              <a:t>뉴스 기사 분류</a:t>
            </a:r>
            <a:r>
              <a:rPr lang="en-US" altLang="ko-KR" sz="4000" b="1"/>
              <a:t>: </a:t>
            </a:r>
            <a:r>
              <a:rPr lang="ko-KR" altLang="en-US" sz="4000" b="1"/>
              <a:t>다중 분류 예제</a:t>
            </a:r>
            <a:endParaRPr lang="en-US" altLang="ko-KR" sz="4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28457D-B3F3-4A0D-B7F7-D48F49344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125" y="2012948"/>
            <a:ext cx="8515350" cy="439102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5E69DAD-8D7B-4A4E-9F16-5979DD355F12}"/>
              </a:ext>
            </a:extLst>
          </p:cNvPr>
          <p:cNvSpPr/>
          <p:nvPr/>
        </p:nvSpPr>
        <p:spPr>
          <a:xfrm>
            <a:off x="1127125" y="4076700"/>
            <a:ext cx="3536315" cy="1295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737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A8604E8D-2E78-43ED-99AF-F80B060C290D}"/>
              </a:ext>
            </a:extLst>
          </p:cNvPr>
          <p:cNvSpPr/>
          <p:nvPr/>
        </p:nvSpPr>
        <p:spPr>
          <a:xfrm>
            <a:off x="457199" y="1347016"/>
            <a:ext cx="3313519" cy="5381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신경망 검증 그래프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30FC07DC-E070-4D37-88D4-815F536143D3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/>
              <a:t>3.5  </a:t>
            </a:r>
            <a:r>
              <a:rPr lang="ko-KR" altLang="en-US" sz="4000" b="1"/>
              <a:t>뉴스 기사 분류</a:t>
            </a:r>
            <a:r>
              <a:rPr lang="en-US" altLang="ko-KR" sz="4000" b="1"/>
              <a:t>: </a:t>
            </a:r>
            <a:r>
              <a:rPr lang="ko-KR" altLang="en-US" sz="4000" b="1"/>
              <a:t>다중 분류 예제</a:t>
            </a:r>
            <a:endParaRPr lang="en-US" altLang="ko-KR" sz="4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6EB856-1454-4F43-A489-A65D86D7B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897062"/>
            <a:ext cx="4505325" cy="46863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B4841F0-1C65-44D0-81B0-3D20DB661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900" y="1963737"/>
            <a:ext cx="4495800" cy="43434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40A6B3B-280B-4B35-B8A2-BFD89FF6419B}"/>
              </a:ext>
            </a:extLst>
          </p:cNvPr>
          <p:cNvSpPr/>
          <p:nvPr/>
        </p:nvSpPr>
        <p:spPr>
          <a:xfrm>
            <a:off x="1783080" y="5372100"/>
            <a:ext cx="716280" cy="3124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6AD464B-AA36-441E-BEE7-2E9D46A3CF3B}"/>
              </a:ext>
            </a:extLst>
          </p:cNvPr>
          <p:cNvSpPr/>
          <p:nvPr/>
        </p:nvSpPr>
        <p:spPr>
          <a:xfrm>
            <a:off x="7685931" y="4787265"/>
            <a:ext cx="716280" cy="3124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3EF0466-7F55-4719-9320-10C4914FD99A}"/>
              </a:ext>
            </a:extLst>
          </p:cNvPr>
          <p:cNvCxnSpPr>
            <a:cxnSpLocks/>
          </p:cNvCxnSpPr>
          <p:nvPr/>
        </p:nvCxnSpPr>
        <p:spPr>
          <a:xfrm>
            <a:off x="5912060" y="1417638"/>
            <a:ext cx="0" cy="53072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D53DA40-B64C-4B2B-8C90-4F48ADC1506B}"/>
              </a:ext>
            </a:extLst>
          </p:cNvPr>
          <p:cNvCxnSpPr>
            <a:cxnSpLocks/>
          </p:cNvCxnSpPr>
          <p:nvPr/>
        </p:nvCxnSpPr>
        <p:spPr>
          <a:xfrm>
            <a:off x="457200" y="1219200"/>
            <a:ext cx="111914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336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614A812-0C8B-484B-8612-45EC3ABC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sz="4000" b="1" dirty="0"/>
              <a:t>3.5  </a:t>
            </a:r>
            <a:r>
              <a:rPr lang="ko-KR" altLang="en-US" sz="4000" b="1" dirty="0"/>
              <a:t>뉴스 기사 분류</a:t>
            </a:r>
            <a:r>
              <a:rPr lang="en-US" altLang="ko-KR" sz="4000" b="1" dirty="0"/>
              <a:t>: </a:t>
            </a:r>
            <a:r>
              <a:rPr lang="ko-KR" altLang="en-US" sz="4000" b="1" dirty="0"/>
              <a:t>다중 분류 예제</a:t>
            </a:r>
            <a:endParaRPr lang="en-US" altLang="ko-KR" sz="4000" b="1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2E19503-6EAF-463D-BAB0-2993C170B5EE}"/>
              </a:ext>
            </a:extLst>
          </p:cNvPr>
          <p:cNvCxnSpPr>
            <a:cxnSpLocks/>
          </p:cNvCxnSpPr>
          <p:nvPr/>
        </p:nvCxnSpPr>
        <p:spPr>
          <a:xfrm>
            <a:off x="457200" y="1219200"/>
            <a:ext cx="111914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7720E39-5496-4B5F-ABE6-C03D0E0BD92F}"/>
              </a:ext>
            </a:extLst>
          </p:cNvPr>
          <p:cNvSpPr/>
          <p:nvPr/>
        </p:nvSpPr>
        <p:spPr>
          <a:xfrm>
            <a:off x="457199" y="1347016"/>
            <a:ext cx="3313519" cy="5381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새로운 신경망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9FAF085-13FF-4D26-B36B-90985ACEB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899585"/>
            <a:ext cx="6113283" cy="487319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D68DAC1-6E86-4255-8B9C-AF7639E69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401" y="3047019"/>
            <a:ext cx="2807081" cy="49055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EB5E18B-9860-4EBC-8F0E-A5CA3602B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4551" y="2712203"/>
            <a:ext cx="5360445" cy="49930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CE8BAD8-B6AD-4AD2-9545-631780BB20D4}"/>
              </a:ext>
            </a:extLst>
          </p:cNvPr>
          <p:cNvSpPr/>
          <p:nvPr/>
        </p:nvSpPr>
        <p:spPr>
          <a:xfrm>
            <a:off x="718269" y="2036098"/>
            <a:ext cx="2933009" cy="1088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95C3D9-B41B-41C9-8E70-FC5C9475E337}"/>
              </a:ext>
            </a:extLst>
          </p:cNvPr>
          <p:cNvSpPr txBox="1"/>
          <p:nvPr/>
        </p:nvSpPr>
        <p:spPr>
          <a:xfrm>
            <a:off x="6831552" y="1945997"/>
            <a:ext cx="447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78% </a:t>
            </a:r>
            <a:r>
              <a:rPr lang="ko-KR" altLang="en-US" dirty="0">
                <a:solidFill>
                  <a:srgbClr val="FF0000"/>
                </a:solidFill>
              </a:rPr>
              <a:t>성능으로 유의한 결과임을 확인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D9252E-9410-4810-AF42-480EDEA8825B}"/>
              </a:ext>
            </a:extLst>
          </p:cNvPr>
          <p:cNvSpPr txBox="1"/>
          <p:nvPr/>
        </p:nvSpPr>
        <p:spPr>
          <a:xfrm>
            <a:off x="5295900" y="3047019"/>
            <a:ext cx="885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78%</a:t>
            </a:r>
            <a:r>
              <a:rPr lang="ko-KR" altLang="en-US" sz="1200" dirty="0">
                <a:solidFill>
                  <a:srgbClr val="FF0000"/>
                </a:solidFill>
              </a:rPr>
              <a:t>정도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AA1ED61-E56F-48E7-B60D-B45952D2C89A}"/>
              </a:ext>
            </a:extLst>
          </p:cNvPr>
          <p:cNvCxnSpPr>
            <a:cxnSpLocks/>
          </p:cNvCxnSpPr>
          <p:nvPr/>
        </p:nvCxnSpPr>
        <p:spPr>
          <a:xfrm>
            <a:off x="6655010" y="1446213"/>
            <a:ext cx="0" cy="53072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436580B-2D5C-410C-B85C-EEA466936F45}"/>
              </a:ext>
            </a:extLst>
          </p:cNvPr>
          <p:cNvSpPr/>
          <p:nvPr/>
        </p:nvSpPr>
        <p:spPr>
          <a:xfrm>
            <a:off x="6934200" y="1347015"/>
            <a:ext cx="971550" cy="5381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결론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ED7258-9F7E-4A83-AC99-96F1C100FE53}"/>
              </a:ext>
            </a:extLst>
          </p:cNvPr>
          <p:cNvSpPr/>
          <p:nvPr/>
        </p:nvSpPr>
        <p:spPr>
          <a:xfrm>
            <a:off x="718269" y="3611880"/>
            <a:ext cx="2687840" cy="1088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53F525AD-7D6E-4060-B8A7-2535506B6984}"/>
              </a:ext>
            </a:extLst>
          </p:cNvPr>
          <p:cNvCxnSpPr>
            <a:endCxn id="3" idx="2"/>
          </p:cNvCxnSpPr>
          <p:nvPr/>
        </p:nvCxnSpPr>
        <p:spPr>
          <a:xfrm flipV="1">
            <a:off x="3406109" y="3537577"/>
            <a:ext cx="1760833" cy="18316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FB64497-1735-497D-B921-62D76313455E}"/>
              </a:ext>
            </a:extLst>
          </p:cNvPr>
          <p:cNvSpPr/>
          <p:nvPr/>
        </p:nvSpPr>
        <p:spPr>
          <a:xfrm>
            <a:off x="1396449" y="2916087"/>
            <a:ext cx="1712511" cy="1088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46F724-BBAA-47CA-B0B0-EB2A8BEB9317}"/>
              </a:ext>
            </a:extLst>
          </p:cNvPr>
          <p:cNvSpPr txBox="1"/>
          <p:nvPr/>
        </p:nvSpPr>
        <p:spPr>
          <a:xfrm>
            <a:off x="3145736" y="2786346"/>
            <a:ext cx="20046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레이블이 범주형으로 예측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D6F738-35B1-4FB8-A691-042A431EF592}"/>
              </a:ext>
            </a:extLst>
          </p:cNvPr>
          <p:cNvSpPr txBox="1"/>
          <p:nvPr/>
        </p:nvSpPr>
        <p:spPr>
          <a:xfrm>
            <a:off x="6831552" y="2314083"/>
            <a:ext cx="3023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</a:rPr>
              <a:t>Why?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B4AE967-C45B-411D-9FF4-13D2CBCBC19C}"/>
              </a:ext>
            </a:extLst>
          </p:cNvPr>
          <p:cNvCxnSpPr/>
          <p:nvPr/>
        </p:nvCxnSpPr>
        <p:spPr>
          <a:xfrm>
            <a:off x="6831552" y="3324018"/>
            <a:ext cx="52385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4A1FCAEE-56AB-498C-8E7E-6E17E19805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9791" y="4070413"/>
            <a:ext cx="3617582" cy="397934"/>
          </a:xfrm>
          <a:prstGeom prst="rect">
            <a:avLst/>
          </a:prstGeom>
        </p:spPr>
      </p:pic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7D1E3047-9DD8-41BB-BE9E-1E485FAAFD12}"/>
              </a:ext>
            </a:extLst>
          </p:cNvPr>
          <p:cNvSpPr/>
          <p:nvPr/>
        </p:nvSpPr>
        <p:spPr>
          <a:xfrm>
            <a:off x="10538460" y="4177798"/>
            <a:ext cx="441957" cy="179148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700D47-3669-4ACF-9E37-B53B67A8B033}"/>
              </a:ext>
            </a:extLst>
          </p:cNvPr>
          <p:cNvSpPr txBox="1"/>
          <p:nvPr/>
        </p:nvSpPr>
        <p:spPr>
          <a:xfrm>
            <a:off x="11111504" y="4082622"/>
            <a:ext cx="844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대략 </a:t>
            </a:r>
            <a:r>
              <a:rPr lang="en-US" altLang="ko-KR" dirty="0"/>
              <a:t>78%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9F57ED6-B8F1-4842-86AC-4E83C0369379}"/>
              </a:ext>
            </a:extLst>
          </p:cNvPr>
          <p:cNvSpPr/>
          <p:nvPr/>
        </p:nvSpPr>
        <p:spPr>
          <a:xfrm>
            <a:off x="6934199" y="3400151"/>
            <a:ext cx="2133597" cy="5381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모델링시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고려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14A4D8F2-0B62-46A3-A5AE-BB36B9DF90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9791" y="5031170"/>
            <a:ext cx="3617570" cy="429511"/>
          </a:xfrm>
          <a:prstGeom prst="rect">
            <a:avLst/>
          </a:prstGeom>
        </p:spPr>
      </p:pic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30017B65-3FFC-4AD7-9FB1-3DBE2C7DD6F8}"/>
              </a:ext>
            </a:extLst>
          </p:cNvPr>
          <p:cNvSpPr/>
          <p:nvPr/>
        </p:nvSpPr>
        <p:spPr>
          <a:xfrm>
            <a:off x="10538460" y="5126346"/>
            <a:ext cx="441957" cy="179148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04883F-E7DC-4A2C-AE8F-C3226127E21E}"/>
              </a:ext>
            </a:extLst>
          </p:cNvPr>
          <p:cNvSpPr txBox="1"/>
          <p:nvPr/>
        </p:nvSpPr>
        <p:spPr>
          <a:xfrm>
            <a:off x="11111504" y="5031170"/>
            <a:ext cx="844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대략 </a:t>
            </a:r>
            <a:r>
              <a:rPr lang="en-US" altLang="ko-KR" dirty="0"/>
              <a:t>71%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283E2D-CEE1-4881-9F1B-3A4788A67531}"/>
              </a:ext>
            </a:extLst>
          </p:cNvPr>
          <p:cNvSpPr txBox="1"/>
          <p:nvPr/>
        </p:nvSpPr>
        <p:spPr>
          <a:xfrm>
            <a:off x="6831552" y="5819283"/>
            <a:ext cx="44805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rgbClr val="FF0000"/>
                </a:solidFill>
              </a:rPr>
              <a:t>Why?</a:t>
            </a:r>
            <a:r>
              <a:rPr lang="ko-KR" altLang="en-US" sz="1000" dirty="0">
                <a:solidFill>
                  <a:srgbClr val="FF0000"/>
                </a:solidFill>
              </a:rPr>
              <a:t> 저차원으로 </a:t>
            </a:r>
            <a:r>
              <a:rPr lang="ko-KR" altLang="en-US" sz="1000" dirty="0"/>
              <a:t>검증 정확도의 최고 값은 약 </a:t>
            </a:r>
            <a:r>
              <a:rPr lang="en-US" altLang="ko-KR" sz="1000" dirty="0"/>
              <a:t>71%</a:t>
            </a:r>
            <a:r>
              <a:rPr lang="ko-KR" altLang="en-US" sz="1000" dirty="0"/>
              <a:t>로 </a:t>
            </a:r>
            <a:r>
              <a:rPr lang="en-US" altLang="ko-KR" sz="1000" dirty="0"/>
              <a:t>8% </a:t>
            </a:r>
            <a:r>
              <a:rPr lang="ko-KR" altLang="en-US" sz="1000" dirty="0"/>
              <a:t>정도 감소되었습니다</a:t>
            </a:r>
            <a:r>
              <a:rPr lang="en-US" altLang="ko-KR" sz="1000" dirty="0"/>
              <a:t>. </a:t>
            </a:r>
            <a:r>
              <a:rPr lang="ko-KR" altLang="en-US" sz="1000" dirty="0"/>
              <a:t>이런 손실의 대부분 원인은 많은 정보</a:t>
            </a:r>
            <a:r>
              <a:rPr lang="en-US" altLang="ko-KR" sz="1000" dirty="0"/>
              <a:t>(46</a:t>
            </a:r>
            <a:r>
              <a:rPr lang="ko-KR" altLang="en-US" sz="1000" dirty="0"/>
              <a:t>개 클래스의 분할 초평면을 복원하기에 충분한 정보</a:t>
            </a:r>
            <a:r>
              <a:rPr lang="en-US" altLang="ko-KR" sz="1000" dirty="0"/>
              <a:t>)</a:t>
            </a:r>
            <a:r>
              <a:rPr lang="ko-KR" altLang="en-US" sz="1000" dirty="0"/>
              <a:t>를 중간층의 </a:t>
            </a:r>
            <a:r>
              <a:rPr lang="ko-KR" altLang="en-US" sz="1000" dirty="0" err="1"/>
              <a:t>저차원</a:t>
            </a:r>
            <a:r>
              <a:rPr lang="ko-KR" altLang="en-US" sz="1000" dirty="0"/>
              <a:t> 표현 공간으로 압축하려고 했기 때문입니다</a:t>
            </a:r>
            <a:r>
              <a:rPr lang="en-US" altLang="ko-KR" sz="1000" dirty="0"/>
              <a:t>. </a:t>
            </a:r>
            <a:r>
              <a:rPr lang="ko-KR" altLang="en-US" sz="1000" dirty="0"/>
              <a:t>이 네트워크는 필요한 정보 대부분을 </a:t>
            </a:r>
            <a:r>
              <a:rPr lang="en-US" altLang="ko-KR" sz="1000" dirty="0"/>
              <a:t>4</a:t>
            </a:r>
            <a:r>
              <a:rPr lang="ko-KR" altLang="en-US" sz="1000" dirty="0"/>
              <a:t>차원 표현 안에 구겨 넣었지만 전부는 넣지 못했습니다</a:t>
            </a:r>
            <a:r>
              <a:rPr lang="en-US" altLang="ko-KR" sz="1000" dirty="0"/>
              <a:t>.</a:t>
            </a:r>
            <a:endParaRPr lang="en-US" altLang="ko-KR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934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614A812-0C8B-484B-8612-45EC3ABC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3.6  </a:t>
            </a:r>
            <a:r>
              <a:rPr lang="ko-KR" altLang="en-US" sz="3600" b="1" dirty="0"/>
              <a:t>주택 가격 예측</a:t>
            </a:r>
            <a:r>
              <a:rPr lang="en-US" altLang="ko-KR" sz="3600" b="1" dirty="0"/>
              <a:t>: </a:t>
            </a:r>
            <a:r>
              <a:rPr lang="ko-KR" altLang="en-US" sz="3600" b="1" dirty="0"/>
              <a:t>회귀 문제</a:t>
            </a:r>
            <a:endParaRPr lang="en-US" altLang="ko-KR" sz="3600" b="1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9BEB0A-90E9-49E3-A0E9-113B5C35C570}"/>
              </a:ext>
            </a:extLst>
          </p:cNvPr>
          <p:cNvCxnSpPr>
            <a:cxnSpLocks/>
          </p:cNvCxnSpPr>
          <p:nvPr/>
        </p:nvCxnSpPr>
        <p:spPr>
          <a:xfrm>
            <a:off x="457200" y="1219200"/>
            <a:ext cx="111914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0B4D51A4-3EC5-4AD8-A318-97BE5560F52B}"/>
              </a:ext>
            </a:extLst>
          </p:cNvPr>
          <p:cNvSpPr/>
          <p:nvPr/>
        </p:nvSpPr>
        <p:spPr>
          <a:xfrm>
            <a:off x="457200" y="1347016"/>
            <a:ext cx="1739894" cy="5381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데이터 이해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073B303-1E48-44E4-AF3B-DDE391A92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854" y="1241569"/>
            <a:ext cx="6103856" cy="89862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5F7B60C-8D07-4BB9-9ED6-7F526CE68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91578"/>
            <a:ext cx="6103856" cy="193288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4E55B76-EBAC-4777-8ED5-27E578CD3C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395443"/>
            <a:ext cx="6216574" cy="223108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E41301-5523-445A-949D-8B37C9BEF808}"/>
              </a:ext>
            </a:extLst>
          </p:cNvPr>
          <p:cNvSpPr/>
          <p:nvPr/>
        </p:nvSpPr>
        <p:spPr>
          <a:xfrm>
            <a:off x="457201" y="4395459"/>
            <a:ext cx="504334" cy="22310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A93646-3FC9-4402-A0EE-71A7269DA267}"/>
              </a:ext>
            </a:extLst>
          </p:cNvPr>
          <p:cNvSpPr/>
          <p:nvPr/>
        </p:nvSpPr>
        <p:spPr>
          <a:xfrm>
            <a:off x="4248347" y="4399582"/>
            <a:ext cx="504334" cy="22310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9783679-B198-4540-8A6C-5CEF0685ACDC}"/>
              </a:ext>
            </a:extLst>
          </p:cNvPr>
          <p:cNvCxnSpPr/>
          <p:nvPr/>
        </p:nvCxnSpPr>
        <p:spPr>
          <a:xfrm>
            <a:off x="457199" y="4138367"/>
            <a:ext cx="490665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D326B11-F311-4FB9-8F9E-E86CA0EEF3B0}"/>
              </a:ext>
            </a:extLst>
          </p:cNvPr>
          <p:cNvCxnSpPr>
            <a:cxnSpLocks/>
          </p:cNvCxnSpPr>
          <p:nvPr/>
        </p:nvCxnSpPr>
        <p:spPr>
          <a:xfrm>
            <a:off x="4220447" y="3932549"/>
            <a:ext cx="234060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4824A377-D0B8-471B-BA24-DCAD6159AD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6181" y="2229270"/>
            <a:ext cx="4041844" cy="3761982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59DDBA1F-32C9-4BC9-9156-328443FE3011}"/>
              </a:ext>
            </a:extLst>
          </p:cNvPr>
          <p:cNvSpPr/>
          <p:nvPr/>
        </p:nvSpPr>
        <p:spPr>
          <a:xfrm>
            <a:off x="403312" y="2686639"/>
            <a:ext cx="6216574" cy="471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7961A73-D216-462C-9820-BDD3549A0917}"/>
              </a:ext>
            </a:extLst>
          </p:cNvPr>
          <p:cNvCxnSpPr>
            <a:cxnSpLocks/>
          </p:cNvCxnSpPr>
          <p:nvPr/>
        </p:nvCxnSpPr>
        <p:spPr>
          <a:xfrm flipH="1">
            <a:off x="6655010" y="2580088"/>
            <a:ext cx="18764" cy="41733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81E84FA-D76A-4CEE-9CCD-8B18176881CA}"/>
              </a:ext>
            </a:extLst>
          </p:cNvPr>
          <p:cNvCxnSpPr>
            <a:cxnSpLocks/>
          </p:cNvCxnSpPr>
          <p:nvPr/>
        </p:nvCxnSpPr>
        <p:spPr>
          <a:xfrm flipH="1">
            <a:off x="6949228" y="2453145"/>
            <a:ext cx="18764" cy="41733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28151370-9334-41A7-91A1-642ED3FC44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6588" y="6029714"/>
            <a:ext cx="4603801" cy="73404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7F76F3D-A003-4521-8033-FCF15B9481EC}"/>
              </a:ext>
            </a:extLst>
          </p:cNvPr>
          <p:cNvSpPr txBox="1"/>
          <p:nvPr/>
        </p:nvSpPr>
        <p:spPr>
          <a:xfrm>
            <a:off x="9209988" y="6080330"/>
            <a:ext cx="2819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10,000</a:t>
            </a:r>
            <a:r>
              <a:rPr lang="ko-KR" altLang="en-US" sz="1200" dirty="0">
                <a:solidFill>
                  <a:srgbClr val="FF0000"/>
                </a:solidFill>
              </a:rPr>
              <a:t>달러에서 </a:t>
            </a:r>
            <a:r>
              <a:rPr lang="en-US" altLang="ko-KR" sz="1200" dirty="0">
                <a:solidFill>
                  <a:srgbClr val="FF0000"/>
                </a:solidFill>
              </a:rPr>
              <a:t>50,000</a:t>
            </a:r>
            <a:r>
              <a:rPr lang="ko-KR" altLang="en-US" sz="1200" dirty="0">
                <a:solidFill>
                  <a:srgbClr val="FF0000"/>
                </a:solidFill>
              </a:rPr>
              <a:t>달러 사이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B4A8304-F285-4BDB-A55D-3E5A915280FC}"/>
              </a:ext>
            </a:extLst>
          </p:cNvPr>
          <p:cNvSpPr/>
          <p:nvPr/>
        </p:nvSpPr>
        <p:spPr>
          <a:xfrm>
            <a:off x="5968685" y="2247222"/>
            <a:ext cx="1142702" cy="434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rgbClr val="FF0000"/>
                </a:solidFill>
              </a:rPr>
              <a:t>★</a:t>
            </a:r>
          </a:p>
        </p:txBody>
      </p:sp>
    </p:spTree>
    <p:extLst>
      <p:ext uri="{BB962C8B-B14F-4D97-AF65-F5344CB8AC3E}">
        <p14:creationId xmlns:p14="http://schemas.microsoft.com/office/powerpoint/2010/main" val="1599350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614A812-0C8B-484B-8612-45EC3ABC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1633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3.6  </a:t>
            </a:r>
            <a:r>
              <a:rPr lang="ko-KR" altLang="en-US" sz="3600" b="1" dirty="0"/>
              <a:t>주택 가격 예측</a:t>
            </a:r>
            <a:r>
              <a:rPr lang="en-US" altLang="ko-KR" sz="3600" b="1" dirty="0"/>
              <a:t>: </a:t>
            </a:r>
            <a:r>
              <a:rPr lang="ko-KR" altLang="en-US" sz="3600" b="1" dirty="0"/>
              <a:t>회귀 문제</a:t>
            </a:r>
            <a:endParaRPr lang="en-US" altLang="ko-KR" sz="3600" b="1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9BEB0A-90E9-49E3-A0E9-113B5C35C570}"/>
              </a:ext>
            </a:extLst>
          </p:cNvPr>
          <p:cNvCxnSpPr>
            <a:cxnSpLocks/>
          </p:cNvCxnSpPr>
          <p:nvPr/>
        </p:nvCxnSpPr>
        <p:spPr>
          <a:xfrm>
            <a:off x="457200" y="1219200"/>
            <a:ext cx="111914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E0FD6A-2B23-4580-A945-3F563ED26A56}"/>
              </a:ext>
            </a:extLst>
          </p:cNvPr>
          <p:cNvSpPr/>
          <p:nvPr/>
        </p:nvSpPr>
        <p:spPr>
          <a:xfrm>
            <a:off x="457200" y="1347016"/>
            <a:ext cx="1739894" cy="5381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데이터 준비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48995D-0BDC-4F43-A4EE-7301A8271FE7}"/>
              </a:ext>
            </a:extLst>
          </p:cNvPr>
          <p:cNvSpPr txBox="1"/>
          <p:nvPr/>
        </p:nvSpPr>
        <p:spPr>
          <a:xfrm>
            <a:off x="2045616" y="1338149"/>
            <a:ext cx="7748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상이한 스케일을 가진 값을 신경망에 주입하면 문제 </a:t>
            </a:r>
            <a:r>
              <a:rPr lang="en-US" altLang="ko-KR" dirty="0">
                <a:solidFill>
                  <a:srgbClr val="FF0000"/>
                </a:solidFill>
              </a:rPr>
              <a:t>-&gt; </a:t>
            </a:r>
            <a:r>
              <a:rPr lang="ko-KR" altLang="en-US" dirty="0">
                <a:solidFill>
                  <a:srgbClr val="FF0000"/>
                </a:solidFill>
              </a:rPr>
              <a:t>정규화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0683F03-AE08-455B-812E-36B30A9F5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22065"/>
            <a:ext cx="8382000" cy="4339305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8E3D880-C015-4DBD-BAFF-6FC9E9CFC914}"/>
              </a:ext>
            </a:extLst>
          </p:cNvPr>
          <p:cNvCxnSpPr/>
          <p:nvPr/>
        </p:nvCxnSpPr>
        <p:spPr>
          <a:xfrm>
            <a:off x="731519" y="3544007"/>
            <a:ext cx="490665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C21855A-545B-483F-9524-6DC818D69674}"/>
              </a:ext>
            </a:extLst>
          </p:cNvPr>
          <p:cNvCxnSpPr/>
          <p:nvPr/>
        </p:nvCxnSpPr>
        <p:spPr>
          <a:xfrm>
            <a:off x="731519" y="2980127"/>
            <a:ext cx="490665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D220AFE-2A12-43A7-8279-AE7C540AA412}"/>
              </a:ext>
            </a:extLst>
          </p:cNvPr>
          <p:cNvSpPr txBox="1"/>
          <p:nvPr/>
        </p:nvSpPr>
        <p:spPr>
          <a:xfrm>
            <a:off x="4754253" y="4844534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정규화 과정</a:t>
            </a:r>
          </a:p>
        </p:txBody>
      </p:sp>
    </p:spTree>
    <p:extLst>
      <p:ext uri="{BB962C8B-B14F-4D97-AF65-F5344CB8AC3E}">
        <p14:creationId xmlns:p14="http://schemas.microsoft.com/office/powerpoint/2010/main" val="3955612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614A812-0C8B-484B-8612-45EC3ABC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3.6  </a:t>
            </a:r>
            <a:r>
              <a:rPr lang="ko-KR" altLang="en-US" sz="3600" b="1" dirty="0"/>
              <a:t>주택 가격 예측</a:t>
            </a:r>
            <a:r>
              <a:rPr lang="en-US" altLang="ko-KR" sz="3600" b="1" dirty="0"/>
              <a:t>: </a:t>
            </a:r>
            <a:r>
              <a:rPr lang="ko-KR" altLang="en-US" sz="3600" b="1" dirty="0"/>
              <a:t>회귀 문제</a:t>
            </a:r>
            <a:endParaRPr lang="en-US" altLang="ko-KR" sz="3600" b="1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9BEB0A-90E9-49E3-A0E9-113B5C35C570}"/>
              </a:ext>
            </a:extLst>
          </p:cNvPr>
          <p:cNvCxnSpPr>
            <a:cxnSpLocks/>
          </p:cNvCxnSpPr>
          <p:nvPr/>
        </p:nvCxnSpPr>
        <p:spPr>
          <a:xfrm>
            <a:off x="457200" y="1219200"/>
            <a:ext cx="111914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6B0B8E7-057D-493A-9DC2-DA4EC0CBB56E}"/>
              </a:ext>
            </a:extLst>
          </p:cNvPr>
          <p:cNvSpPr/>
          <p:nvPr/>
        </p:nvSpPr>
        <p:spPr>
          <a:xfrm>
            <a:off x="457200" y="1347016"/>
            <a:ext cx="2154026" cy="5381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신경망 모델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096B2DD-DCB9-4842-9999-8EB070DB5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305" y="1980288"/>
            <a:ext cx="9218295" cy="4877712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AD95729-7065-4283-9710-63FEC878777E}"/>
              </a:ext>
            </a:extLst>
          </p:cNvPr>
          <p:cNvCxnSpPr/>
          <p:nvPr/>
        </p:nvCxnSpPr>
        <p:spPr>
          <a:xfrm>
            <a:off x="1297305" y="2713427"/>
            <a:ext cx="490665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23E7CF1-6875-46C8-836C-EE7174B21850}"/>
              </a:ext>
            </a:extLst>
          </p:cNvPr>
          <p:cNvCxnSpPr>
            <a:cxnSpLocks/>
          </p:cNvCxnSpPr>
          <p:nvPr/>
        </p:nvCxnSpPr>
        <p:spPr>
          <a:xfrm>
            <a:off x="7537442" y="2586427"/>
            <a:ext cx="276225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DF332EE-FA1F-4585-B428-F0B059A7E9AC}"/>
              </a:ext>
            </a:extLst>
          </p:cNvPr>
          <p:cNvCxnSpPr>
            <a:cxnSpLocks/>
          </p:cNvCxnSpPr>
          <p:nvPr/>
        </p:nvCxnSpPr>
        <p:spPr>
          <a:xfrm>
            <a:off x="1297305" y="5278827"/>
            <a:ext cx="568769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561D4D7-2D4A-41EF-8B80-BCB1D5CFD8ED}"/>
              </a:ext>
            </a:extLst>
          </p:cNvPr>
          <p:cNvCxnSpPr>
            <a:cxnSpLocks/>
          </p:cNvCxnSpPr>
          <p:nvPr/>
        </p:nvCxnSpPr>
        <p:spPr>
          <a:xfrm>
            <a:off x="8012886" y="5278827"/>
            <a:ext cx="237280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4FC555B-2E92-4421-ABA0-9FF1716172C4}"/>
              </a:ext>
            </a:extLst>
          </p:cNvPr>
          <p:cNvSpPr/>
          <p:nvPr/>
        </p:nvSpPr>
        <p:spPr>
          <a:xfrm>
            <a:off x="1534213" y="4572903"/>
            <a:ext cx="2933012" cy="1727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FE9402-CAE8-4813-B22A-7E749D3C699D}"/>
              </a:ext>
            </a:extLst>
          </p:cNvPr>
          <p:cNvSpPr txBox="1"/>
          <p:nvPr/>
        </p:nvSpPr>
        <p:spPr>
          <a:xfrm>
            <a:off x="4095750" y="4745640"/>
            <a:ext cx="1657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평균 제곱 오차 사용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8C4FA82-1C7F-4C22-B347-6E9D5EE308B5}"/>
              </a:ext>
            </a:extLst>
          </p:cNvPr>
          <p:cNvCxnSpPr/>
          <p:nvPr/>
        </p:nvCxnSpPr>
        <p:spPr>
          <a:xfrm>
            <a:off x="5581650" y="4849901"/>
            <a:ext cx="9239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552195F-3837-4F50-9B0F-4B2FA9A5EF7F}"/>
              </a:ext>
            </a:extLst>
          </p:cNvPr>
          <p:cNvSpPr txBox="1"/>
          <p:nvPr/>
        </p:nvSpPr>
        <p:spPr>
          <a:xfrm>
            <a:off x="6619875" y="4745640"/>
            <a:ext cx="1657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회귀 문제 주로 사용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3FEA076-B471-4F7A-A91D-239ED2150AE4}"/>
              </a:ext>
            </a:extLst>
          </p:cNvPr>
          <p:cNvCxnSpPr>
            <a:cxnSpLocks/>
          </p:cNvCxnSpPr>
          <p:nvPr/>
        </p:nvCxnSpPr>
        <p:spPr>
          <a:xfrm>
            <a:off x="1297305" y="6621852"/>
            <a:ext cx="310324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E9B93D2-D4E4-45F7-B30B-79300DA7A670}"/>
              </a:ext>
            </a:extLst>
          </p:cNvPr>
          <p:cNvCxnSpPr>
            <a:cxnSpLocks/>
          </p:cNvCxnSpPr>
          <p:nvPr/>
        </p:nvCxnSpPr>
        <p:spPr>
          <a:xfrm>
            <a:off x="8210550" y="6478977"/>
            <a:ext cx="20891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2C64CC2-7CC8-48BB-AE75-0DCC27DFE258}"/>
              </a:ext>
            </a:extLst>
          </p:cNvPr>
          <p:cNvSpPr txBox="1"/>
          <p:nvPr/>
        </p:nvSpPr>
        <p:spPr>
          <a:xfrm>
            <a:off x="9515475" y="6467475"/>
            <a:ext cx="13239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단위 </a:t>
            </a:r>
            <a:r>
              <a:rPr lang="en-US" altLang="ko-KR" sz="1100" dirty="0">
                <a:solidFill>
                  <a:srgbClr val="FF0000"/>
                </a:solidFill>
              </a:rPr>
              <a:t>: 1000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515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614A812-0C8B-484B-8612-45EC3ABC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3.6  </a:t>
            </a:r>
            <a:r>
              <a:rPr lang="ko-KR" altLang="en-US" sz="3600" b="1" dirty="0"/>
              <a:t>주택 가격 예측</a:t>
            </a:r>
            <a:r>
              <a:rPr lang="en-US" altLang="ko-KR" sz="3600" b="1" dirty="0"/>
              <a:t>: </a:t>
            </a:r>
            <a:r>
              <a:rPr lang="ko-KR" altLang="en-US" sz="3600" b="1" dirty="0"/>
              <a:t>회귀 문제</a:t>
            </a:r>
            <a:endParaRPr lang="en-US" altLang="ko-KR" sz="3600" b="1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9BEB0A-90E9-49E3-A0E9-113B5C35C570}"/>
              </a:ext>
            </a:extLst>
          </p:cNvPr>
          <p:cNvCxnSpPr>
            <a:cxnSpLocks/>
          </p:cNvCxnSpPr>
          <p:nvPr/>
        </p:nvCxnSpPr>
        <p:spPr>
          <a:xfrm>
            <a:off x="457200" y="1219200"/>
            <a:ext cx="111914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A1A04667-59B8-4C03-B724-AACCCC2F7F2E}"/>
              </a:ext>
            </a:extLst>
          </p:cNvPr>
          <p:cNvSpPr/>
          <p:nvPr/>
        </p:nvSpPr>
        <p:spPr>
          <a:xfrm>
            <a:off x="457200" y="1347016"/>
            <a:ext cx="2154026" cy="5381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신경망 모델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69F846-30D1-459D-9C83-DF17B2143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12948"/>
            <a:ext cx="8529145" cy="481394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C31A11B-A619-43A1-AD80-456F3F150CEA}"/>
              </a:ext>
            </a:extLst>
          </p:cNvPr>
          <p:cNvSpPr/>
          <p:nvPr/>
        </p:nvSpPr>
        <p:spPr>
          <a:xfrm>
            <a:off x="948916" y="2667712"/>
            <a:ext cx="1034565" cy="1286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`</a:t>
            </a:r>
            <a:endParaRPr lang="ko-KR" altLang="en-US" dirty="0"/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E2FE5CD4-DD04-432D-B8B8-EC6D5B1E5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090" y="3193570"/>
            <a:ext cx="5723690" cy="2707244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8923EDFC-E036-45BC-9FD4-4BECB7ACAC35}"/>
              </a:ext>
            </a:extLst>
          </p:cNvPr>
          <p:cNvSpPr/>
          <p:nvPr/>
        </p:nvSpPr>
        <p:spPr>
          <a:xfrm>
            <a:off x="6359090" y="2527638"/>
            <a:ext cx="2154026" cy="5381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K-fold </a:t>
            </a:r>
            <a:r>
              <a:rPr lang="ko-KR" altLang="en-US" dirty="0">
                <a:solidFill>
                  <a:schemeClr val="tx1"/>
                </a:solidFill>
              </a:rPr>
              <a:t>개념</a:t>
            </a:r>
          </a:p>
        </p:txBody>
      </p:sp>
    </p:spTree>
    <p:extLst>
      <p:ext uri="{BB962C8B-B14F-4D97-AF65-F5344CB8AC3E}">
        <p14:creationId xmlns:p14="http://schemas.microsoft.com/office/powerpoint/2010/main" val="3550021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B19EA2C-ACA2-4D9E-ABC4-96DBDB513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sz="4000" b="1" dirty="0"/>
              <a:t>3.4  </a:t>
            </a:r>
            <a:r>
              <a:rPr lang="ko-KR" altLang="en-US" sz="4000" b="1" dirty="0"/>
              <a:t>영화 리뷰 분류</a:t>
            </a:r>
            <a:r>
              <a:rPr lang="en-US" altLang="ko-KR" sz="4000" b="1" dirty="0"/>
              <a:t>: </a:t>
            </a:r>
            <a:r>
              <a:rPr lang="ko-KR" altLang="en-US" sz="4000" b="1" dirty="0"/>
              <a:t>이진 분류 예제</a:t>
            </a:r>
            <a:endParaRPr lang="en-US" altLang="ko-KR" sz="40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5C3C778-9DAD-4224-82DD-078B5A62DA73}"/>
              </a:ext>
            </a:extLst>
          </p:cNvPr>
          <p:cNvCxnSpPr>
            <a:cxnSpLocks/>
          </p:cNvCxnSpPr>
          <p:nvPr/>
        </p:nvCxnSpPr>
        <p:spPr>
          <a:xfrm>
            <a:off x="457200" y="1219200"/>
            <a:ext cx="111914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94B2B77-AF9D-4602-88D5-571BDE1B5BF3}"/>
              </a:ext>
            </a:extLst>
          </p:cNvPr>
          <p:cNvCxnSpPr>
            <a:cxnSpLocks/>
          </p:cNvCxnSpPr>
          <p:nvPr/>
        </p:nvCxnSpPr>
        <p:spPr>
          <a:xfrm>
            <a:off x="5829300" y="1417638"/>
            <a:ext cx="0" cy="53072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7B1B520-227F-4233-A270-86D38BF65C4D}"/>
              </a:ext>
            </a:extLst>
          </p:cNvPr>
          <p:cNvSpPr/>
          <p:nvPr/>
        </p:nvSpPr>
        <p:spPr>
          <a:xfrm>
            <a:off x="457200" y="1347016"/>
            <a:ext cx="1739894" cy="5381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데이터 이해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01E1F6-F59E-4E3B-ACD1-EFF65DCB6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362200"/>
            <a:ext cx="5359400" cy="356809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0E096B9-B61B-43EB-ACA8-14AB70B5D3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9147" y="1408112"/>
            <a:ext cx="5835653" cy="82018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BAE874C-922C-4EB3-9FEE-4A72E7E29F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9148" y="2251556"/>
            <a:ext cx="6191252" cy="135384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83E6E17-6E83-42BF-BD4F-C240A351AC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9147" y="3750647"/>
            <a:ext cx="2371224" cy="12287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FAF406E-BFCF-43E0-9011-B6CC81AC22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7086" y="3750647"/>
            <a:ext cx="3743314" cy="182853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13C8EDD-B0BF-4D4F-B09A-3901ADC195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48348" y="5638800"/>
            <a:ext cx="6292851" cy="781621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45A40A34-4564-48D8-A14B-6D9FF5FB06A1}"/>
              </a:ext>
            </a:extLst>
          </p:cNvPr>
          <p:cNvSpPr/>
          <p:nvPr/>
        </p:nvSpPr>
        <p:spPr>
          <a:xfrm>
            <a:off x="457200" y="2731315"/>
            <a:ext cx="5302253" cy="5833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0748E3-ACC1-488A-A47E-A59BA2264136}"/>
              </a:ext>
            </a:extLst>
          </p:cNvPr>
          <p:cNvSpPr txBox="1"/>
          <p:nvPr/>
        </p:nvSpPr>
        <p:spPr>
          <a:xfrm>
            <a:off x="7210425" y="4387963"/>
            <a:ext cx="1476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인덱스로 </a:t>
            </a: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ko-KR" altLang="en-US" sz="1600" dirty="0">
                <a:solidFill>
                  <a:srgbClr val="FF0000"/>
                </a:solidFill>
              </a:rPr>
              <a:t>단어가 저장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30D3DC8-118D-4E00-B67B-530ADAE2DB61}"/>
              </a:ext>
            </a:extLst>
          </p:cNvPr>
          <p:cNvSpPr txBox="1"/>
          <p:nvPr/>
        </p:nvSpPr>
        <p:spPr>
          <a:xfrm>
            <a:off x="10360051" y="3641391"/>
            <a:ext cx="1831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긍정</a:t>
            </a:r>
            <a:r>
              <a:rPr lang="en-US" altLang="ko-KR" sz="1600" dirty="0">
                <a:solidFill>
                  <a:srgbClr val="FF0000"/>
                </a:solidFill>
              </a:rPr>
              <a:t>=1, </a:t>
            </a:r>
            <a:r>
              <a:rPr lang="ko-KR" altLang="en-US" sz="1600" dirty="0">
                <a:solidFill>
                  <a:srgbClr val="FF0000"/>
                </a:solidFill>
              </a:rPr>
              <a:t>부정</a:t>
            </a:r>
            <a:r>
              <a:rPr lang="en-US" altLang="ko-KR" sz="1600" dirty="0">
                <a:solidFill>
                  <a:srgbClr val="FF0000"/>
                </a:solidFill>
              </a:rPr>
              <a:t>=0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AAF1AA29-B310-4769-8997-83F1C449EEEC}"/>
              </a:ext>
            </a:extLst>
          </p:cNvPr>
          <p:cNvCxnSpPr>
            <a:cxnSpLocks/>
          </p:cNvCxnSpPr>
          <p:nvPr/>
        </p:nvCxnSpPr>
        <p:spPr>
          <a:xfrm>
            <a:off x="6735750" y="5860445"/>
            <a:ext cx="40179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15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614A812-0C8B-484B-8612-45EC3ABC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3.6  </a:t>
            </a:r>
            <a:r>
              <a:rPr lang="ko-KR" altLang="en-US" sz="3600" b="1" dirty="0"/>
              <a:t>주택 가격 예측</a:t>
            </a:r>
            <a:r>
              <a:rPr lang="en-US" altLang="ko-KR" sz="3600" b="1" dirty="0"/>
              <a:t>: </a:t>
            </a:r>
            <a:r>
              <a:rPr lang="ko-KR" altLang="en-US" sz="3600" b="1" dirty="0"/>
              <a:t>회귀 문제</a:t>
            </a:r>
            <a:endParaRPr lang="en-US" altLang="ko-KR" sz="3600" b="1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9BEB0A-90E9-49E3-A0E9-113B5C35C570}"/>
              </a:ext>
            </a:extLst>
          </p:cNvPr>
          <p:cNvCxnSpPr>
            <a:cxnSpLocks/>
          </p:cNvCxnSpPr>
          <p:nvPr/>
        </p:nvCxnSpPr>
        <p:spPr>
          <a:xfrm>
            <a:off x="457200" y="1219200"/>
            <a:ext cx="111914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FD56C351-1A08-44DA-BF68-4A4B64EDF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8" y="1940850"/>
            <a:ext cx="7296972" cy="478618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C25E686-1FF9-4F8B-957F-BCE20711481A}"/>
              </a:ext>
            </a:extLst>
          </p:cNvPr>
          <p:cNvSpPr/>
          <p:nvPr/>
        </p:nvSpPr>
        <p:spPr>
          <a:xfrm>
            <a:off x="457200" y="1347016"/>
            <a:ext cx="2154026" cy="5381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신경망 모델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2EF612-C2FE-4A32-B86A-66733AAB33BC}"/>
              </a:ext>
            </a:extLst>
          </p:cNvPr>
          <p:cNvSpPr/>
          <p:nvPr/>
        </p:nvSpPr>
        <p:spPr>
          <a:xfrm>
            <a:off x="655444" y="2099415"/>
            <a:ext cx="1138022" cy="1286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E542E2-2899-4108-B05C-F6EB03209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038" y="1328737"/>
            <a:ext cx="1800225" cy="30575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0FBA57C-1E8D-463D-8F7F-6676C314F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6625" y="1295399"/>
            <a:ext cx="1819275" cy="31242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408E8D6-27ED-477B-8F2F-7020CBE36D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4822" y="1347016"/>
            <a:ext cx="1809750" cy="31337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0C5DB7C-50D2-4E63-BC26-AE866A806F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48359" y="1262061"/>
            <a:ext cx="1809750" cy="31908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618E10F-549B-4351-B6D0-A7DEE92F9D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3794" y="5695950"/>
            <a:ext cx="7038975" cy="116205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8D7A4F8-D6D5-47ED-916E-8C9F20C6051D}"/>
              </a:ext>
            </a:extLst>
          </p:cNvPr>
          <p:cNvSpPr/>
          <p:nvPr/>
        </p:nvSpPr>
        <p:spPr>
          <a:xfrm>
            <a:off x="4913794" y="6347694"/>
            <a:ext cx="2159668" cy="4350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BC87B9-890E-4946-99FD-054891A9B038}"/>
              </a:ext>
            </a:extLst>
          </p:cNvPr>
          <p:cNvSpPr txBox="1"/>
          <p:nvPr/>
        </p:nvSpPr>
        <p:spPr>
          <a:xfrm>
            <a:off x="7316625" y="6390290"/>
            <a:ext cx="338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3124</a:t>
            </a:r>
            <a:r>
              <a:rPr lang="ko-KR" altLang="en-US" dirty="0">
                <a:solidFill>
                  <a:srgbClr val="FF0000"/>
                </a:solidFill>
              </a:rPr>
              <a:t>만 달러 차이남을 확인</a:t>
            </a:r>
          </a:p>
        </p:txBody>
      </p:sp>
    </p:spTree>
    <p:extLst>
      <p:ext uri="{BB962C8B-B14F-4D97-AF65-F5344CB8AC3E}">
        <p14:creationId xmlns:p14="http://schemas.microsoft.com/office/powerpoint/2010/main" val="827838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614A812-0C8B-484B-8612-45EC3ABC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3.6  </a:t>
            </a:r>
            <a:r>
              <a:rPr lang="ko-KR" altLang="en-US" sz="3600" b="1" dirty="0"/>
              <a:t>주택 가격 예측</a:t>
            </a:r>
            <a:r>
              <a:rPr lang="en-US" altLang="ko-KR" sz="3600" b="1" dirty="0"/>
              <a:t>: </a:t>
            </a:r>
            <a:r>
              <a:rPr lang="ko-KR" altLang="en-US" sz="3600" b="1" dirty="0"/>
              <a:t>회귀 문제</a:t>
            </a:r>
            <a:endParaRPr lang="en-US" altLang="ko-KR" sz="3600" b="1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9BEB0A-90E9-49E3-A0E9-113B5C35C570}"/>
              </a:ext>
            </a:extLst>
          </p:cNvPr>
          <p:cNvCxnSpPr>
            <a:cxnSpLocks/>
          </p:cNvCxnSpPr>
          <p:nvPr/>
        </p:nvCxnSpPr>
        <p:spPr>
          <a:xfrm>
            <a:off x="457200" y="1219200"/>
            <a:ext cx="111914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0497A70A-3011-4330-BD07-841F72F60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74577"/>
            <a:ext cx="4482662" cy="378454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04809D4-38BC-4AB7-956B-7AF1A93F6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279" y="1974577"/>
            <a:ext cx="3421611" cy="378988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BA7EEB0-A49E-4534-B70C-0B1D5C05DF58}"/>
              </a:ext>
            </a:extLst>
          </p:cNvPr>
          <p:cNvSpPr/>
          <p:nvPr/>
        </p:nvSpPr>
        <p:spPr>
          <a:xfrm>
            <a:off x="457200" y="1347016"/>
            <a:ext cx="2154026" cy="5381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모델 결과 해석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417A034-FBA3-4ED5-A3A7-A436DBD50506}"/>
              </a:ext>
            </a:extLst>
          </p:cNvPr>
          <p:cNvSpPr/>
          <p:nvPr/>
        </p:nvSpPr>
        <p:spPr>
          <a:xfrm>
            <a:off x="882869" y="4225159"/>
            <a:ext cx="662152" cy="4099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450B50-E616-43FA-854E-E46E69C15A41}"/>
              </a:ext>
            </a:extLst>
          </p:cNvPr>
          <p:cNvSpPr/>
          <p:nvPr/>
        </p:nvSpPr>
        <p:spPr>
          <a:xfrm>
            <a:off x="7047187" y="4020207"/>
            <a:ext cx="2191406" cy="14346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125B9327-8535-4C47-BE87-1030445D834C}"/>
              </a:ext>
            </a:extLst>
          </p:cNvPr>
          <p:cNvSpPr/>
          <p:nvPr/>
        </p:nvSpPr>
        <p:spPr>
          <a:xfrm>
            <a:off x="4025462" y="4141076"/>
            <a:ext cx="2427890" cy="588579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31D1D8-F3D1-4D8E-BF21-200139259100}"/>
              </a:ext>
            </a:extLst>
          </p:cNvPr>
          <p:cNvSpPr txBox="1"/>
          <p:nvPr/>
        </p:nvSpPr>
        <p:spPr>
          <a:xfrm>
            <a:off x="4859148" y="3817883"/>
            <a:ext cx="1413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확대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3E5DB9C-553C-4462-9430-D4562009BE64}"/>
              </a:ext>
            </a:extLst>
          </p:cNvPr>
          <p:cNvSpPr/>
          <p:nvPr/>
        </p:nvSpPr>
        <p:spPr>
          <a:xfrm>
            <a:off x="7105982" y="5150069"/>
            <a:ext cx="461466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ㅇ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8B565D-C370-48DA-955F-9FCD799CCAF3}"/>
              </a:ext>
            </a:extLst>
          </p:cNvPr>
          <p:cNvSpPr txBox="1"/>
          <p:nvPr/>
        </p:nvSpPr>
        <p:spPr>
          <a:xfrm>
            <a:off x="7626243" y="5104298"/>
            <a:ext cx="1427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solidFill>
                  <a:srgbClr val="FF0000"/>
                </a:solidFill>
              </a:rPr>
              <a:t>과적합</a:t>
            </a:r>
            <a:r>
              <a:rPr lang="ko-KR" altLang="en-US" sz="1200" dirty="0">
                <a:solidFill>
                  <a:srgbClr val="FF0000"/>
                </a:solidFill>
              </a:rPr>
              <a:t> 진행 단계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E4BFF1-C23F-45E5-8004-0A30B2449D0F}"/>
              </a:ext>
            </a:extLst>
          </p:cNvPr>
          <p:cNvSpPr txBox="1"/>
          <p:nvPr/>
        </p:nvSpPr>
        <p:spPr>
          <a:xfrm>
            <a:off x="7325709" y="5759119"/>
            <a:ext cx="4141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80</a:t>
            </a:r>
            <a:r>
              <a:rPr lang="ko-KR" altLang="en-US" dirty="0">
                <a:solidFill>
                  <a:srgbClr val="FF0000"/>
                </a:solidFill>
              </a:rPr>
              <a:t>번 이후 </a:t>
            </a:r>
            <a:r>
              <a:rPr lang="en-US" altLang="ko-KR" dirty="0">
                <a:solidFill>
                  <a:srgbClr val="FF0000"/>
                </a:solidFill>
              </a:rPr>
              <a:t>MAE</a:t>
            </a:r>
            <a:r>
              <a:rPr lang="ko-KR" altLang="en-US" dirty="0">
                <a:solidFill>
                  <a:srgbClr val="FF0000"/>
                </a:solidFill>
              </a:rPr>
              <a:t>가 멈추는 것을 확인</a:t>
            </a:r>
          </a:p>
        </p:txBody>
      </p:sp>
    </p:spTree>
    <p:extLst>
      <p:ext uri="{BB962C8B-B14F-4D97-AF65-F5344CB8AC3E}">
        <p14:creationId xmlns:p14="http://schemas.microsoft.com/office/powerpoint/2010/main" val="2596625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614A812-0C8B-484B-8612-45EC3ABC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3.6  </a:t>
            </a:r>
            <a:r>
              <a:rPr lang="ko-KR" altLang="en-US" sz="3600" b="1" dirty="0"/>
              <a:t>주택 가격 예측</a:t>
            </a:r>
            <a:r>
              <a:rPr lang="en-US" altLang="ko-KR" sz="3600" b="1" dirty="0"/>
              <a:t>: </a:t>
            </a:r>
            <a:r>
              <a:rPr lang="ko-KR" altLang="en-US" sz="3600" b="1" dirty="0"/>
              <a:t>회귀 문제</a:t>
            </a:r>
            <a:endParaRPr lang="en-US" altLang="ko-KR" sz="3600" b="1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9BEB0A-90E9-49E3-A0E9-113B5C35C570}"/>
              </a:ext>
            </a:extLst>
          </p:cNvPr>
          <p:cNvCxnSpPr>
            <a:cxnSpLocks/>
          </p:cNvCxnSpPr>
          <p:nvPr/>
        </p:nvCxnSpPr>
        <p:spPr>
          <a:xfrm>
            <a:off x="457200" y="1219200"/>
            <a:ext cx="111914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D0BE1BC1-2347-4C56-ABF2-B6DA38F06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81540"/>
            <a:ext cx="6181725" cy="229552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294AC42-FD51-4939-8CD3-8B2BA129DC1D}"/>
              </a:ext>
            </a:extLst>
          </p:cNvPr>
          <p:cNvSpPr/>
          <p:nvPr/>
        </p:nvSpPr>
        <p:spPr>
          <a:xfrm>
            <a:off x="457200" y="1347016"/>
            <a:ext cx="3452648" cy="5381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주택가격의 중간값 예측의 결론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16C9FB-6403-44F4-A50D-131AB00C102D}"/>
              </a:ext>
            </a:extLst>
          </p:cNvPr>
          <p:cNvSpPr txBox="1"/>
          <p:nvPr/>
        </p:nvSpPr>
        <p:spPr>
          <a:xfrm>
            <a:off x="1987276" y="4045356"/>
            <a:ext cx="3121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2,682</a:t>
            </a:r>
            <a:r>
              <a:rPr lang="ko-KR" altLang="en-US" dirty="0">
                <a:solidFill>
                  <a:srgbClr val="FF0000"/>
                </a:solidFill>
              </a:rPr>
              <a:t>달러가 </a:t>
            </a:r>
            <a:r>
              <a:rPr lang="ko-KR" altLang="en-US" dirty="0" err="1">
                <a:solidFill>
                  <a:srgbClr val="FF0000"/>
                </a:solidFill>
              </a:rPr>
              <a:t>차이남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4F6DE9C-8459-4E07-A4FF-BDF4A6D9D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686" y="5376536"/>
            <a:ext cx="7038975" cy="116205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579EDB-6E39-4986-84C0-BD963C958A89}"/>
              </a:ext>
            </a:extLst>
          </p:cNvPr>
          <p:cNvSpPr/>
          <p:nvPr/>
        </p:nvSpPr>
        <p:spPr>
          <a:xfrm>
            <a:off x="4609686" y="6028280"/>
            <a:ext cx="2159668" cy="4350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A7F3F2-6E3A-4D5A-81BD-A1E3716A0C2D}"/>
              </a:ext>
            </a:extLst>
          </p:cNvPr>
          <p:cNvSpPr txBox="1"/>
          <p:nvPr/>
        </p:nvSpPr>
        <p:spPr>
          <a:xfrm>
            <a:off x="7012517" y="6070876"/>
            <a:ext cx="338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3124</a:t>
            </a:r>
            <a:r>
              <a:rPr lang="ko-KR" altLang="en-US" dirty="0">
                <a:solidFill>
                  <a:srgbClr val="FF0000"/>
                </a:solidFill>
              </a:rPr>
              <a:t>만 달러 차이남을 확인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3F0EB9A-8213-41DA-8C41-A8C29853661F}"/>
              </a:ext>
            </a:extLst>
          </p:cNvPr>
          <p:cNvCxnSpPr/>
          <p:nvPr/>
        </p:nvCxnSpPr>
        <p:spPr>
          <a:xfrm>
            <a:off x="367862" y="4876800"/>
            <a:ext cx="102475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8959BF28-BB9E-4EED-B8F5-7949F280BF1D}"/>
              </a:ext>
            </a:extLst>
          </p:cNvPr>
          <p:cNvCxnSpPr>
            <a:stCxn id="11" idx="0"/>
            <a:endCxn id="2" idx="3"/>
          </p:cNvCxnSpPr>
          <p:nvPr/>
        </p:nvCxnSpPr>
        <p:spPr>
          <a:xfrm rot="16200000" flipV="1">
            <a:off x="6310434" y="3557795"/>
            <a:ext cx="2147233" cy="149024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2926A0F-C5BB-4F02-923A-DBE846CF66AB}"/>
              </a:ext>
            </a:extLst>
          </p:cNvPr>
          <p:cNvSpPr txBox="1"/>
          <p:nvPr/>
        </p:nvSpPr>
        <p:spPr>
          <a:xfrm>
            <a:off x="8355723" y="3266517"/>
            <a:ext cx="2963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과적합을 피한 모델을 만드니 실제 테스트데이터에 대해 성능이 좋아짐을 확인</a:t>
            </a:r>
          </a:p>
        </p:txBody>
      </p:sp>
    </p:spTree>
    <p:extLst>
      <p:ext uri="{BB962C8B-B14F-4D97-AF65-F5344CB8AC3E}">
        <p14:creationId xmlns:p14="http://schemas.microsoft.com/office/powerpoint/2010/main" val="953034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B19EA2C-ACA2-4D9E-ABC4-96DBDB513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sz="4000" b="1" dirty="0"/>
              <a:t>3.4  </a:t>
            </a:r>
            <a:r>
              <a:rPr lang="ko-KR" altLang="en-US" sz="4000" b="1" dirty="0"/>
              <a:t>영화 리뷰 분류</a:t>
            </a:r>
            <a:r>
              <a:rPr lang="en-US" altLang="ko-KR" sz="4000" b="1" dirty="0"/>
              <a:t>: </a:t>
            </a:r>
            <a:r>
              <a:rPr lang="ko-KR" altLang="en-US" sz="4000" b="1" dirty="0"/>
              <a:t>이진 분류 예제</a:t>
            </a:r>
            <a:endParaRPr lang="en-US" altLang="ko-KR" sz="40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5C3C778-9DAD-4224-82DD-078B5A62DA73}"/>
              </a:ext>
            </a:extLst>
          </p:cNvPr>
          <p:cNvCxnSpPr>
            <a:cxnSpLocks/>
          </p:cNvCxnSpPr>
          <p:nvPr/>
        </p:nvCxnSpPr>
        <p:spPr>
          <a:xfrm>
            <a:off x="457200" y="1219200"/>
            <a:ext cx="111914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94B2B77-AF9D-4602-88D5-571BDE1B5BF3}"/>
              </a:ext>
            </a:extLst>
          </p:cNvPr>
          <p:cNvCxnSpPr>
            <a:cxnSpLocks/>
          </p:cNvCxnSpPr>
          <p:nvPr/>
        </p:nvCxnSpPr>
        <p:spPr>
          <a:xfrm>
            <a:off x="6002891" y="1417638"/>
            <a:ext cx="0" cy="53072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7B1B520-227F-4233-A270-86D38BF65C4D}"/>
              </a:ext>
            </a:extLst>
          </p:cNvPr>
          <p:cNvSpPr/>
          <p:nvPr/>
        </p:nvSpPr>
        <p:spPr>
          <a:xfrm>
            <a:off x="457200" y="1347016"/>
            <a:ext cx="1739894" cy="5381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데이터 이해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DA29BB-F976-4F82-B005-FB34770F7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54" y="2558815"/>
            <a:ext cx="5594592" cy="265153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6535F56-2A83-4499-9CD6-2604607F0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2930" y="2600903"/>
            <a:ext cx="6078586" cy="25673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E96743-6AD5-4087-A059-9FE23D39A6F9}"/>
              </a:ext>
            </a:extLst>
          </p:cNvPr>
          <p:cNvSpPr txBox="1"/>
          <p:nvPr/>
        </p:nvSpPr>
        <p:spPr>
          <a:xfrm>
            <a:off x="457200" y="1980168"/>
            <a:ext cx="336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긍정 댓글 </a:t>
            </a:r>
            <a:r>
              <a:rPr lang="en-US" altLang="ko-KR" dirty="0"/>
              <a:t>Array[0] =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B2C440-57FE-4A10-977A-04E20DD32DF8}"/>
              </a:ext>
            </a:extLst>
          </p:cNvPr>
          <p:cNvSpPr txBox="1"/>
          <p:nvPr/>
        </p:nvSpPr>
        <p:spPr>
          <a:xfrm>
            <a:off x="6356110" y="2006600"/>
            <a:ext cx="336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부정 댓글 </a:t>
            </a:r>
            <a:r>
              <a:rPr lang="en-US" altLang="ko-KR" dirty="0"/>
              <a:t>Array[24999] = 0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7822B09-1DCC-470A-B2F6-DAC145F29894}"/>
              </a:ext>
            </a:extLst>
          </p:cNvPr>
          <p:cNvCxnSpPr>
            <a:cxnSpLocks/>
          </p:cNvCxnSpPr>
          <p:nvPr/>
        </p:nvCxnSpPr>
        <p:spPr>
          <a:xfrm>
            <a:off x="8750300" y="4178300"/>
            <a:ext cx="18097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D93FFD1-6FD7-4BBA-B812-A24DF18529A6}"/>
              </a:ext>
            </a:extLst>
          </p:cNvPr>
          <p:cNvCxnSpPr>
            <a:cxnSpLocks/>
          </p:cNvCxnSpPr>
          <p:nvPr/>
        </p:nvCxnSpPr>
        <p:spPr>
          <a:xfrm>
            <a:off x="7467600" y="4514850"/>
            <a:ext cx="4445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6DA5DA5-6962-4198-8EE1-1A41EEDE5BA7}"/>
              </a:ext>
            </a:extLst>
          </p:cNvPr>
          <p:cNvCxnSpPr>
            <a:cxnSpLocks/>
          </p:cNvCxnSpPr>
          <p:nvPr/>
        </p:nvCxnSpPr>
        <p:spPr>
          <a:xfrm>
            <a:off x="8966200" y="4641850"/>
            <a:ext cx="1905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4CB2FEA-9A49-4640-B5F0-9F3399C5B188}"/>
              </a:ext>
            </a:extLst>
          </p:cNvPr>
          <p:cNvCxnSpPr>
            <a:cxnSpLocks/>
          </p:cNvCxnSpPr>
          <p:nvPr/>
        </p:nvCxnSpPr>
        <p:spPr>
          <a:xfrm>
            <a:off x="8013700" y="4876800"/>
            <a:ext cx="27114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D528BD8-F7D4-4CD6-B096-6E6D977E01C1}"/>
              </a:ext>
            </a:extLst>
          </p:cNvPr>
          <p:cNvCxnSpPr>
            <a:cxnSpLocks/>
          </p:cNvCxnSpPr>
          <p:nvPr/>
        </p:nvCxnSpPr>
        <p:spPr>
          <a:xfrm>
            <a:off x="1111244" y="4035425"/>
            <a:ext cx="27114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2E50C35-A833-459B-A3D5-8C1BB80C77EE}"/>
              </a:ext>
            </a:extLst>
          </p:cNvPr>
          <p:cNvCxnSpPr>
            <a:cxnSpLocks/>
          </p:cNvCxnSpPr>
          <p:nvPr/>
        </p:nvCxnSpPr>
        <p:spPr>
          <a:xfrm>
            <a:off x="2773357" y="4359271"/>
            <a:ext cx="220821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C8555D6-9343-4AD6-865E-5522C57DC126}"/>
              </a:ext>
            </a:extLst>
          </p:cNvPr>
          <p:cNvCxnSpPr>
            <a:cxnSpLocks/>
          </p:cNvCxnSpPr>
          <p:nvPr/>
        </p:nvCxnSpPr>
        <p:spPr>
          <a:xfrm>
            <a:off x="3582982" y="5002208"/>
            <a:ext cx="220821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C367F81-DF0E-4D3A-A132-095EDFC5B18A}"/>
              </a:ext>
            </a:extLst>
          </p:cNvPr>
          <p:cNvCxnSpPr>
            <a:cxnSpLocks/>
          </p:cNvCxnSpPr>
          <p:nvPr/>
        </p:nvCxnSpPr>
        <p:spPr>
          <a:xfrm>
            <a:off x="950901" y="5102221"/>
            <a:ext cx="8064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744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B19EA2C-ACA2-4D9E-ABC4-96DBDB513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sz="4000" b="1" dirty="0"/>
              <a:t>3.4  </a:t>
            </a:r>
            <a:r>
              <a:rPr lang="ko-KR" altLang="en-US" sz="4000" b="1" dirty="0"/>
              <a:t>영화 리뷰 분류</a:t>
            </a:r>
            <a:r>
              <a:rPr lang="en-US" altLang="ko-KR" sz="4000" b="1" dirty="0"/>
              <a:t>: </a:t>
            </a:r>
            <a:r>
              <a:rPr lang="ko-KR" altLang="en-US" sz="4000" b="1" dirty="0"/>
              <a:t>이진 분류 예제</a:t>
            </a:r>
            <a:endParaRPr lang="en-US" altLang="ko-KR" sz="40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5C3C778-9DAD-4224-82DD-078B5A62DA73}"/>
              </a:ext>
            </a:extLst>
          </p:cNvPr>
          <p:cNvCxnSpPr>
            <a:cxnSpLocks/>
          </p:cNvCxnSpPr>
          <p:nvPr/>
        </p:nvCxnSpPr>
        <p:spPr>
          <a:xfrm>
            <a:off x="457200" y="1219200"/>
            <a:ext cx="111914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7B1B520-227F-4233-A270-86D38BF65C4D}"/>
              </a:ext>
            </a:extLst>
          </p:cNvPr>
          <p:cNvSpPr/>
          <p:nvPr/>
        </p:nvSpPr>
        <p:spPr>
          <a:xfrm>
            <a:off x="457200" y="1347016"/>
            <a:ext cx="1739894" cy="5381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데이터 준비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24453C-1B36-4EEA-9D9F-2F77F3641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362200"/>
            <a:ext cx="6208514" cy="350207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2211D5C-A34A-4E9B-BEF0-02736EF6AD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6801" y="1347016"/>
            <a:ext cx="1930926" cy="3390614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DDA92F5-1918-46AB-AB75-538EF34EF2D8}"/>
              </a:ext>
            </a:extLst>
          </p:cNvPr>
          <p:cNvCxnSpPr>
            <a:cxnSpLocks/>
          </p:cNvCxnSpPr>
          <p:nvPr/>
        </p:nvCxnSpPr>
        <p:spPr>
          <a:xfrm>
            <a:off x="6807410" y="1347016"/>
            <a:ext cx="0" cy="53072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85CBD1E7-436B-4F69-B335-1359D3D2CB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9107" y="1347016"/>
            <a:ext cx="2174782" cy="336175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8776D36-E42D-4DCC-A5D2-EC6EC329B7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1492" y="5082107"/>
            <a:ext cx="5230618" cy="1564341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8BC0E8F-5223-44BF-A45A-22DD4E50463B}"/>
              </a:ext>
            </a:extLst>
          </p:cNvPr>
          <p:cNvCxnSpPr>
            <a:cxnSpLocks/>
          </p:cNvCxnSpPr>
          <p:nvPr/>
        </p:nvCxnSpPr>
        <p:spPr>
          <a:xfrm>
            <a:off x="7844585" y="5256624"/>
            <a:ext cx="220821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BF50D22-83C8-4B84-8BE1-609204A25215}"/>
              </a:ext>
            </a:extLst>
          </p:cNvPr>
          <p:cNvSpPr txBox="1"/>
          <p:nvPr/>
        </p:nvSpPr>
        <p:spPr>
          <a:xfrm>
            <a:off x="3749040" y="3230880"/>
            <a:ext cx="2695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차원을 늘리고 변수들의 벡터화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1F76B059-DB03-4CCD-8EC8-80798BBAC76D}"/>
              </a:ext>
            </a:extLst>
          </p:cNvPr>
          <p:cNvCxnSpPr/>
          <p:nvPr/>
        </p:nvCxnSpPr>
        <p:spPr>
          <a:xfrm>
            <a:off x="2131577" y="4370514"/>
            <a:ext cx="5287051" cy="12700"/>
          </a:xfrm>
          <a:prstGeom prst="bentConnector3">
            <a:avLst>
              <a:gd name="adj1" fmla="val 1003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9E9542F-13C7-42ED-A8B8-CE0ADB8DBBF4}"/>
              </a:ext>
            </a:extLst>
          </p:cNvPr>
          <p:cNvSpPr/>
          <p:nvPr/>
        </p:nvSpPr>
        <p:spPr>
          <a:xfrm>
            <a:off x="3505200" y="4480036"/>
            <a:ext cx="2286000" cy="2658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첫번째 데이터 값의 형태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D271EBA-287E-4F7E-B194-3A70D0223A51}"/>
              </a:ext>
            </a:extLst>
          </p:cNvPr>
          <p:cNvSpPr/>
          <p:nvPr/>
        </p:nvSpPr>
        <p:spPr>
          <a:xfrm>
            <a:off x="9745980" y="5677286"/>
            <a:ext cx="2286000" cy="2658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X</a:t>
            </a:r>
            <a:r>
              <a:rPr lang="ko-KR" altLang="en-US" sz="1100" dirty="0">
                <a:solidFill>
                  <a:schemeClr val="tx1"/>
                </a:solidFill>
              </a:rPr>
              <a:t>변수와 자료 형태 일치로 벡터화</a:t>
            </a: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78D9E4B5-719C-4098-B1E0-45A6945F5526}"/>
              </a:ext>
            </a:extLst>
          </p:cNvPr>
          <p:cNvCxnSpPr>
            <a:endCxn id="15" idx="2"/>
          </p:cNvCxnSpPr>
          <p:nvPr/>
        </p:nvCxnSpPr>
        <p:spPr>
          <a:xfrm>
            <a:off x="1402080" y="5783580"/>
            <a:ext cx="8084721" cy="862868"/>
          </a:xfrm>
          <a:prstGeom prst="bentConnector4">
            <a:avLst>
              <a:gd name="adj1" fmla="val -10"/>
              <a:gd name="adj2" fmla="val 109714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CE36B92-D38E-46D5-9DA3-7AA42B48533C}"/>
              </a:ext>
            </a:extLst>
          </p:cNvPr>
          <p:cNvSpPr/>
          <p:nvPr/>
        </p:nvSpPr>
        <p:spPr>
          <a:xfrm>
            <a:off x="3953769" y="6450434"/>
            <a:ext cx="2286000" cy="2658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데이터 유형 일치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4EAB87-BB42-47CE-853A-8EEFC7B80B01}"/>
              </a:ext>
            </a:extLst>
          </p:cNvPr>
          <p:cNvSpPr txBox="1"/>
          <p:nvPr/>
        </p:nvSpPr>
        <p:spPr>
          <a:xfrm>
            <a:off x="4524583" y="2558558"/>
            <a:ext cx="2243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10000</a:t>
            </a:r>
            <a:r>
              <a:rPr lang="ko-KR" altLang="en-US" sz="1600" dirty="0"/>
              <a:t>개 인덱스 단어</a:t>
            </a:r>
          </a:p>
        </p:txBody>
      </p:sp>
    </p:spTree>
    <p:extLst>
      <p:ext uri="{BB962C8B-B14F-4D97-AF65-F5344CB8AC3E}">
        <p14:creationId xmlns:p14="http://schemas.microsoft.com/office/powerpoint/2010/main" val="3231173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B19EA2C-ACA2-4D9E-ABC4-96DBDB513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sz="4000" b="1" dirty="0"/>
              <a:t>3.4  </a:t>
            </a:r>
            <a:r>
              <a:rPr lang="ko-KR" altLang="en-US" sz="4000" b="1" dirty="0"/>
              <a:t>영화 리뷰 분류</a:t>
            </a:r>
            <a:r>
              <a:rPr lang="en-US" altLang="ko-KR" sz="4000" b="1" dirty="0"/>
              <a:t>: </a:t>
            </a:r>
            <a:r>
              <a:rPr lang="ko-KR" altLang="en-US" sz="4000" b="1" dirty="0"/>
              <a:t>이진 분류 예제</a:t>
            </a:r>
            <a:endParaRPr lang="en-US" altLang="ko-KR" sz="40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5C3C778-9DAD-4224-82DD-078B5A62DA73}"/>
              </a:ext>
            </a:extLst>
          </p:cNvPr>
          <p:cNvCxnSpPr>
            <a:cxnSpLocks/>
          </p:cNvCxnSpPr>
          <p:nvPr/>
        </p:nvCxnSpPr>
        <p:spPr>
          <a:xfrm>
            <a:off x="457200" y="1219200"/>
            <a:ext cx="111914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94B2B77-AF9D-4602-88D5-571BDE1B5BF3}"/>
              </a:ext>
            </a:extLst>
          </p:cNvPr>
          <p:cNvCxnSpPr>
            <a:cxnSpLocks/>
          </p:cNvCxnSpPr>
          <p:nvPr/>
        </p:nvCxnSpPr>
        <p:spPr>
          <a:xfrm>
            <a:off x="6096000" y="1417638"/>
            <a:ext cx="0" cy="53072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7B1B520-227F-4233-A270-86D38BF65C4D}"/>
              </a:ext>
            </a:extLst>
          </p:cNvPr>
          <p:cNvSpPr/>
          <p:nvPr/>
        </p:nvSpPr>
        <p:spPr>
          <a:xfrm>
            <a:off x="457200" y="1347016"/>
            <a:ext cx="2154026" cy="5381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신경망 </a:t>
            </a:r>
            <a:r>
              <a:rPr lang="ko-KR" altLang="en-US" dirty="0" err="1">
                <a:solidFill>
                  <a:schemeClr val="tx1"/>
                </a:solidFill>
              </a:rPr>
              <a:t>모델만들기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281A61-555E-4356-B173-706AC03B6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2163763"/>
            <a:ext cx="5546080" cy="4184028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9DE9071-0DF2-40CA-8C22-4B6A263B1207}"/>
              </a:ext>
            </a:extLst>
          </p:cNvPr>
          <p:cNvCxnSpPr>
            <a:cxnSpLocks/>
          </p:cNvCxnSpPr>
          <p:nvPr/>
        </p:nvCxnSpPr>
        <p:spPr>
          <a:xfrm>
            <a:off x="1378190" y="3171493"/>
            <a:ext cx="407993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B3EE012-2028-4574-A1C9-3044300457DD}"/>
              </a:ext>
            </a:extLst>
          </p:cNvPr>
          <p:cNvCxnSpPr/>
          <p:nvPr/>
        </p:nvCxnSpPr>
        <p:spPr>
          <a:xfrm flipH="1">
            <a:off x="3535052" y="3610466"/>
            <a:ext cx="83898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AD7DAF8-3F7F-4165-A592-F2DDD40940D7}"/>
              </a:ext>
            </a:extLst>
          </p:cNvPr>
          <p:cNvCxnSpPr/>
          <p:nvPr/>
        </p:nvCxnSpPr>
        <p:spPr>
          <a:xfrm flipH="1">
            <a:off x="3836709" y="3610466"/>
            <a:ext cx="527901" cy="1885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F7A2CF4-652E-4943-A6A8-89993EC3A36F}"/>
              </a:ext>
            </a:extLst>
          </p:cNvPr>
          <p:cNvCxnSpPr/>
          <p:nvPr/>
        </p:nvCxnSpPr>
        <p:spPr>
          <a:xfrm flipH="1">
            <a:off x="3667027" y="3610466"/>
            <a:ext cx="707010" cy="3487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098AB0C-BB0F-433C-BF7D-860E800F38DD}"/>
              </a:ext>
            </a:extLst>
          </p:cNvPr>
          <p:cNvSpPr txBox="1"/>
          <p:nvPr/>
        </p:nvSpPr>
        <p:spPr>
          <a:xfrm>
            <a:off x="4374036" y="3497343"/>
            <a:ext cx="1310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예측 유형에 따라 알맞게 변경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FCDFBC9-3376-4403-BD6C-A03BDCE8D4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1489" y="5626208"/>
            <a:ext cx="5321181" cy="105827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16B8F3D-94FE-4B0C-B45E-328333A6E5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1490" y="3856965"/>
            <a:ext cx="5435486" cy="1512814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957543F-6D77-4BB6-AF0F-956373BF931A}"/>
              </a:ext>
            </a:extLst>
          </p:cNvPr>
          <p:cNvSpPr/>
          <p:nvPr/>
        </p:nvSpPr>
        <p:spPr>
          <a:xfrm>
            <a:off x="6421494" y="1347016"/>
            <a:ext cx="2154026" cy="5381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신경망 검증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CA94145-4CDA-4B56-AD03-911495827E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1494" y="2163763"/>
            <a:ext cx="5435591" cy="1639540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0A794AEE-A495-41D2-9FCE-B1E276AA1BFF}"/>
              </a:ext>
            </a:extLst>
          </p:cNvPr>
          <p:cNvSpPr/>
          <p:nvPr/>
        </p:nvSpPr>
        <p:spPr>
          <a:xfrm>
            <a:off x="8964670" y="5461211"/>
            <a:ext cx="114294" cy="73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4A865D5-E6C4-4807-ACA3-471220BFC4CA}"/>
              </a:ext>
            </a:extLst>
          </p:cNvPr>
          <p:cNvSpPr/>
          <p:nvPr/>
        </p:nvSpPr>
        <p:spPr>
          <a:xfrm>
            <a:off x="8964670" y="5646704"/>
            <a:ext cx="114294" cy="73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C54EC73-78D7-4F18-913B-881973461071}"/>
              </a:ext>
            </a:extLst>
          </p:cNvPr>
          <p:cNvSpPr/>
          <p:nvPr/>
        </p:nvSpPr>
        <p:spPr>
          <a:xfrm>
            <a:off x="6421489" y="6484781"/>
            <a:ext cx="1950719" cy="1971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7799C21-DA61-4AB9-978D-C17AF6B87C1C}"/>
              </a:ext>
            </a:extLst>
          </p:cNvPr>
          <p:cNvSpPr/>
          <p:nvPr/>
        </p:nvSpPr>
        <p:spPr>
          <a:xfrm>
            <a:off x="10017820" y="4043532"/>
            <a:ext cx="1606636" cy="1985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85C15EA-2D6B-43C8-9DF0-8A7C872D768E}"/>
              </a:ext>
            </a:extLst>
          </p:cNvPr>
          <p:cNvSpPr/>
          <p:nvPr/>
        </p:nvSpPr>
        <p:spPr>
          <a:xfrm>
            <a:off x="10017820" y="6325257"/>
            <a:ext cx="1606636" cy="1985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DAF82D7-9DB1-4B4B-AEA4-D444531EB004}"/>
              </a:ext>
            </a:extLst>
          </p:cNvPr>
          <p:cNvCxnSpPr>
            <a:stCxn id="24" idx="2"/>
          </p:cNvCxnSpPr>
          <p:nvPr/>
        </p:nvCxnSpPr>
        <p:spPr>
          <a:xfrm>
            <a:off x="10821138" y="4242062"/>
            <a:ext cx="0" cy="21210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9E56B07-EAC8-4982-963E-874B38EF54C2}"/>
              </a:ext>
            </a:extLst>
          </p:cNvPr>
          <p:cNvSpPr txBox="1"/>
          <p:nvPr/>
        </p:nvSpPr>
        <p:spPr>
          <a:xfrm>
            <a:off x="10839030" y="5318431"/>
            <a:ext cx="877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상승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241AA59-7D19-4D6C-BEB8-04610D53C00A}"/>
              </a:ext>
            </a:extLst>
          </p:cNvPr>
          <p:cNvSpPr/>
          <p:nvPr/>
        </p:nvSpPr>
        <p:spPr>
          <a:xfrm>
            <a:off x="6421489" y="4147510"/>
            <a:ext cx="1950719" cy="1971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D493A79-E49D-416B-B4F8-4FE4C4CF390A}"/>
              </a:ext>
            </a:extLst>
          </p:cNvPr>
          <p:cNvCxnSpPr/>
          <p:nvPr/>
        </p:nvCxnSpPr>
        <p:spPr>
          <a:xfrm>
            <a:off x="8098363" y="4363750"/>
            <a:ext cx="0" cy="21210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755D140-B1E2-4230-8B37-1BB9AF9CDAAA}"/>
              </a:ext>
            </a:extLst>
          </p:cNvPr>
          <p:cNvSpPr txBox="1"/>
          <p:nvPr/>
        </p:nvSpPr>
        <p:spPr>
          <a:xfrm>
            <a:off x="8041921" y="5404842"/>
            <a:ext cx="877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하강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55C1448-66F3-418C-915C-863B0A3981C9}"/>
              </a:ext>
            </a:extLst>
          </p:cNvPr>
          <p:cNvSpPr txBox="1"/>
          <p:nvPr/>
        </p:nvSpPr>
        <p:spPr>
          <a:xfrm>
            <a:off x="3560577" y="2011363"/>
            <a:ext cx="3472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16</a:t>
            </a:r>
            <a:r>
              <a:rPr lang="ko-KR" altLang="en-US" sz="1050" dirty="0"/>
              <a:t>개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5A483FB-0098-4DDB-9EB4-26F7038C381A}"/>
              </a:ext>
            </a:extLst>
          </p:cNvPr>
          <p:cNvSpPr txBox="1"/>
          <p:nvPr/>
        </p:nvSpPr>
        <p:spPr>
          <a:xfrm>
            <a:off x="3932974" y="2011363"/>
            <a:ext cx="3472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16</a:t>
            </a:r>
            <a:r>
              <a:rPr lang="ko-KR" altLang="en-US" sz="1050" dirty="0"/>
              <a:t>개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4DEF4C9-2494-4128-B209-E6E4A2732282}"/>
              </a:ext>
            </a:extLst>
          </p:cNvPr>
          <p:cNvSpPr/>
          <p:nvPr/>
        </p:nvSpPr>
        <p:spPr>
          <a:xfrm>
            <a:off x="6682740" y="3531140"/>
            <a:ext cx="3764280" cy="2493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0B551056-01B8-47A4-B3B4-E735BF15DCA6}"/>
              </a:ext>
            </a:extLst>
          </p:cNvPr>
          <p:cNvGrpSpPr/>
          <p:nvPr/>
        </p:nvGrpSpPr>
        <p:grpSpPr>
          <a:xfrm>
            <a:off x="3129790" y="1289506"/>
            <a:ext cx="1113181" cy="760271"/>
            <a:chOff x="2447396" y="5049978"/>
            <a:chExt cx="1961832" cy="1577022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5F284C7E-F5E7-4843-9B39-7EF99D1852F7}"/>
                </a:ext>
              </a:extLst>
            </p:cNvPr>
            <p:cNvSpPr/>
            <p:nvPr/>
          </p:nvSpPr>
          <p:spPr>
            <a:xfrm>
              <a:off x="3253740" y="5049978"/>
              <a:ext cx="373380" cy="2819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88917775-60FD-4A36-8AAF-336CD3E51CE5}"/>
                </a:ext>
              </a:extLst>
            </p:cNvPr>
            <p:cNvSpPr/>
            <p:nvPr/>
          </p:nvSpPr>
          <p:spPr>
            <a:xfrm>
              <a:off x="3253740" y="5400498"/>
              <a:ext cx="373380" cy="2819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996410C6-521D-4F1A-90ED-8E94503856D5}"/>
                </a:ext>
              </a:extLst>
            </p:cNvPr>
            <p:cNvSpPr/>
            <p:nvPr/>
          </p:nvSpPr>
          <p:spPr>
            <a:xfrm>
              <a:off x="2447396" y="5665923"/>
              <a:ext cx="373380" cy="2819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16B86602-3F99-4EDC-A2B4-83E8A42D3708}"/>
                </a:ext>
              </a:extLst>
            </p:cNvPr>
            <p:cNvSpPr/>
            <p:nvPr/>
          </p:nvSpPr>
          <p:spPr>
            <a:xfrm>
              <a:off x="3253740" y="6025338"/>
              <a:ext cx="373380" cy="2819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6C9A3D3B-93F7-4E13-B2D1-72AE87EDE5B6}"/>
                </a:ext>
              </a:extLst>
            </p:cNvPr>
            <p:cNvSpPr/>
            <p:nvPr/>
          </p:nvSpPr>
          <p:spPr>
            <a:xfrm>
              <a:off x="3253740" y="6345060"/>
              <a:ext cx="373380" cy="2819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9B00523F-B95D-4B2E-ADB7-C13D935C469D}"/>
                </a:ext>
              </a:extLst>
            </p:cNvPr>
            <p:cNvCxnSpPr>
              <a:cxnSpLocks/>
              <a:stCxn id="55" idx="6"/>
              <a:endCxn id="53" idx="2"/>
            </p:cNvCxnSpPr>
            <p:nvPr/>
          </p:nvCxnSpPr>
          <p:spPr>
            <a:xfrm flipV="1">
              <a:off x="2820776" y="5190948"/>
              <a:ext cx="432964" cy="615945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77F622A7-B44F-436E-94B9-BC8B48B31F22}"/>
                </a:ext>
              </a:extLst>
            </p:cNvPr>
            <p:cNvCxnSpPr>
              <a:stCxn id="55" idx="6"/>
              <a:endCxn id="54" idx="2"/>
            </p:cNvCxnSpPr>
            <p:nvPr/>
          </p:nvCxnSpPr>
          <p:spPr>
            <a:xfrm flipV="1">
              <a:off x="2820776" y="5541468"/>
              <a:ext cx="432964" cy="265425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44902B85-C666-4352-964D-0FCDDEC4B07F}"/>
                </a:ext>
              </a:extLst>
            </p:cNvPr>
            <p:cNvCxnSpPr>
              <a:stCxn id="55" idx="6"/>
              <a:endCxn id="56" idx="2"/>
            </p:cNvCxnSpPr>
            <p:nvPr/>
          </p:nvCxnSpPr>
          <p:spPr>
            <a:xfrm>
              <a:off x="2820776" y="5806893"/>
              <a:ext cx="432964" cy="359415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C622DC39-46C5-4D9D-B924-617779CD9715}"/>
                </a:ext>
              </a:extLst>
            </p:cNvPr>
            <p:cNvCxnSpPr>
              <a:stCxn id="55" idx="6"/>
              <a:endCxn id="57" idx="2"/>
            </p:cNvCxnSpPr>
            <p:nvPr/>
          </p:nvCxnSpPr>
          <p:spPr>
            <a:xfrm>
              <a:off x="2820776" y="5806893"/>
              <a:ext cx="432964" cy="679137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75D44262-2ACE-431B-B813-0D885CA60907}"/>
                </a:ext>
              </a:extLst>
            </p:cNvPr>
            <p:cNvSpPr/>
            <p:nvPr/>
          </p:nvSpPr>
          <p:spPr>
            <a:xfrm>
              <a:off x="4035848" y="5049978"/>
              <a:ext cx="373380" cy="2819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171AA532-B4D3-44FA-9A9B-B3D5E69791DF}"/>
                </a:ext>
              </a:extLst>
            </p:cNvPr>
            <p:cNvSpPr/>
            <p:nvPr/>
          </p:nvSpPr>
          <p:spPr>
            <a:xfrm>
              <a:off x="4035848" y="5400498"/>
              <a:ext cx="373380" cy="2819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B86FF599-F143-4F7C-8F84-C87E2ECD3CBF}"/>
                </a:ext>
              </a:extLst>
            </p:cNvPr>
            <p:cNvSpPr/>
            <p:nvPr/>
          </p:nvSpPr>
          <p:spPr>
            <a:xfrm>
              <a:off x="4035848" y="6025338"/>
              <a:ext cx="373380" cy="2819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F793EF88-472E-4C9D-B051-E42D26DDC097}"/>
                </a:ext>
              </a:extLst>
            </p:cNvPr>
            <p:cNvSpPr/>
            <p:nvPr/>
          </p:nvSpPr>
          <p:spPr>
            <a:xfrm>
              <a:off x="4035848" y="6345060"/>
              <a:ext cx="373380" cy="2819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1F1FB4C4-92EE-49BB-8D78-1936C76AA101}"/>
                </a:ext>
              </a:extLst>
            </p:cNvPr>
            <p:cNvSpPr/>
            <p:nvPr/>
          </p:nvSpPr>
          <p:spPr>
            <a:xfrm>
              <a:off x="3394710" y="5744962"/>
              <a:ext cx="91440" cy="6193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1E0997B4-487E-45EC-A2BB-10B09C9728A0}"/>
                </a:ext>
              </a:extLst>
            </p:cNvPr>
            <p:cNvSpPr/>
            <p:nvPr/>
          </p:nvSpPr>
          <p:spPr>
            <a:xfrm>
              <a:off x="3394710" y="5869417"/>
              <a:ext cx="91440" cy="6193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FE9A9351-6C57-44B8-89DF-216D7F820827}"/>
                </a:ext>
              </a:extLst>
            </p:cNvPr>
            <p:cNvSpPr/>
            <p:nvPr/>
          </p:nvSpPr>
          <p:spPr>
            <a:xfrm>
              <a:off x="4168669" y="5764148"/>
              <a:ext cx="91440" cy="6193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E35A2C2E-2A24-4C04-8026-97617E6E8C49}"/>
                </a:ext>
              </a:extLst>
            </p:cNvPr>
            <p:cNvSpPr/>
            <p:nvPr/>
          </p:nvSpPr>
          <p:spPr>
            <a:xfrm>
              <a:off x="4168669" y="5888603"/>
              <a:ext cx="91440" cy="6193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CD3D1295-89F9-4C0D-AD25-1CE1261CB1C9}"/>
                </a:ext>
              </a:extLst>
            </p:cNvPr>
            <p:cNvCxnSpPr>
              <a:stCxn id="53" idx="6"/>
              <a:endCxn id="62" idx="2"/>
            </p:cNvCxnSpPr>
            <p:nvPr/>
          </p:nvCxnSpPr>
          <p:spPr>
            <a:xfrm>
              <a:off x="3627120" y="5190948"/>
              <a:ext cx="4087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55B860A6-3E4C-4083-871B-7AFEB370297C}"/>
                </a:ext>
              </a:extLst>
            </p:cNvPr>
            <p:cNvCxnSpPr>
              <a:stCxn id="53" idx="6"/>
              <a:endCxn id="63" idx="2"/>
            </p:cNvCxnSpPr>
            <p:nvPr/>
          </p:nvCxnSpPr>
          <p:spPr>
            <a:xfrm>
              <a:off x="3627120" y="5190948"/>
              <a:ext cx="408728" cy="3505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4E20EC32-54D7-47DA-9A9E-9BFA87BC90A4}"/>
                </a:ext>
              </a:extLst>
            </p:cNvPr>
            <p:cNvCxnSpPr>
              <a:stCxn id="53" idx="6"/>
              <a:endCxn id="64" idx="2"/>
            </p:cNvCxnSpPr>
            <p:nvPr/>
          </p:nvCxnSpPr>
          <p:spPr>
            <a:xfrm>
              <a:off x="3627120" y="5190948"/>
              <a:ext cx="408728" cy="975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51E7B22E-C6BB-43F4-B39F-D039524758A6}"/>
                </a:ext>
              </a:extLst>
            </p:cNvPr>
            <p:cNvCxnSpPr>
              <a:stCxn id="53" idx="6"/>
              <a:endCxn id="65" idx="2"/>
            </p:cNvCxnSpPr>
            <p:nvPr/>
          </p:nvCxnSpPr>
          <p:spPr>
            <a:xfrm>
              <a:off x="3627120" y="5190948"/>
              <a:ext cx="408728" cy="12950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EAD9A086-872B-4B77-A65B-CABFCCB4972C}"/>
                </a:ext>
              </a:extLst>
            </p:cNvPr>
            <p:cNvCxnSpPr>
              <a:stCxn id="54" idx="6"/>
            </p:cNvCxnSpPr>
            <p:nvPr/>
          </p:nvCxnSpPr>
          <p:spPr>
            <a:xfrm flipV="1">
              <a:off x="3627120" y="5188835"/>
              <a:ext cx="360574" cy="3526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39A33A6A-988B-4D9D-AA68-B5267577F1A0}"/>
                </a:ext>
              </a:extLst>
            </p:cNvPr>
            <p:cNvCxnSpPr>
              <a:cxnSpLocks/>
              <a:stCxn id="54" idx="6"/>
              <a:endCxn id="63" idx="2"/>
            </p:cNvCxnSpPr>
            <p:nvPr/>
          </p:nvCxnSpPr>
          <p:spPr>
            <a:xfrm>
              <a:off x="3627120" y="5541468"/>
              <a:ext cx="4087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72D7BE06-34A2-4948-9116-D200215D2F54}"/>
                </a:ext>
              </a:extLst>
            </p:cNvPr>
            <p:cNvCxnSpPr>
              <a:stCxn id="54" idx="6"/>
              <a:endCxn id="64" idx="2"/>
            </p:cNvCxnSpPr>
            <p:nvPr/>
          </p:nvCxnSpPr>
          <p:spPr>
            <a:xfrm>
              <a:off x="3627120" y="5541468"/>
              <a:ext cx="408728" cy="6248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1A9A55A3-C9F7-421B-9336-5A822CFAC244}"/>
                </a:ext>
              </a:extLst>
            </p:cNvPr>
            <p:cNvCxnSpPr>
              <a:stCxn id="54" idx="6"/>
              <a:endCxn id="65" idx="2"/>
            </p:cNvCxnSpPr>
            <p:nvPr/>
          </p:nvCxnSpPr>
          <p:spPr>
            <a:xfrm>
              <a:off x="3627120" y="5541468"/>
              <a:ext cx="408728" cy="9445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BAB3AF76-B186-4FE2-A411-9C8AF396E61F}"/>
                </a:ext>
              </a:extLst>
            </p:cNvPr>
            <p:cNvCxnSpPr>
              <a:stCxn id="56" idx="6"/>
              <a:endCxn id="62" idx="2"/>
            </p:cNvCxnSpPr>
            <p:nvPr/>
          </p:nvCxnSpPr>
          <p:spPr>
            <a:xfrm flipV="1">
              <a:off x="3627120" y="5190948"/>
              <a:ext cx="408728" cy="975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BAE540EA-F8AF-48BA-9B34-AF323B45F891}"/>
                </a:ext>
              </a:extLst>
            </p:cNvPr>
            <p:cNvCxnSpPr>
              <a:stCxn id="56" idx="6"/>
              <a:endCxn id="63" idx="1"/>
            </p:cNvCxnSpPr>
            <p:nvPr/>
          </p:nvCxnSpPr>
          <p:spPr>
            <a:xfrm flipV="1">
              <a:off x="3627120" y="5441787"/>
              <a:ext cx="463408" cy="7245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26C0B773-EE1D-465D-812A-B895D1CAC558}"/>
                </a:ext>
              </a:extLst>
            </p:cNvPr>
            <p:cNvCxnSpPr>
              <a:stCxn id="56" idx="6"/>
              <a:endCxn id="64" idx="2"/>
            </p:cNvCxnSpPr>
            <p:nvPr/>
          </p:nvCxnSpPr>
          <p:spPr>
            <a:xfrm>
              <a:off x="3627120" y="6166308"/>
              <a:ext cx="4087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E8983766-5017-4B86-A14B-0E39D389E112}"/>
                </a:ext>
              </a:extLst>
            </p:cNvPr>
            <p:cNvCxnSpPr>
              <a:cxnSpLocks/>
              <a:endCxn id="65" idx="2"/>
            </p:cNvCxnSpPr>
            <p:nvPr/>
          </p:nvCxnSpPr>
          <p:spPr>
            <a:xfrm>
              <a:off x="3627120" y="6166308"/>
              <a:ext cx="408728" cy="3197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8F8452AB-9155-4561-A087-15BFC6DBA0A0}"/>
                </a:ext>
              </a:extLst>
            </p:cNvPr>
            <p:cNvCxnSpPr>
              <a:stCxn id="57" idx="6"/>
              <a:endCxn id="62" idx="2"/>
            </p:cNvCxnSpPr>
            <p:nvPr/>
          </p:nvCxnSpPr>
          <p:spPr>
            <a:xfrm flipV="1">
              <a:off x="3627120" y="5190948"/>
              <a:ext cx="408728" cy="12950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7DA2296D-1A1D-47DB-8F90-023B377F7DC0}"/>
                </a:ext>
              </a:extLst>
            </p:cNvPr>
            <p:cNvCxnSpPr>
              <a:stCxn id="57" idx="6"/>
              <a:endCxn id="63" idx="2"/>
            </p:cNvCxnSpPr>
            <p:nvPr/>
          </p:nvCxnSpPr>
          <p:spPr>
            <a:xfrm flipV="1">
              <a:off x="3627120" y="5541468"/>
              <a:ext cx="408728" cy="9445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89FBFE61-DB94-41C1-AF62-5AF72459FB5B}"/>
                </a:ext>
              </a:extLst>
            </p:cNvPr>
            <p:cNvCxnSpPr>
              <a:stCxn id="57" idx="6"/>
              <a:endCxn id="64" idx="2"/>
            </p:cNvCxnSpPr>
            <p:nvPr/>
          </p:nvCxnSpPr>
          <p:spPr>
            <a:xfrm flipV="1">
              <a:off x="3627120" y="6166308"/>
              <a:ext cx="408728" cy="3197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123BCEE2-7F50-4177-B8BD-52B3611E6514}"/>
                </a:ext>
              </a:extLst>
            </p:cNvPr>
            <p:cNvCxnSpPr>
              <a:stCxn id="57" idx="6"/>
              <a:endCxn id="65" idx="2"/>
            </p:cNvCxnSpPr>
            <p:nvPr/>
          </p:nvCxnSpPr>
          <p:spPr>
            <a:xfrm>
              <a:off x="3627120" y="6486030"/>
              <a:ext cx="4087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타원 86">
            <a:extLst>
              <a:ext uri="{FF2B5EF4-FFF2-40B4-BE49-F238E27FC236}">
                <a16:creationId xmlns:a16="http://schemas.microsoft.com/office/drawing/2014/main" id="{2D7109D6-3EBB-49E5-94C3-659E63783411}"/>
              </a:ext>
            </a:extLst>
          </p:cNvPr>
          <p:cNvSpPr/>
          <p:nvPr/>
        </p:nvSpPr>
        <p:spPr>
          <a:xfrm>
            <a:off x="4407907" y="1595260"/>
            <a:ext cx="211863" cy="1359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03A999DC-42B4-4288-9A54-115548DC2DC7}"/>
              </a:ext>
            </a:extLst>
          </p:cNvPr>
          <p:cNvCxnSpPr>
            <a:stCxn id="62" idx="6"/>
            <a:endCxn id="87" idx="2"/>
          </p:cNvCxnSpPr>
          <p:nvPr/>
        </p:nvCxnSpPr>
        <p:spPr>
          <a:xfrm>
            <a:off x="4242971" y="1357467"/>
            <a:ext cx="164936" cy="30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E177C33E-C7D6-4587-8112-7C4B92B885F0}"/>
              </a:ext>
            </a:extLst>
          </p:cNvPr>
          <p:cNvCxnSpPr>
            <a:stCxn id="63" idx="6"/>
            <a:endCxn id="87" idx="2"/>
          </p:cNvCxnSpPr>
          <p:nvPr/>
        </p:nvCxnSpPr>
        <p:spPr>
          <a:xfrm>
            <a:off x="4242971" y="1526450"/>
            <a:ext cx="164936" cy="136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9E2301CC-E00C-4540-9694-887E6912B520}"/>
              </a:ext>
            </a:extLst>
          </p:cNvPr>
          <p:cNvCxnSpPr>
            <a:stCxn id="64" idx="6"/>
            <a:endCxn id="87" idx="2"/>
          </p:cNvCxnSpPr>
          <p:nvPr/>
        </p:nvCxnSpPr>
        <p:spPr>
          <a:xfrm flipV="1">
            <a:off x="4242971" y="1663221"/>
            <a:ext cx="164936" cy="16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A2FDED1B-6CBC-4670-A713-4E4B2182F249}"/>
              </a:ext>
            </a:extLst>
          </p:cNvPr>
          <p:cNvCxnSpPr>
            <a:stCxn id="65" idx="6"/>
            <a:endCxn id="87" idx="2"/>
          </p:cNvCxnSpPr>
          <p:nvPr/>
        </p:nvCxnSpPr>
        <p:spPr>
          <a:xfrm flipV="1">
            <a:off x="4242971" y="1663221"/>
            <a:ext cx="164936" cy="31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938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B19EA2C-ACA2-4D9E-ABC4-96DBDB513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sz="4000" b="1" dirty="0"/>
              <a:t>3.4  </a:t>
            </a:r>
            <a:r>
              <a:rPr lang="ko-KR" altLang="en-US" sz="4000" b="1" dirty="0"/>
              <a:t>영화 리뷰 분류</a:t>
            </a:r>
            <a:r>
              <a:rPr lang="en-US" altLang="ko-KR" sz="4000" b="1" dirty="0"/>
              <a:t>: </a:t>
            </a:r>
            <a:r>
              <a:rPr lang="ko-KR" altLang="en-US" sz="4000" b="1" dirty="0"/>
              <a:t>이진 분류 예제</a:t>
            </a:r>
            <a:endParaRPr lang="en-US" altLang="ko-KR" sz="40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5C3C778-9DAD-4224-82DD-078B5A62DA73}"/>
              </a:ext>
            </a:extLst>
          </p:cNvPr>
          <p:cNvCxnSpPr>
            <a:cxnSpLocks/>
          </p:cNvCxnSpPr>
          <p:nvPr/>
        </p:nvCxnSpPr>
        <p:spPr>
          <a:xfrm>
            <a:off x="457200" y="1219200"/>
            <a:ext cx="111914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8604E8D-2E78-43ED-99AF-F80B060C290D}"/>
              </a:ext>
            </a:extLst>
          </p:cNvPr>
          <p:cNvSpPr/>
          <p:nvPr/>
        </p:nvSpPr>
        <p:spPr>
          <a:xfrm>
            <a:off x="457199" y="1347016"/>
            <a:ext cx="3313519" cy="5381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신경망 검증 그래프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5A1D0B6A-E432-454D-AE98-95005547F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8" y="2012948"/>
            <a:ext cx="4061447" cy="4612894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0CC34BE0-AAA5-4C98-92A1-E4D8678C1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3867" y="2012948"/>
            <a:ext cx="4434831" cy="4434831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E937DC8B-28F8-4C60-A237-1D13BB113671}"/>
              </a:ext>
            </a:extLst>
          </p:cNvPr>
          <p:cNvSpPr/>
          <p:nvPr/>
        </p:nvSpPr>
        <p:spPr>
          <a:xfrm>
            <a:off x="1020766" y="5510984"/>
            <a:ext cx="366074" cy="5316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74657B5-A2D9-4AFC-B316-36F670DB8A44}"/>
              </a:ext>
            </a:extLst>
          </p:cNvPr>
          <p:cNvCxnSpPr>
            <a:cxnSpLocks/>
          </p:cNvCxnSpPr>
          <p:nvPr/>
        </p:nvCxnSpPr>
        <p:spPr>
          <a:xfrm>
            <a:off x="6096000" y="1417638"/>
            <a:ext cx="0" cy="53072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B6B4429-433A-45FA-B7E1-91E707694421}"/>
              </a:ext>
            </a:extLst>
          </p:cNvPr>
          <p:cNvSpPr/>
          <p:nvPr/>
        </p:nvSpPr>
        <p:spPr>
          <a:xfrm>
            <a:off x="7154866" y="5101228"/>
            <a:ext cx="366074" cy="5316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556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B19EA2C-ACA2-4D9E-ABC4-96DBDB513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sz="4000" b="1" dirty="0"/>
              <a:t>3.4  </a:t>
            </a:r>
            <a:r>
              <a:rPr lang="ko-KR" altLang="en-US" sz="4000" b="1" dirty="0"/>
              <a:t>영화 리뷰 분류</a:t>
            </a:r>
            <a:r>
              <a:rPr lang="en-US" altLang="ko-KR" sz="4000" b="1" dirty="0"/>
              <a:t>: </a:t>
            </a:r>
            <a:r>
              <a:rPr lang="ko-KR" altLang="en-US" sz="4000" b="1" dirty="0"/>
              <a:t>이진 분류 예제</a:t>
            </a:r>
            <a:endParaRPr lang="en-US" altLang="ko-KR" sz="40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5C3C778-9DAD-4224-82DD-078B5A62DA73}"/>
              </a:ext>
            </a:extLst>
          </p:cNvPr>
          <p:cNvCxnSpPr>
            <a:cxnSpLocks/>
          </p:cNvCxnSpPr>
          <p:nvPr/>
        </p:nvCxnSpPr>
        <p:spPr>
          <a:xfrm>
            <a:off x="457200" y="1219200"/>
            <a:ext cx="111914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1BE929C-224B-4A0D-9E89-18B77DD2BE3E}"/>
              </a:ext>
            </a:extLst>
          </p:cNvPr>
          <p:cNvCxnSpPr>
            <a:cxnSpLocks/>
          </p:cNvCxnSpPr>
          <p:nvPr/>
        </p:nvCxnSpPr>
        <p:spPr>
          <a:xfrm>
            <a:off x="6096000" y="1417638"/>
            <a:ext cx="0" cy="53072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3169E1-28C8-413B-8645-FFCC17A1B8A9}"/>
              </a:ext>
            </a:extLst>
          </p:cNvPr>
          <p:cNvSpPr/>
          <p:nvPr/>
        </p:nvSpPr>
        <p:spPr>
          <a:xfrm>
            <a:off x="457199" y="1347016"/>
            <a:ext cx="3313519" cy="5381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새로운 신경망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2302898D-2A1B-4AA7-A644-B8EE5DD37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2116528"/>
            <a:ext cx="5602919" cy="4608363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ED6E10E0-71BD-4443-9897-2ED832F60285}"/>
              </a:ext>
            </a:extLst>
          </p:cNvPr>
          <p:cNvSpPr/>
          <p:nvPr/>
        </p:nvSpPr>
        <p:spPr>
          <a:xfrm>
            <a:off x="512032" y="5209994"/>
            <a:ext cx="1720628" cy="1544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F61AB4E-6EC0-4CCD-A10D-115C2FA0DD27}"/>
              </a:ext>
            </a:extLst>
          </p:cNvPr>
          <p:cNvSpPr/>
          <p:nvPr/>
        </p:nvSpPr>
        <p:spPr>
          <a:xfrm>
            <a:off x="4073045" y="4623254"/>
            <a:ext cx="1588615" cy="1316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32D557C-C8B5-4E54-AB88-A040028DB2C5}"/>
              </a:ext>
            </a:extLst>
          </p:cNvPr>
          <p:cNvSpPr/>
          <p:nvPr/>
        </p:nvSpPr>
        <p:spPr>
          <a:xfrm>
            <a:off x="936717" y="5813853"/>
            <a:ext cx="700912" cy="230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FC8E10-ED17-4396-8A83-F0844242AB7A}"/>
              </a:ext>
            </a:extLst>
          </p:cNvPr>
          <p:cNvSpPr txBox="1"/>
          <p:nvPr/>
        </p:nvSpPr>
        <p:spPr>
          <a:xfrm>
            <a:off x="1637629" y="5813853"/>
            <a:ext cx="10018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</a:rPr>
              <a:t>강한 확신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4D63BDC-4575-4EFF-8B56-AACEDE50A931}"/>
              </a:ext>
            </a:extLst>
          </p:cNvPr>
          <p:cNvSpPr txBox="1"/>
          <p:nvPr/>
        </p:nvSpPr>
        <p:spPr>
          <a:xfrm>
            <a:off x="2409953" y="5713825"/>
            <a:ext cx="7971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Cutoff</a:t>
            </a:r>
            <a:r>
              <a:rPr lang="ko-KR" altLang="en-US" sz="1100" dirty="0">
                <a:solidFill>
                  <a:srgbClr val="FF0000"/>
                </a:solidFill>
              </a:rPr>
              <a:t>값 </a:t>
            </a:r>
            <a:r>
              <a:rPr lang="en-US" altLang="ko-KR" sz="1100" dirty="0">
                <a:solidFill>
                  <a:srgbClr val="FF0000"/>
                </a:solidFill>
              </a:rPr>
              <a:t>0,1 </a:t>
            </a:r>
            <a:r>
              <a:rPr lang="ko-KR" altLang="en-US" sz="1100" dirty="0">
                <a:solidFill>
                  <a:srgbClr val="FF0000"/>
                </a:solidFill>
              </a:rPr>
              <a:t>결정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4CA637C-F617-48CF-B0AD-F8F277AE3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9085" y="2092018"/>
            <a:ext cx="5601390" cy="4538796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F2870CBA-4810-4307-B6F2-B801950548E3}"/>
              </a:ext>
            </a:extLst>
          </p:cNvPr>
          <p:cNvSpPr/>
          <p:nvPr/>
        </p:nvSpPr>
        <p:spPr>
          <a:xfrm>
            <a:off x="9843820" y="4689067"/>
            <a:ext cx="1588615" cy="1316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ABB80D4-1EE2-4BF4-952C-042CAF3C6125}"/>
              </a:ext>
            </a:extLst>
          </p:cNvPr>
          <p:cNvSpPr/>
          <p:nvPr/>
        </p:nvSpPr>
        <p:spPr>
          <a:xfrm>
            <a:off x="6363810" y="5233991"/>
            <a:ext cx="1658400" cy="1304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60F11E7-11C7-4256-9956-9A93B9684CF7}"/>
              </a:ext>
            </a:extLst>
          </p:cNvPr>
          <p:cNvSpPr/>
          <p:nvPr/>
        </p:nvSpPr>
        <p:spPr>
          <a:xfrm>
            <a:off x="501113" y="5660604"/>
            <a:ext cx="1136516" cy="9702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A990AD2-6819-414C-ACC9-56A470D93642}"/>
              </a:ext>
            </a:extLst>
          </p:cNvPr>
          <p:cNvSpPr/>
          <p:nvPr/>
        </p:nvSpPr>
        <p:spPr>
          <a:xfrm>
            <a:off x="6254884" y="5660604"/>
            <a:ext cx="1136516" cy="9702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994E122-7CE3-4BC7-B7BA-F72FF653CF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1785" y="6020185"/>
            <a:ext cx="2891131" cy="457833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15A0F23D-F7D1-4E87-AE62-6C0B2FE0AD54}"/>
              </a:ext>
            </a:extLst>
          </p:cNvPr>
          <p:cNvSpPr/>
          <p:nvPr/>
        </p:nvSpPr>
        <p:spPr>
          <a:xfrm>
            <a:off x="3188261" y="6268490"/>
            <a:ext cx="984008" cy="263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006691-AEAD-4C55-9006-E55E47E4698C}"/>
              </a:ext>
            </a:extLst>
          </p:cNvPr>
          <p:cNvSpPr txBox="1"/>
          <p:nvPr/>
        </p:nvSpPr>
        <p:spPr>
          <a:xfrm>
            <a:off x="4073045" y="1569182"/>
            <a:ext cx="3258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F0000"/>
                </a:solidFill>
              </a:rPr>
              <a:t>1</a:t>
            </a:r>
            <a:r>
              <a:rPr lang="ko-KR" altLang="en-US" sz="3000" dirty="0">
                <a:solidFill>
                  <a:srgbClr val="FF0000"/>
                </a:solidFill>
              </a:rPr>
              <a:t>모델 선정</a:t>
            </a: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C884F251-0011-40C8-8853-309E874B427B}"/>
              </a:ext>
            </a:extLst>
          </p:cNvPr>
          <p:cNvCxnSpPr>
            <a:stCxn id="30" idx="3"/>
            <a:endCxn id="36" idx="2"/>
          </p:cNvCxnSpPr>
          <p:nvPr/>
        </p:nvCxnSpPr>
        <p:spPr>
          <a:xfrm flipV="1">
            <a:off x="2232660" y="4754880"/>
            <a:ext cx="2634693" cy="532357"/>
          </a:xfrm>
          <a:prstGeom prst="bentConnector2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4593AB1-D0FD-46C3-83CC-CBB9F7F9B399}"/>
              </a:ext>
            </a:extLst>
          </p:cNvPr>
          <p:cNvSpPr txBox="1"/>
          <p:nvPr/>
        </p:nvSpPr>
        <p:spPr>
          <a:xfrm>
            <a:off x="4348503" y="5370996"/>
            <a:ext cx="15886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차이가 가장 적음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D92214-5A51-415F-9D6D-92608DE9AAC7}"/>
              </a:ext>
            </a:extLst>
          </p:cNvPr>
          <p:cNvSpPr txBox="1"/>
          <p:nvPr/>
        </p:nvSpPr>
        <p:spPr>
          <a:xfrm>
            <a:off x="4073045" y="3077504"/>
            <a:ext cx="1912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모델을 </a:t>
            </a:r>
            <a:r>
              <a:rPr lang="ko-KR" altLang="en-US" sz="1600" dirty="0" err="1">
                <a:solidFill>
                  <a:srgbClr val="FF0000"/>
                </a:solidFill>
              </a:rPr>
              <a:t>정교화하여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4</a:t>
            </a:r>
            <a:r>
              <a:rPr lang="ko-KR" altLang="en-US" sz="1600" dirty="0">
                <a:solidFill>
                  <a:srgbClr val="FF0000"/>
                </a:solidFill>
              </a:rPr>
              <a:t>번째까지 실행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8FA8534-19B0-4944-8328-E9B0D205C341}"/>
              </a:ext>
            </a:extLst>
          </p:cNvPr>
          <p:cNvSpPr txBox="1"/>
          <p:nvPr/>
        </p:nvSpPr>
        <p:spPr>
          <a:xfrm>
            <a:off x="10787737" y="1569182"/>
            <a:ext cx="3258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F0000"/>
                </a:solidFill>
              </a:rPr>
              <a:t>2</a:t>
            </a:r>
            <a:r>
              <a:rPr lang="ko-KR" altLang="en-US" sz="3000" dirty="0">
                <a:solidFill>
                  <a:srgbClr val="FF0000"/>
                </a:solidFill>
              </a:rPr>
              <a:t>모델</a:t>
            </a:r>
          </a:p>
        </p:txBody>
      </p:sp>
    </p:spTree>
    <p:extLst>
      <p:ext uri="{BB962C8B-B14F-4D97-AF65-F5344CB8AC3E}">
        <p14:creationId xmlns:p14="http://schemas.microsoft.com/office/powerpoint/2010/main" val="2793177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9E29ED33-7C7E-4A00-88D8-E0959F5FC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370" y="2163764"/>
            <a:ext cx="5795546" cy="4694236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F614A812-0C8B-484B-8612-45EC3ABC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sz="4000" b="1" dirty="0"/>
              <a:t>3.4  </a:t>
            </a:r>
            <a:r>
              <a:rPr lang="ko-KR" altLang="en-US" sz="4000" b="1" dirty="0"/>
              <a:t>영화 리뷰 분류</a:t>
            </a:r>
            <a:r>
              <a:rPr lang="en-US" altLang="ko-KR" sz="4000" b="1" dirty="0"/>
              <a:t>: </a:t>
            </a:r>
            <a:r>
              <a:rPr lang="ko-KR" altLang="en-US" sz="4000" b="1" dirty="0"/>
              <a:t>이진 분류 예제</a:t>
            </a:r>
            <a:endParaRPr lang="en-US" altLang="ko-KR" sz="40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7704164-3A27-4A70-8FB2-4D4330F665BE}"/>
              </a:ext>
            </a:extLst>
          </p:cNvPr>
          <p:cNvCxnSpPr>
            <a:cxnSpLocks/>
          </p:cNvCxnSpPr>
          <p:nvPr/>
        </p:nvCxnSpPr>
        <p:spPr>
          <a:xfrm>
            <a:off x="457200" y="1219200"/>
            <a:ext cx="111914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34B745-4052-4B55-BF3A-59A3E7F1D280}"/>
              </a:ext>
            </a:extLst>
          </p:cNvPr>
          <p:cNvSpPr/>
          <p:nvPr/>
        </p:nvSpPr>
        <p:spPr>
          <a:xfrm>
            <a:off x="457199" y="1347016"/>
            <a:ext cx="3313519" cy="5381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새로운 신경망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F200EBB-A495-4BBF-A1D3-78F4C8FDD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8" y="2163763"/>
            <a:ext cx="5503433" cy="4334693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79889A6-E954-4E18-B616-FFC30DBF5430}"/>
              </a:ext>
            </a:extLst>
          </p:cNvPr>
          <p:cNvCxnSpPr>
            <a:cxnSpLocks/>
          </p:cNvCxnSpPr>
          <p:nvPr/>
        </p:nvCxnSpPr>
        <p:spPr>
          <a:xfrm>
            <a:off x="6096000" y="1417638"/>
            <a:ext cx="0" cy="53072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2E6777-F7AE-41AB-9D4D-409B22E56504}"/>
              </a:ext>
            </a:extLst>
          </p:cNvPr>
          <p:cNvSpPr/>
          <p:nvPr/>
        </p:nvSpPr>
        <p:spPr>
          <a:xfrm>
            <a:off x="512032" y="5209994"/>
            <a:ext cx="1720628" cy="1544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6700D5-A5E8-4AC9-BA4C-24FE5CBEB298}"/>
              </a:ext>
            </a:extLst>
          </p:cNvPr>
          <p:cNvSpPr/>
          <p:nvPr/>
        </p:nvSpPr>
        <p:spPr>
          <a:xfrm>
            <a:off x="501113" y="5660604"/>
            <a:ext cx="1136516" cy="9702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CDD34D2-7401-4F33-BB1E-D321852DA3F1}"/>
              </a:ext>
            </a:extLst>
          </p:cNvPr>
          <p:cNvSpPr/>
          <p:nvPr/>
        </p:nvSpPr>
        <p:spPr>
          <a:xfrm>
            <a:off x="6254884" y="5878364"/>
            <a:ext cx="1248852" cy="9702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0A580C1-4E64-4470-9B3C-6DDF394DBF14}"/>
              </a:ext>
            </a:extLst>
          </p:cNvPr>
          <p:cNvSpPr/>
          <p:nvPr/>
        </p:nvSpPr>
        <p:spPr>
          <a:xfrm>
            <a:off x="9985224" y="4802191"/>
            <a:ext cx="1588615" cy="1316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41A31C1-B04B-4C17-B3C8-60B8C213C8D0}"/>
              </a:ext>
            </a:extLst>
          </p:cNvPr>
          <p:cNvSpPr/>
          <p:nvPr/>
        </p:nvSpPr>
        <p:spPr>
          <a:xfrm>
            <a:off x="6254883" y="5398189"/>
            <a:ext cx="1823887" cy="2029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E05209-4CAB-417D-96BD-A4231718602E}"/>
              </a:ext>
            </a:extLst>
          </p:cNvPr>
          <p:cNvSpPr/>
          <p:nvPr/>
        </p:nvSpPr>
        <p:spPr>
          <a:xfrm>
            <a:off x="3969348" y="4623254"/>
            <a:ext cx="1588615" cy="1316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4960BA-048C-417B-BB6F-4E023221E9B3}"/>
              </a:ext>
            </a:extLst>
          </p:cNvPr>
          <p:cNvSpPr txBox="1"/>
          <p:nvPr/>
        </p:nvSpPr>
        <p:spPr>
          <a:xfrm>
            <a:off x="4073045" y="1569182"/>
            <a:ext cx="3258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F0000"/>
                </a:solidFill>
              </a:rPr>
              <a:t>3</a:t>
            </a:r>
            <a:r>
              <a:rPr lang="ko-KR" altLang="en-US" sz="3000" dirty="0">
                <a:solidFill>
                  <a:srgbClr val="FF0000"/>
                </a:solidFill>
              </a:rPr>
              <a:t>모델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841B1-B200-4783-914D-49CD7EAF3DAF}"/>
              </a:ext>
            </a:extLst>
          </p:cNvPr>
          <p:cNvSpPr txBox="1"/>
          <p:nvPr/>
        </p:nvSpPr>
        <p:spPr>
          <a:xfrm>
            <a:off x="10787737" y="1569182"/>
            <a:ext cx="3258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F0000"/>
                </a:solidFill>
              </a:rPr>
              <a:t>4</a:t>
            </a:r>
            <a:r>
              <a:rPr lang="ko-KR" altLang="en-US" sz="3000" dirty="0">
                <a:solidFill>
                  <a:srgbClr val="FF0000"/>
                </a:solidFill>
              </a:rPr>
              <a:t>모델</a:t>
            </a:r>
          </a:p>
        </p:txBody>
      </p:sp>
    </p:spTree>
    <p:extLst>
      <p:ext uri="{BB962C8B-B14F-4D97-AF65-F5344CB8AC3E}">
        <p14:creationId xmlns:p14="http://schemas.microsoft.com/office/powerpoint/2010/main" val="3751774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5C3C778-9DAD-4224-82DD-078B5A62DA73}"/>
              </a:ext>
            </a:extLst>
          </p:cNvPr>
          <p:cNvCxnSpPr>
            <a:cxnSpLocks/>
          </p:cNvCxnSpPr>
          <p:nvPr/>
        </p:nvCxnSpPr>
        <p:spPr>
          <a:xfrm>
            <a:off x="457200" y="1219200"/>
            <a:ext cx="111914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7B1B520-227F-4233-A270-86D38BF65C4D}"/>
              </a:ext>
            </a:extLst>
          </p:cNvPr>
          <p:cNvSpPr/>
          <p:nvPr/>
        </p:nvSpPr>
        <p:spPr>
          <a:xfrm>
            <a:off x="457200" y="1347016"/>
            <a:ext cx="1739894" cy="5381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데이터 이해</a:t>
            </a: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95BAC4B9-6BD1-4B59-9C8B-7F868B3B7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sz="4000" b="1" dirty="0"/>
              <a:t>3.5  </a:t>
            </a:r>
            <a:r>
              <a:rPr lang="ko-KR" altLang="en-US" sz="4000" b="1" dirty="0"/>
              <a:t>뉴스 기사 분류</a:t>
            </a:r>
            <a:r>
              <a:rPr lang="en-US" altLang="ko-KR" sz="4000" b="1" dirty="0"/>
              <a:t>: </a:t>
            </a:r>
            <a:r>
              <a:rPr lang="ko-KR" altLang="en-US" sz="4000" b="1" dirty="0"/>
              <a:t>다중 분류 예제</a:t>
            </a:r>
            <a:endParaRPr lang="en-US" altLang="ko-KR" sz="40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7332101-CE46-403A-996F-7851F156E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268" y="2012948"/>
            <a:ext cx="7715253" cy="4643729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E3D04EB-8169-4A70-BDF8-67569521EF31}"/>
              </a:ext>
            </a:extLst>
          </p:cNvPr>
          <p:cNvCxnSpPr/>
          <p:nvPr/>
        </p:nvCxnSpPr>
        <p:spPr>
          <a:xfrm>
            <a:off x="2026763" y="3761294"/>
            <a:ext cx="311084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2526193-560A-44B4-9C5A-2EB91971C3BD}"/>
              </a:ext>
            </a:extLst>
          </p:cNvPr>
          <p:cNvCxnSpPr>
            <a:cxnSpLocks/>
          </p:cNvCxnSpPr>
          <p:nvPr/>
        </p:nvCxnSpPr>
        <p:spPr>
          <a:xfrm>
            <a:off x="2197094" y="2509100"/>
            <a:ext cx="429797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92CDB19-AE0C-498C-BFFB-9C5A7B0E54AF}"/>
              </a:ext>
            </a:extLst>
          </p:cNvPr>
          <p:cNvCxnSpPr>
            <a:cxnSpLocks/>
          </p:cNvCxnSpPr>
          <p:nvPr/>
        </p:nvCxnSpPr>
        <p:spPr>
          <a:xfrm>
            <a:off x="2026763" y="3583756"/>
            <a:ext cx="415722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543218F-C912-4ACB-884D-94375D8794E1}"/>
              </a:ext>
            </a:extLst>
          </p:cNvPr>
          <p:cNvSpPr txBox="1"/>
          <p:nvPr/>
        </p:nvSpPr>
        <p:spPr>
          <a:xfrm>
            <a:off x="3289955" y="5467547"/>
            <a:ext cx="242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훈련 데이터셋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DC4296-52F8-4924-AC1F-7DE3CE9BDD24}"/>
              </a:ext>
            </a:extLst>
          </p:cNvPr>
          <p:cNvSpPr txBox="1"/>
          <p:nvPr/>
        </p:nvSpPr>
        <p:spPr>
          <a:xfrm>
            <a:off x="3289955" y="6187579"/>
            <a:ext cx="242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평가 데이터셋</a:t>
            </a:r>
          </a:p>
        </p:txBody>
      </p:sp>
    </p:spTree>
    <p:extLst>
      <p:ext uri="{BB962C8B-B14F-4D97-AF65-F5344CB8AC3E}">
        <p14:creationId xmlns:p14="http://schemas.microsoft.com/office/powerpoint/2010/main" val="4279403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11580</TotalTime>
  <Words>753</Words>
  <Application>Microsoft Office PowerPoint</Application>
  <PresentationFormat>와이드스크린</PresentationFormat>
  <Paragraphs>178</Paragraphs>
  <Slides>22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3장. 신경망 시작하기</vt:lpstr>
      <vt:lpstr>3.4  영화 리뷰 분류: 이진 분류 예제</vt:lpstr>
      <vt:lpstr>3.4  영화 리뷰 분류: 이진 분류 예제</vt:lpstr>
      <vt:lpstr>3.4  영화 리뷰 분류: 이진 분류 예제</vt:lpstr>
      <vt:lpstr>3.4  영화 리뷰 분류: 이진 분류 예제</vt:lpstr>
      <vt:lpstr>3.4  영화 리뷰 분류: 이진 분류 예제</vt:lpstr>
      <vt:lpstr>3.4  영화 리뷰 분류: 이진 분류 예제</vt:lpstr>
      <vt:lpstr>3.4  영화 리뷰 분류: 이진 분류 예제</vt:lpstr>
      <vt:lpstr>3.5  뉴스 기사 분류: 다중 분류 예제</vt:lpstr>
      <vt:lpstr>3.5  뉴스 기사 분류: 다중 분류 예제</vt:lpstr>
      <vt:lpstr>PowerPoint 프레젠테이션</vt:lpstr>
      <vt:lpstr>PowerPoint 프레젠테이션</vt:lpstr>
      <vt:lpstr>PowerPoint 프레젠테이션</vt:lpstr>
      <vt:lpstr>PowerPoint 프레젠테이션</vt:lpstr>
      <vt:lpstr>3.5  뉴스 기사 분류: 다중 분류 예제</vt:lpstr>
      <vt:lpstr>3.6  주택 가격 예측: 회귀 문제</vt:lpstr>
      <vt:lpstr>3.6  주택 가격 예측: 회귀 문제</vt:lpstr>
      <vt:lpstr>3.6  주택 가격 예측: 회귀 문제</vt:lpstr>
      <vt:lpstr>3.6  주택 가격 예측: 회귀 문제</vt:lpstr>
      <vt:lpstr>3.6  주택 가격 예측: 회귀 문제</vt:lpstr>
      <vt:lpstr>3.6  주택 가격 예측: 회귀 문제</vt:lpstr>
      <vt:lpstr>3.6  주택 가격 예측: 회귀 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신흥관광지 예측모형 개발</dc:title>
  <dc:creator>JUNGCHEON Kim</dc:creator>
  <cp:lastModifiedBy>중천 김</cp:lastModifiedBy>
  <cp:revision>380</cp:revision>
  <dcterms:created xsi:type="dcterms:W3CDTF">2017-09-26T16:33:05Z</dcterms:created>
  <dcterms:modified xsi:type="dcterms:W3CDTF">2019-05-20T14:55:17Z</dcterms:modified>
</cp:coreProperties>
</file>