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6" y="-6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4231464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914400" y="2131060"/>
            <a:ext cx="10363835" cy="1471931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828800" y="3886200"/>
            <a:ext cx="8535035" cy="1755775"/>
          </a:xfrm>
          <a:prstGeom prst="rect">
            <a:avLst/>
          </a:prstGeom>
        </p:spPr>
        <p:txBody>
          <a:bodyPr/>
          <a:lstStyle>
            <a:lvl1pPr marL="0" indent="0" algn="ctr" defTabSz="508000">
              <a:spcBef>
                <a:spcPts val="0"/>
              </a:spcBef>
              <a:buSzTx/>
              <a:buFontTx/>
              <a:buNone/>
              <a:defRPr sz="3200">
                <a:latin typeface="나눔고딕"/>
                <a:ea typeface="나눔고딕"/>
                <a:cs typeface="나눔고딕"/>
                <a:sym typeface="나눔고딕"/>
              </a:defRPr>
            </a:lvl1pPr>
            <a:lvl2pPr marL="838200" indent="-381000" algn="ctr" defTabSz="508000">
              <a:spcBef>
                <a:spcPts val="0"/>
              </a:spcBef>
              <a:buFontTx/>
              <a:defRPr sz="3200">
                <a:latin typeface="나눔고딕"/>
                <a:ea typeface="나눔고딕"/>
                <a:cs typeface="나눔고딕"/>
                <a:sym typeface="나눔고딕"/>
              </a:defRPr>
            </a:lvl2pPr>
            <a:lvl3pPr marL="1280160" indent="-365760" algn="ctr" defTabSz="508000">
              <a:spcBef>
                <a:spcPts val="0"/>
              </a:spcBef>
              <a:buFontTx/>
              <a:defRPr sz="3200">
                <a:latin typeface="나눔고딕"/>
                <a:ea typeface="나눔고딕"/>
                <a:cs typeface="나눔고딕"/>
                <a:sym typeface="나눔고딕"/>
              </a:defRPr>
            </a:lvl3pPr>
            <a:lvl4pPr marL="1778000" indent="-406400" algn="ctr" defTabSz="508000">
              <a:spcBef>
                <a:spcPts val="0"/>
              </a:spcBef>
              <a:buFontTx/>
              <a:defRPr sz="3200">
                <a:latin typeface="나눔고딕"/>
                <a:ea typeface="나눔고딕"/>
                <a:cs typeface="나눔고딕"/>
                <a:sym typeface="나눔고딕"/>
              </a:defRPr>
            </a:lvl4pPr>
            <a:lvl5pPr marL="2235200" indent="-406400" algn="ctr" defTabSz="508000">
              <a:spcBef>
                <a:spcPts val="0"/>
              </a:spcBef>
              <a:buFontTx/>
              <a:defRPr sz="3200">
                <a:latin typeface="나눔고딕"/>
                <a:ea typeface="나눔고딕"/>
                <a:cs typeface="나눔고딕"/>
                <a:sym typeface="나눔고딕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93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제목 텍스트"/>
          <p:cNvSpPr txBox="1">
            <a:spLocks noGrp="1"/>
          </p:cNvSpPr>
          <p:nvPr>
            <p:ph type="title"/>
          </p:nvPr>
        </p:nvSpPr>
        <p:spPr>
          <a:xfrm>
            <a:off x="8839200" y="274320"/>
            <a:ext cx="2743836" cy="5852796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02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609600" y="274320"/>
            <a:ext cx="8034656" cy="5852796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1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>
            <a:spLocks noGrp="1"/>
          </p:cNvSpPr>
          <p:nvPr>
            <p:ph type="title"/>
          </p:nvPr>
        </p:nvSpPr>
        <p:spPr>
          <a:xfrm>
            <a:off x="963294" y="2908300"/>
            <a:ext cx="10363201" cy="1499236"/>
          </a:xfrm>
          <a:prstGeom prst="rect">
            <a:avLst/>
          </a:prstGeom>
        </p:spPr>
        <p:txBody>
          <a:bodyPr anchor="b"/>
          <a:lstStyle>
            <a:lvl1pPr>
              <a:defRPr sz="4000"/>
            </a:lvl1pPr>
          </a:lstStyle>
          <a:p>
            <a:r>
              <a:t>제목 텍스트</a:t>
            </a:r>
          </a:p>
        </p:txBody>
      </p:sp>
      <p:sp>
        <p:nvSpPr>
          <p:cNvPr id="3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63294" y="4406900"/>
            <a:ext cx="10363201" cy="1363345"/>
          </a:xfrm>
          <a:prstGeom prst="rect">
            <a:avLst/>
          </a:prstGeom>
        </p:spPr>
        <p:txBody>
          <a:bodyPr/>
          <a:lstStyle>
            <a:lvl1pPr marL="0" indent="0" defTabSz="508000">
              <a:spcBef>
                <a:spcPts val="0"/>
              </a:spcBef>
              <a:buSzTx/>
              <a:buFontTx/>
              <a:buNone/>
              <a:defRPr sz="2000">
                <a:latin typeface="나눔고딕"/>
                <a:ea typeface="나눔고딕"/>
                <a:cs typeface="나눔고딕"/>
                <a:sym typeface="나눔고딕"/>
              </a:defRPr>
            </a:lvl1pPr>
            <a:lvl2pPr marL="695325" indent="-238125" defTabSz="508000">
              <a:spcBef>
                <a:spcPts val="0"/>
              </a:spcBef>
              <a:buFontTx/>
              <a:defRPr sz="2000">
                <a:latin typeface="나눔고딕"/>
                <a:ea typeface="나눔고딕"/>
                <a:cs typeface="나눔고딕"/>
                <a:sym typeface="나눔고딕"/>
              </a:defRPr>
            </a:lvl2pPr>
            <a:lvl3pPr marL="1143000" indent="-228600" defTabSz="508000">
              <a:spcBef>
                <a:spcPts val="0"/>
              </a:spcBef>
              <a:buFontTx/>
              <a:defRPr sz="2000">
                <a:latin typeface="나눔고딕"/>
                <a:ea typeface="나눔고딕"/>
                <a:cs typeface="나눔고딕"/>
                <a:sym typeface="나눔고딕"/>
              </a:defRPr>
            </a:lvl3pPr>
            <a:lvl4pPr marL="1625600" indent="-254000" defTabSz="508000">
              <a:spcBef>
                <a:spcPts val="0"/>
              </a:spcBef>
              <a:buFontTx/>
              <a:defRPr sz="2000">
                <a:latin typeface="나눔고딕"/>
                <a:ea typeface="나눔고딕"/>
                <a:cs typeface="나눔고딕"/>
                <a:sym typeface="나눔고딕"/>
              </a:defRPr>
            </a:lvl4pPr>
            <a:lvl5pPr marL="2082800" indent="-254000" defTabSz="508000">
              <a:spcBef>
                <a:spcPts val="0"/>
              </a:spcBef>
              <a:buFontTx/>
              <a:defRPr sz="2000">
                <a:latin typeface="나눔고딕"/>
                <a:ea typeface="나눔고딕"/>
                <a:cs typeface="나눔고딕"/>
                <a:sym typeface="나눔고딕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9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609600" y="1600200"/>
            <a:ext cx="5389880" cy="4526916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609600" y="1536700"/>
            <a:ext cx="5389880" cy="640716"/>
          </a:xfrm>
          <a:prstGeom prst="rect">
            <a:avLst/>
          </a:prstGeom>
        </p:spPr>
        <p:txBody>
          <a:bodyPr anchor="b"/>
          <a:lstStyle>
            <a:lvl1pPr marL="0" indent="0" defTabSz="508000">
              <a:spcBef>
                <a:spcPts val="0"/>
              </a:spcBef>
              <a:buSzTx/>
              <a:buFontTx/>
              <a:buNone/>
              <a:defRPr sz="2400">
                <a:latin typeface="나눔고딕"/>
                <a:ea typeface="나눔고딕"/>
                <a:cs typeface="나눔고딕"/>
                <a:sym typeface="나눔고딕"/>
              </a:defRPr>
            </a:lvl1pPr>
            <a:lvl2pPr marL="742950" indent="-285750" defTabSz="508000">
              <a:spcBef>
                <a:spcPts val="0"/>
              </a:spcBef>
              <a:buFontTx/>
              <a:defRPr sz="2400">
                <a:latin typeface="나눔고딕"/>
                <a:ea typeface="나눔고딕"/>
                <a:cs typeface="나눔고딕"/>
                <a:sym typeface="나눔고딕"/>
              </a:defRPr>
            </a:lvl2pPr>
            <a:lvl3pPr marL="1188719" indent="-274319" defTabSz="508000">
              <a:spcBef>
                <a:spcPts val="0"/>
              </a:spcBef>
              <a:buFontTx/>
              <a:defRPr sz="2400">
                <a:latin typeface="나눔고딕"/>
                <a:ea typeface="나눔고딕"/>
                <a:cs typeface="나눔고딕"/>
                <a:sym typeface="나눔고딕"/>
              </a:defRPr>
            </a:lvl3pPr>
            <a:lvl4pPr marL="1676400" indent="-304800" defTabSz="508000">
              <a:spcBef>
                <a:spcPts val="0"/>
              </a:spcBef>
              <a:buFontTx/>
              <a:defRPr sz="2400">
                <a:latin typeface="나눔고딕"/>
                <a:ea typeface="나눔고딕"/>
                <a:cs typeface="나눔고딕"/>
                <a:sym typeface="나눔고딕"/>
              </a:defRPr>
            </a:lvl4pPr>
            <a:lvl5pPr marL="2133600" indent="-304800" defTabSz="508000">
              <a:spcBef>
                <a:spcPts val="0"/>
              </a:spcBef>
              <a:buFontTx/>
              <a:defRPr sz="2400">
                <a:latin typeface="나눔고딕"/>
                <a:ea typeface="나눔고딕"/>
                <a:cs typeface="나눔고딕"/>
                <a:sym typeface="나눔고딕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3"/>
          <p:cNvSpPr txBox="1">
            <a:spLocks noGrp="1"/>
          </p:cNvSpPr>
          <p:nvPr>
            <p:ph type="body" sz="quarter" idx="13"/>
          </p:nvPr>
        </p:nvSpPr>
        <p:spPr>
          <a:xfrm>
            <a:off x="6193154" y="1536700"/>
            <a:ext cx="5389881" cy="640716"/>
          </a:xfrm>
          <a:prstGeom prst="rect">
            <a:avLst/>
          </a:prstGeom>
        </p:spPr>
        <p:txBody>
          <a:bodyPr anchor="b"/>
          <a:lstStyle/>
          <a:p>
            <a:pPr marL="0" indent="0" defTabSz="508000">
              <a:spcBef>
                <a:spcPts val="0"/>
              </a:spcBef>
              <a:buSzTx/>
              <a:buFontTx/>
              <a:buNone/>
              <a:defRPr sz="2400">
                <a:latin typeface="나눔고딕"/>
                <a:ea typeface="나눔고딕"/>
                <a:cs typeface="나눔고딕"/>
                <a:sym typeface="나눔고딕"/>
              </a:defRPr>
            </a:pPr>
            <a:endParaRPr/>
          </a:p>
        </p:txBody>
      </p:sp>
      <p:sp>
        <p:nvSpPr>
          <p:cNvPr id="5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1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7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767579" y="457200"/>
            <a:ext cx="6815457" cy="5487035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 txBox="1">
            <a:spLocks noGrp="1"/>
          </p:cNvSpPr>
          <p:nvPr>
            <p:ph type="body" sz="half" idx="13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/>
          <a:lstStyle/>
          <a:p>
            <a:pPr marL="0" indent="0" defTabSz="508000">
              <a:spcBef>
                <a:spcPts val="0"/>
              </a:spcBef>
              <a:buSzTx/>
              <a:buFontTx/>
              <a:buNone/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  <a:endParaRPr/>
          </a:p>
        </p:txBody>
      </p:sp>
      <p:sp>
        <p:nvSpPr>
          <p:cNvPr id="7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1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83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/>
          <a:lstStyle>
            <a:lvl1pPr marL="0" indent="0" defTabSz="508000">
              <a:spcBef>
                <a:spcPts val="0"/>
              </a:spcBef>
              <a:buSzTx/>
              <a:buFontTx/>
              <a:buNone/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  <a:lvl2pPr marL="647700" indent="-190500" defTabSz="508000">
              <a:spcBef>
                <a:spcPts val="0"/>
              </a:spcBef>
              <a:buFontTx/>
              <a:defRPr sz="1600">
                <a:latin typeface="나눔고딕"/>
                <a:ea typeface="나눔고딕"/>
                <a:cs typeface="나눔고딕"/>
                <a:sym typeface="나눔고딕"/>
              </a:defRPr>
            </a:lvl2pPr>
            <a:lvl3pPr marL="1097280" indent="-182880" defTabSz="508000">
              <a:spcBef>
                <a:spcPts val="0"/>
              </a:spcBef>
              <a:buFontTx/>
              <a:defRPr sz="1600">
                <a:latin typeface="나눔고딕"/>
                <a:ea typeface="나눔고딕"/>
                <a:cs typeface="나눔고딕"/>
                <a:sym typeface="나눔고딕"/>
              </a:defRPr>
            </a:lvl3pPr>
            <a:lvl4pPr marL="1574800" indent="-203200" defTabSz="508000">
              <a:spcBef>
                <a:spcPts val="0"/>
              </a:spcBef>
              <a:buFontTx/>
              <a:defRPr sz="1600">
                <a:latin typeface="나눔고딕"/>
                <a:ea typeface="나눔고딕"/>
                <a:cs typeface="나눔고딕"/>
                <a:sym typeface="나눔고딕"/>
              </a:defRPr>
            </a:lvl4pPr>
            <a:lvl5pPr marL="2032000" indent="-203200" defTabSz="508000">
              <a:spcBef>
                <a:spcPts val="0"/>
              </a:spcBef>
              <a:buFontTx/>
              <a:defRPr sz="1600">
                <a:latin typeface="나눔고딕"/>
                <a:ea typeface="나눔고딕"/>
                <a:cs typeface="나눔고딕"/>
                <a:sym typeface="나눔고딕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4" name="그림 개체 틀 3"/>
          <p:cNvSpPr>
            <a:spLocks noGrp="1"/>
          </p:cNvSpPr>
          <p:nvPr>
            <p:ph type="pic" idx="13"/>
          </p:nvPr>
        </p:nvSpPr>
        <p:spPr>
          <a:xfrm>
            <a:off x="4767579" y="457200"/>
            <a:ext cx="6815457" cy="548703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3435" cy="4526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294186" y="6263640"/>
            <a:ext cx="288849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 defTabSz="508000">
              <a:defRPr sz="1200">
                <a:solidFill>
                  <a:srgbClr val="898989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508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1pPr>
      <a:lvl2pPr marL="0" marR="0" indent="0" algn="l" defTabSz="508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2pPr>
      <a:lvl3pPr marL="0" marR="0" indent="0" algn="l" defTabSz="508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3pPr>
      <a:lvl4pPr marL="0" marR="0" indent="0" algn="l" defTabSz="508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4pPr>
      <a:lvl5pPr marL="0" marR="0" indent="0" algn="l" defTabSz="508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5pPr>
      <a:lvl6pPr marL="0" marR="0" indent="0" algn="l" defTabSz="508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0" marR="0" indent="0" algn="l" defTabSz="508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0" marR="0" indent="0" algn="l" defTabSz="508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0" marR="0" indent="0" algn="l" defTabSz="508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790575" marR="0" indent="-333375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-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12344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●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17272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-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21844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»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bodyStyle>
    <p:otherStyle>
      <a:lvl1pPr marL="0" marR="0" indent="0" algn="r" defTabSz="508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나눔고딕"/>
        </a:defRPr>
      </a:lvl1pPr>
      <a:lvl2pPr marL="0" marR="0" indent="457200" algn="r" defTabSz="508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나눔고딕"/>
        </a:defRPr>
      </a:lvl2pPr>
      <a:lvl3pPr marL="0" marR="0" indent="914400" algn="r" defTabSz="508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나눔고딕"/>
        </a:defRPr>
      </a:lvl3pPr>
      <a:lvl4pPr marL="0" marR="0" indent="1371600" algn="r" defTabSz="508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나눔고딕"/>
        </a:defRPr>
      </a:lvl4pPr>
      <a:lvl5pPr marL="0" marR="0" indent="1828800" algn="r" defTabSz="508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나눔고딕"/>
        </a:defRPr>
      </a:lvl5pPr>
      <a:lvl6pPr marL="0" marR="0" indent="0" algn="r" defTabSz="508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나눔고딕"/>
        </a:defRPr>
      </a:lvl6pPr>
      <a:lvl7pPr marL="0" marR="0" indent="0" algn="r" defTabSz="508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나눔고딕"/>
        </a:defRPr>
      </a:lvl7pPr>
      <a:lvl8pPr marL="0" marR="0" indent="0" algn="r" defTabSz="508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나눔고딕"/>
        </a:defRPr>
      </a:lvl8pPr>
      <a:lvl9pPr marL="0" marR="0" indent="0" algn="r" defTabSz="508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나눔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텍스트 개체 틀 1"/>
          <p:cNvSpPr txBox="1">
            <a:spLocks noGrp="1"/>
          </p:cNvSpPr>
          <p:nvPr>
            <p:ph type="title"/>
          </p:nvPr>
        </p:nvSpPr>
        <p:spPr>
          <a:xfrm>
            <a:off x="914400" y="2131060"/>
            <a:ext cx="10363835" cy="1471931"/>
          </a:xfrm>
          <a:prstGeom prst="rect">
            <a:avLst/>
          </a:prstGeom>
        </p:spPr>
        <p:txBody>
          <a:bodyPr/>
          <a:lstStyle/>
          <a:p>
            <a:r>
              <a:t>4장 머신러닝의 기본 요소</a:t>
            </a:r>
          </a:p>
        </p:txBody>
      </p:sp>
      <p:sp>
        <p:nvSpPr>
          <p:cNvPr id="113" name="부제목 2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19"/>
            <a:ext cx="10973435" cy="1143637"/>
          </a:xfrm>
          <a:prstGeom prst="rect">
            <a:avLst/>
          </a:prstGeom>
        </p:spPr>
        <p:txBody>
          <a:bodyPr/>
          <a:lstStyle/>
          <a:p>
            <a:r>
              <a:t>4.4 과대적합과 과소적합</a:t>
            </a:r>
          </a:p>
        </p:txBody>
      </p:sp>
      <p:sp>
        <p:nvSpPr>
          <p:cNvPr id="173" name="내용 개체 틀 2"/>
          <p:cNvSpPr txBox="1">
            <a:spLocks noGrp="1"/>
          </p:cNvSpPr>
          <p:nvPr>
            <p:ph type="body" idx="1"/>
          </p:nvPr>
        </p:nvSpPr>
        <p:spPr>
          <a:xfrm>
            <a:off x="609600" y="1600199"/>
            <a:ext cx="10973435" cy="3804257"/>
          </a:xfrm>
          <a:prstGeom prst="rect">
            <a:avLst/>
          </a:prstGeom>
        </p:spPr>
        <p:txBody>
          <a:bodyPr/>
          <a:lstStyle/>
          <a:p>
            <a:pPr marL="0" indent="0" defTabSz="508000">
              <a:lnSpc>
                <a:spcPct val="90000"/>
              </a:lnSpc>
              <a:spcBef>
                <a:spcPts val="0"/>
              </a:spcBef>
              <a:buNone/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dirty="0"/>
              <a:t>4.4.2 </a:t>
            </a:r>
            <a:r>
              <a:rPr dirty="0" err="1"/>
              <a:t>가중치</a:t>
            </a:r>
            <a:r>
              <a:rPr dirty="0"/>
              <a:t> </a:t>
            </a:r>
            <a:r>
              <a:rPr dirty="0" err="1"/>
              <a:t>규제</a:t>
            </a:r>
            <a:r>
              <a:rPr dirty="0"/>
              <a:t> </a:t>
            </a:r>
            <a:r>
              <a:rPr dirty="0" err="1"/>
              <a:t>추가</a:t>
            </a:r>
            <a:endParaRPr dirty="0"/>
          </a:p>
          <a:p>
            <a:pPr marL="0" indent="0" defTabSz="508000">
              <a:lnSpc>
                <a:spcPct val="90000"/>
              </a:lnSpc>
              <a:spcBef>
                <a:spcPts val="0"/>
              </a:spcBef>
              <a:buNone/>
              <a:defRPr sz="25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dirty="0" err="1"/>
              <a:t>네트워크</a:t>
            </a:r>
            <a:r>
              <a:rPr dirty="0"/>
              <a:t> </a:t>
            </a:r>
            <a:r>
              <a:rPr dirty="0" err="1"/>
              <a:t>복잡도에</a:t>
            </a:r>
            <a:r>
              <a:rPr dirty="0"/>
              <a:t> </a:t>
            </a:r>
            <a:r>
              <a:rPr dirty="0" err="1"/>
              <a:t>제한을</a:t>
            </a:r>
            <a:r>
              <a:rPr dirty="0"/>
              <a:t> </a:t>
            </a:r>
            <a:r>
              <a:rPr dirty="0" err="1"/>
              <a:t>두어</a:t>
            </a:r>
            <a:r>
              <a:rPr dirty="0"/>
              <a:t> </a:t>
            </a:r>
            <a:r>
              <a:rPr dirty="0" err="1"/>
              <a:t>가중치가</a:t>
            </a:r>
            <a:r>
              <a:rPr dirty="0"/>
              <a:t> </a:t>
            </a:r>
            <a:r>
              <a:rPr dirty="0" err="1"/>
              <a:t>작은</a:t>
            </a:r>
            <a:r>
              <a:rPr dirty="0"/>
              <a:t> </a:t>
            </a:r>
            <a:r>
              <a:rPr dirty="0" err="1"/>
              <a:t>값을</a:t>
            </a:r>
            <a:r>
              <a:rPr dirty="0"/>
              <a:t> </a:t>
            </a:r>
            <a:r>
              <a:rPr dirty="0" err="1"/>
              <a:t>가지도록</a:t>
            </a:r>
            <a:r>
              <a:rPr dirty="0"/>
              <a:t> </a:t>
            </a:r>
            <a:r>
              <a:rPr dirty="0" err="1"/>
              <a:t>강제</a:t>
            </a:r>
            <a:endParaRPr dirty="0"/>
          </a:p>
          <a:p>
            <a:pPr marL="0" indent="0" defTabSz="508000">
              <a:lnSpc>
                <a:spcPct val="90000"/>
              </a:lnSpc>
              <a:spcBef>
                <a:spcPts val="0"/>
              </a:spcBef>
              <a:buNone/>
              <a:defRPr sz="25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dirty="0"/>
              <a:t>=&gt; </a:t>
            </a:r>
            <a:r>
              <a:rPr dirty="0" err="1"/>
              <a:t>가중치</a:t>
            </a:r>
            <a:r>
              <a:rPr dirty="0"/>
              <a:t> </a:t>
            </a:r>
            <a:r>
              <a:rPr dirty="0" err="1"/>
              <a:t>규제</a:t>
            </a:r>
            <a:endParaRPr dirty="0"/>
          </a:p>
          <a:p>
            <a:pPr marL="228600" indent="-228600" defTabSz="508000">
              <a:lnSpc>
                <a:spcPct val="90000"/>
              </a:lnSpc>
              <a:spcBef>
                <a:spcPts val="0"/>
              </a:spcBef>
              <a:buFont typeface="나눔고딕"/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/>
          </a:p>
          <a:p>
            <a:pPr marL="228600" indent="-228600" defTabSz="508000">
              <a:lnSpc>
                <a:spcPct val="90000"/>
              </a:lnSpc>
              <a:spcBef>
                <a:spcPts val="0"/>
              </a:spcBef>
              <a:buFont typeface="나눔고딕"/>
              <a:defRPr sz="22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dirty="0"/>
              <a:t>L1규제: </a:t>
            </a:r>
            <a:r>
              <a:rPr dirty="0" err="1"/>
              <a:t>가중치의</a:t>
            </a:r>
            <a:r>
              <a:rPr dirty="0"/>
              <a:t> </a:t>
            </a:r>
            <a:r>
              <a:rPr dirty="0" err="1"/>
              <a:t>절댓값에</a:t>
            </a:r>
            <a:r>
              <a:rPr dirty="0"/>
              <a:t> </a:t>
            </a:r>
            <a:r>
              <a:rPr dirty="0" err="1"/>
              <a:t>비례하는</a:t>
            </a:r>
            <a:r>
              <a:rPr dirty="0"/>
              <a:t> </a:t>
            </a:r>
            <a:r>
              <a:rPr dirty="0" err="1" smtClean="0"/>
              <a:t>비용</a:t>
            </a:r>
            <a:r>
              <a:rPr dirty="0" smtClean="0"/>
              <a:t> </a:t>
            </a:r>
            <a:r>
              <a:rPr dirty="0" err="1"/>
              <a:t>추가</a:t>
            </a:r>
            <a:endParaRPr dirty="0"/>
          </a:p>
          <a:p>
            <a:pPr marL="228600" indent="-228600" defTabSz="508000">
              <a:lnSpc>
                <a:spcPct val="90000"/>
              </a:lnSpc>
              <a:spcBef>
                <a:spcPts val="0"/>
              </a:spcBef>
              <a:buFont typeface="나눔고딕"/>
              <a:defRPr sz="22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dirty="0"/>
              <a:t>L2규제: </a:t>
            </a:r>
            <a:r>
              <a:rPr dirty="0" err="1"/>
              <a:t>가중치의</a:t>
            </a:r>
            <a:r>
              <a:rPr dirty="0"/>
              <a:t> </a:t>
            </a:r>
            <a:r>
              <a:rPr dirty="0" err="1"/>
              <a:t>제곱에</a:t>
            </a:r>
            <a:r>
              <a:rPr dirty="0"/>
              <a:t> </a:t>
            </a:r>
            <a:r>
              <a:rPr dirty="0" err="1"/>
              <a:t>비례하는</a:t>
            </a:r>
            <a:r>
              <a:rPr dirty="0"/>
              <a:t> </a:t>
            </a:r>
            <a:r>
              <a:rPr dirty="0" err="1" smtClean="0"/>
              <a:t>비용</a:t>
            </a:r>
            <a:r>
              <a:rPr dirty="0" smtClean="0"/>
              <a:t> </a:t>
            </a:r>
            <a:r>
              <a:rPr dirty="0" err="1"/>
              <a:t>추가</a:t>
            </a:r>
            <a:endParaRPr dirty="0"/>
          </a:p>
        </p:txBody>
      </p:sp>
      <p:pic>
        <p:nvPicPr>
          <p:cNvPr id="174" name="l2.png" descr="l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88088" y="2872739"/>
            <a:ext cx="4940301" cy="3530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19"/>
            <a:ext cx="10973435" cy="1143637"/>
          </a:xfrm>
          <a:prstGeom prst="rect">
            <a:avLst/>
          </a:prstGeom>
        </p:spPr>
        <p:txBody>
          <a:bodyPr/>
          <a:lstStyle/>
          <a:p>
            <a:r>
              <a:t>4.4 과대적합과 과소적합</a:t>
            </a:r>
          </a:p>
        </p:txBody>
      </p:sp>
      <p:sp>
        <p:nvSpPr>
          <p:cNvPr id="177" name="내용 개체 틀 2"/>
          <p:cNvSpPr txBox="1">
            <a:spLocks noGrp="1"/>
          </p:cNvSpPr>
          <p:nvPr>
            <p:ph type="body" idx="1"/>
          </p:nvPr>
        </p:nvSpPr>
        <p:spPr>
          <a:xfrm>
            <a:off x="609600" y="1600199"/>
            <a:ext cx="10973435" cy="4526917"/>
          </a:xfrm>
          <a:prstGeom prst="rect">
            <a:avLst/>
          </a:prstGeom>
        </p:spPr>
        <p:txBody>
          <a:bodyPr/>
          <a:lstStyle/>
          <a:p>
            <a:pPr marL="0" indent="0" defTabSz="508000">
              <a:lnSpc>
                <a:spcPct val="90000"/>
              </a:lnSpc>
              <a:spcBef>
                <a:spcPts val="0"/>
              </a:spcBef>
              <a:buNone/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dirty="0"/>
              <a:t>4.4.3 </a:t>
            </a:r>
            <a:r>
              <a:rPr dirty="0" err="1"/>
              <a:t>드롭아웃</a:t>
            </a:r>
            <a:r>
              <a:rPr dirty="0"/>
              <a:t> </a:t>
            </a:r>
            <a:r>
              <a:rPr dirty="0" err="1" smtClean="0"/>
              <a:t>추가</a:t>
            </a:r>
            <a:endParaRPr dirty="0" smtClean="0"/>
          </a:p>
          <a:p>
            <a:pPr marL="0" indent="0" defTabSz="508000">
              <a:lnSpc>
                <a:spcPct val="90000"/>
              </a:lnSpc>
              <a:spcBef>
                <a:spcPts val="0"/>
              </a:spcBef>
              <a:buNone/>
              <a:defRPr sz="25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dirty="0" err="1" smtClean="0"/>
              <a:t>네트워크</a:t>
            </a:r>
            <a:r>
              <a:rPr dirty="0" smtClean="0"/>
              <a:t> </a:t>
            </a:r>
            <a:r>
              <a:rPr dirty="0" err="1" smtClean="0"/>
              <a:t>층에</a:t>
            </a:r>
            <a:r>
              <a:rPr dirty="0" smtClean="0"/>
              <a:t> </a:t>
            </a:r>
            <a:r>
              <a:rPr dirty="0" err="1" smtClean="0"/>
              <a:t>드롭아웃을</a:t>
            </a:r>
            <a:r>
              <a:rPr dirty="0" smtClean="0"/>
              <a:t> </a:t>
            </a:r>
            <a:r>
              <a:rPr dirty="0" err="1" smtClean="0"/>
              <a:t>적용하면</a:t>
            </a:r>
            <a:r>
              <a:rPr dirty="0" smtClean="0"/>
              <a:t> </a:t>
            </a:r>
            <a:r>
              <a:rPr dirty="0" err="1" smtClean="0"/>
              <a:t>훈련하는</a:t>
            </a:r>
            <a:r>
              <a:rPr dirty="0" smtClean="0"/>
              <a:t> </a:t>
            </a:r>
            <a:r>
              <a:rPr dirty="0" err="1" smtClean="0"/>
              <a:t>동안</a:t>
            </a:r>
            <a:r>
              <a:rPr dirty="0" smtClean="0"/>
              <a:t> </a:t>
            </a:r>
            <a:r>
              <a:rPr dirty="0" err="1" smtClean="0">
                <a:solidFill>
                  <a:srgbClr val="F40000"/>
                </a:solidFill>
              </a:rPr>
              <a:t>무작위로</a:t>
            </a:r>
            <a:r>
              <a:rPr dirty="0" smtClean="0">
                <a:solidFill>
                  <a:srgbClr val="F40000"/>
                </a:solidFill>
              </a:rPr>
              <a:t> </a:t>
            </a:r>
            <a:r>
              <a:rPr dirty="0" err="1" smtClean="0">
                <a:solidFill>
                  <a:srgbClr val="F40000"/>
                </a:solidFill>
              </a:rPr>
              <a:t>층의</a:t>
            </a:r>
            <a:r>
              <a:rPr dirty="0" smtClean="0">
                <a:solidFill>
                  <a:srgbClr val="F40000"/>
                </a:solidFill>
              </a:rPr>
              <a:t> </a:t>
            </a:r>
            <a:r>
              <a:rPr dirty="0" err="1" smtClean="0">
                <a:solidFill>
                  <a:srgbClr val="F40000"/>
                </a:solidFill>
              </a:rPr>
              <a:t>일부</a:t>
            </a:r>
            <a:r>
              <a:rPr dirty="0" smtClean="0">
                <a:solidFill>
                  <a:srgbClr val="F40000"/>
                </a:solidFill>
              </a:rPr>
              <a:t> </a:t>
            </a:r>
            <a:r>
              <a:rPr dirty="0" err="1" smtClean="0">
                <a:solidFill>
                  <a:srgbClr val="F40000"/>
                </a:solidFill>
              </a:rPr>
              <a:t>출력</a:t>
            </a:r>
            <a:r>
              <a:rPr dirty="0" smtClean="0">
                <a:solidFill>
                  <a:srgbClr val="F40000"/>
                </a:solidFill>
              </a:rPr>
              <a:t> </a:t>
            </a:r>
            <a:r>
              <a:rPr dirty="0" err="1" smtClean="0">
                <a:solidFill>
                  <a:srgbClr val="F40000"/>
                </a:solidFill>
              </a:rPr>
              <a:t>특성을</a:t>
            </a:r>
            <a:r>
              <a:rPr dirty="0" smtClean="0">
                <a:solidFill>
                  <a:srgbClr val="F40000"/>
                </a:solidFill>
              </a:rPr>
              <a:t> </a:t>
            </a:r>
            <a:r>
              <a:rPr dirty="0" err="1" smtClean="0">
                <a:solidFill>
                  <a:srgbClr val="F40000"/>
                </a:solidFill>
              </a:rPr>
              <a:t>제외</a:t>
            </a:r>
            <a:r>
              <a:rPr dirty="0" smtClean="0">
                <a:solidFill>
                  <a:srgbClr val="F40000"/>
                </a:solidFill>
              </a:rPr>
              <a:t>(0으로 </a:t>
            </a:r>
            <a:r>
              <a:rPr dirty="0" err="1" smtClean="0">
                <a:solidFill>
                  <a:srgbClr val="F40000"/>
                </a:solidFill>
              </a:rPr>
              <a:t>만듬</a:t>
            </a:r>
            <a:r>
              <a:rPr dirty="0" smtClean="0">
                <a:solidFill>
                  <a:srgbClr val="F40000"/>
                </a:solidFill>
              </a:rPr>
              <a:t>)</a:t>
            </a:r>
            <a:r>
              <a:rPr dirty="0" smtClean="0"/>
              <a:t>. 한 </a:t>
            </a:r>
            <a:r>
              <a:rPr dirty="0" err="1" smtClean="0"/>
              <a:t>층이</a:t>
            </a:r>
            <a:r>
              <a:rPr dirty="0" smtClean="0"/>
              <a:t> </a:t>
            </a:r>
            <a:r>
              <a:rPr dirty="0" err="1" smtClean="0"/>
              <a:t>정상적으로</a:t>
            </a:r>
            <a:r>
              <a:rPr dirty="0" smtClean="0"/>
              <a:t> </a:t>
            </a:r>
            <a:r>
              <a:rPr dirty="0" err="1" smtClean="0"/>
              <a:t>훈련하는</a:t>
            </a:r>
            <a:r>
              <a:rPr dirty="0" smtClean="0"/>
              <a:t> </a:t>
            </a:r>
            <a:r>
              <a:rPr dirty="0" err="1" smtClean="0"/>
              <a:t>동안</a:t>
            </a:r>
            <a:r>
              <a:rPr dirty="0" smtClean="0"/>
              <a:t> </a:t>
            </a:r>
            <a:r>
              <a:rPr dirty="0" err="1" smtClean="0"/>
              <a:t>벡터의</a:t>
            </a:r>
            <a:r>
              <a:rPr dirty="0" smtClean="0"/>
              <a:t> </a:t>
            </a:r>
            <a:r>
              <a:rPr dirty="0" err="1" smtClean="0"/>
              <a:t>일부가</a:t>
            </a:r>
            <a:r>
              <a:rPr dirty="0" smtClean="0"/>
              <a:t> </a:t>
            </a:r>
            <a:r>
              <a:rPr dirty="0" err="1" smtClean="0"/>
              <a:t>무작위로</a:t>
            </a:r>
            <a:r>
              <a:rPr dirty="0" smtClean="0"/>
              <a:t> 0으로</a:t>
            </a:r>
            <a:endParaRPr dirty="0"/>
          </a:p>
        </p:txBody>
      </p:sp>
      <p:pic>
        <p:nvPicPr>
          <p:cNvPr id="178" name="do.png" descr="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376" y="3212976"/>
            <a:ext cx="5016501" cy="3530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19"/>
            <a:ext cx="10973435" cy="1143637"/>
          </a:xfrm>
          <a:prstGeom prst="rect">
            <a:avLst/>
          </a:prstGeom>
        </p:spPr>
        <p:txBody>
          <a:bodyPr/>
          <a:lstStyle/>
          <a:p>
            <a:r>
              <a:t>4.3 데이터 전처리, 특성 공학, 특성 학습</a:t>
            </a:r>
          </a:p>
        </p:txBody>
      </p:sp>
      <p:sp>
        <p:nvSpPr>
          <p:cNvPr id="128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609600" y="1600200"/>
            <a:ext cx="10973435" cy="576581"/>
          </a:xfrm>
          <a:prstGeom prst="rect">
            <a:avLst/>
          </a:prstGeom>
        </p:spPr>
        <p:txBody>
          <a:bodyPr/>
          <a:lstStyle>
            <a:lvl1pPr marL="0" indent="0" defTabSz="508000">
              <a:lnSpc>
                <a:spcPct val="90000"/>
              </a:lnSpc>
              <a:spcBef>
                <a:spcPts val="0"/>
              </a:spcBef>
              <a:buSzTx/>
              <a:buNone/>
              <a:defRPr sz="24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t>4.3.1 신경망을 위한 데이터 전처리</a:t>
            </a:r>
          </a:p>
        </p:txBody>
      </p:sp>
      <p:sp>
        <p:nvSpPr>
          <p:cNvPr id="129" name="내용 개체 틀 3"/>
          <p:cNvSpPr txBox="1"/>
          <p:nvPr/>
        </p:nvSpPr>
        <p:spPr>
          <a:xfrm>
            <a:off x="611505" y="2251075"/>
            <a:ext cx="10973435" cy="3549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defTabSz="508000">
              <a:lnSpc>
                <a:spcPct val="90000"/>
              </a:lnSpc>
              <a:defRPr sz="24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1) 벡터화</a:t>
            </a:r>
          </a:p>
          <a:p>
            <a:pPr defTabSz="508000">
              <a:lnSpc>
                <a:spcPct val="90000"/>
              </a:lnSpc>
              <a:defRPr sz="24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모든 입력과 타깃은 부동 소수 데이터로 이루어진 텐서로 변환</a:t>
            </a:r>
          </a:p>
          <a:p>
            <a:pPr defTabSz="508000">
              <a:lnSpc>
                <a:spcPct val="90000"/>
              </a:lnSpc>
              <a:defRPr sz="2400">
                <a:latin typeface="나눔고딕"/>
                <a:ea typeface="나눔고딕"/>
                <a:cs typeface="나눔고딕"/>
                <a:sym typeface="나눔고딕"/>
              </a:defRPr>
            </a:pPr>
            <a:endParaRPr/>
          </a:p>
          <a:p>
            <a:pPr defTabSz="508000">
              <a:lnSpc>
                <a:spcPct val="90000"/>
              </a:lnSpc>
              <a:defRPr sz="24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2) 값 정규화</a:t>
            </a:r>
          </a:p>
          <a:p>
            <a:pPr defTabSz="508000">
              <a:lnSpc>
                <a:spcPct val="90000"/>
              </a:lnSpc>
              <a:defRPr sz="24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데이터를 네트워크에 주입하기 전에 각 특성을 독립적으로 정규화하여 평균0 표준편차1로 변환</a:t>
            </a:r>
          </a:p>
          <a:p>
            <a:pPr defTabSz="508000">
              <a:lnSpc>
                <a:spcPct val="90000"/>
              </a:lnSpc>
              <a:defRPr sz="2400">
                <a:latin typeface="나눔고딕"/>
                <a:ea typeface="나눔고딕"/>
                <a:cs typeface="나눔고딕"/>
                <a:sym typeface="나눔고딕"/>
              </a:defRPr>
            </a:pPr>
            <a:endParaRPr/>
          </a:p>
          <a:p>
            <a:pPr defTabSz="508000">
              <a:lnSpc>
                <a:spcPct val="90000"/>
              </a:lnSpc>
              <a:defRPr sz="24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3) 누락된 값 다루기</a:t>
            </a:r>
          </a:p>
          <a:p>
            <a:pPr defTabSz="508000">
              <a:lnSpc>
                <a:spcPct val="90000"/>
              </a:lnSpc>
              <a:defRPr sz="24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일반적으로 0이 사전에 정의된 의미 있는 값이 아니라면 0으로 처리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19"/>
            <a:ext cx="10973435" cy="1143637"/>
          </a:xfrm>
          <a:prstGeom prst="rect">
            <a:avLst/>
          </a:prstGeom>
        </p:spPr>
        <p:txBody>
          <a:bodyPr/>
          <a:lstStyle/>
          <a:p>
            <a:r>
              <a:t>4.3 데이터 전처리, 특성 공학, 특성 학습</a:t>
            </a:r>
          </a:p>
        </p:txBody>
      </p:sp>
      <p:sp>
        <p:nvSpPr>
          <p:cNvPr id="132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609600" y="1600200"/>
            <a:ext cx="10973435" cy="576581"/>
          </a:xfrm>
          <a:prstGeom prst="rect">
            <a:avLst/>
          </a:prstGeom>
        </p:spPr>
        <p:txBody>
          <a:bodyPr/>
          <a:lstStyle>
            <a:lvl1pPr marL="0" indent="0" defTabSz="508000">
              <a:lnSpc>
                <a:spcPct val="90000"/>
              </a:lnSpc>
              <a:spcBef>
                <a:spcPts val="0"/>
              </a:spcBef>
              <a:buSzTx/>
              <a:buNone/>
              <a:defRPr sz="24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t>4.3.1 신경망을 위한 데이터 전처리 : 벡터화</a:t>
            </a:r>
          </a:p>
        </p:txBody>
      </p:sp>
      <p:sp>
        <p:nvSpPr>
          <p:cNvPr id="133" name="내용 개체 틀 3"/>
          <p:cNvSpPr txBox="1"/>
          <p:nvPr/>
        </p:nvSpPr>
        <p:spPr>
          <a:xfrm>
            <a:off x="611505" y="2251075"/>
            <a:ext cx="10973435" cy="3549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defTabSz="508000">
              <a:lnSpc>
                <a:spcPct val="90000"/>
              </a:lnSpc>
              <a:defRPr sz="24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t>영화 리뷰 분류</a:t>
            </a:r>
          </a:p>
        </p:txBody>
      </p:sp>
      <p:pic>
        <p:nvPicPr>
          <p:cNvPr id="134" name="스크린샷 2019-06-06 오전 11.56.30.png" descr="스크린샷 2019-06-06 오전 11.56.3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700" y="2679700"/>
            <a:ext cx="5792463" cy="39683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스크린샷 2019-06-06 오전 11.56.51.png" descr="스크린샷 2019-06-06 오전 11.56.5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78155" y="2998612"/>
            <a:ext cx="7873792" cy="36732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19"/>
            <a:ext cx="10973435" cy="1143637"/>
          </a:xfrm>
          <a:prstGeom prst="rect">
            <a:avLst/>
          </a:prstGeom>
        </p:spPr>
        <p:txBody>
          <a:bodyPr/>
          <a:lstStyle/>
          <a:p>
            <a:r>
              <a:t>4.3 데이터 전처리, 특성 공학, 특성 학습</a:t>
            </a:r>
          </a:p>
        </p:txBody>
      </p:sp>
      <p:sp>
        <p:nvSpPr>
          <p:cNvPr id="138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609600" y="1600200"/>
            <a:ext cx="10973435" cy="1239401"/>
          </a:xfrm>
          <a:prstGeom prst="rect">
            <a:avLst/>
          </a:prstGeom>
        </p:spPr>
        <p:txBody>
          <a:bodyPr/>
          <a:lstStyle/>
          <a:p>
            <a:pPr marL="0" indent="0" defTabSz="508000">
              <a:lnSpc>
                <a:spcPct val="90000"/>
              </a:lnSpc>
              <a:spcBef>
                <a:spcPts val="0"/>
              </a:spcBef>
              <a:buSzTx/>
              <a:buNone/>
              <a:defRPr sz="24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4.3.1 신경망을 위한 데이터 전처리 : 정규화</a:t>
            </a:r>
          </a:p>
          <a:p>
            <a:pPr marL="0" indent="0" defTabSz="508000">
              <a:lnSpc>
                <a:spcPct val="90000"/>
              </a:lnSpc>
              <a:spcBef>
                <a:spcPts val="0"/>
              </a:spcBef>
              <a:buSzTx/>
              <a:buNone/>
              <a:defRPr sz="24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데이터 범위를 일치시키거나 분포를 유사하게 처리</a:t>
            </a:r>
          </a:p>
        </p:txBody>
      </p:sp>
      <p:sp>
        <p:nvSpPr>
          <p:cNvPr id="139" name="내용 개체 틀 3"/>
          <p:cNvSpPr txBox="1"/>
          <p:nvPr/>
        </p:nvSpPr>
        <p:spPr>
          <a:xfrm>
            <a:off x="611505" y="2682875"/>
            <a:ext cx="10973435" cy="3549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defTabSz="508000">
              <a:lnSpc>
                <a:spcPct val="90000"/>
              </a:lnSpc>
              <a:defRPr sz="24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t>숫자 이미지 분류</a:t>
            </a:r>
          </a:p>
        </p:txBody>
      </p:sp>
      <p:pic>
        <p:nvPicPr>
          <p:cNvPr id="140" name="스크린샷 2019-06-06 오후 3.05.08.png" descr="스크린샷 2019-06-06 오후 3.05.0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728" y="3231567"/>
            <a:ext cx="7044143" cy="19614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스크린샷 2019-06-09 오전 11.03.46.png" descr="스크린샷 2019-06-09 오전 11.03.4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06637" y="2924267"/>
            <a:ext cx="6124165" cy="37864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19"/>
            <a:ext cx="10973435" cy="1143637"/>
          </a:xfrm>
          <a:prstGeom prst="rect">
            <a:avLst/>
          </a:prstGeom>
        </p:spPr>
        <p:txBody>
          <a:bodyPr/>
          <a:lstStyle/>
          <a:p>
            <a:r>
              <a:t>4.3 데이터 전처리, 특성 공학, 특성 학습</a:t>
            </a:r>
          </a:p>
        </p:txBody>
      </p:sp>
      <p:sp>
        <p:nvSpPr>
          <p:cNvPr id="144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609600" y="1600200"/>
            <a:ext cx="10973435" cy="576581"/>
          </a:xfrm>
          <a:prstGeom prst="rect">
            <a:avLst/>
          </a:prstGeom>
        </p:spPr>
        <p:txBody>
          <a:bodyPr/>
          <a:lstStyle>
            <a:lvl1pPr marL="0" indent="0" defTabSz="508000">
              <a:lnSpc>
                <a:spcPct val="90000"/>
              </a:lnSpc>
              <a:spcBef>
                <a:spcPts val="0"/>
              </a:spcBef>
              <a:buSzTx/>
              <a:buNone/>
              <a:defRPr sz="24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t>4.3.1 신경망을 위한 데이터 전처리 : 정규화</a:t>
            </a:r>
          </a:p>
        </p:txBody>
      </p:sp>
      <p:sp>
        <p:nvSpPr>
          <p:cNvPr id="145" name="내용 개체 틀 3"/>
          <p:cNvSpPr txBox="1"/>
          <p:nvPr/>
        </p:nvSpPr>
        <p:spPr>
          <a:xfrm>
            <a:off x="611505" y="2251075"/>
            <a:ext cx="10973435" cy="3549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defTabSz="508000">
              <a:lnSpc>
                <a:spcPct val="90000"/>
              </a:lnSpc>
              <a:defRPr sz="24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t>숫자 이미지 분류</a:t>
            </a:r>
          </a:p>
        </p:txBody>
      </p:sp>
      <p:pic>
        <p:nvPicPr>
          <p:cNvPr id="146" name="스크린샷 2019-06-06 오후 3.05.42.png" descr="스크린샷 2019-06-06 오후 3.05.4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821" y="2710693"/>
            <a:ext cx="8079116" cy="36839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스크린샷 2019-06-09 오전 11.04.52.png" descr="스크린샷 2019-06-09 오전 11.04.5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29853" y="2732661"/>
            <a:ext cx="5416377" cy="28553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19"/>
            <a:ext cx="10973435" cy="1143637"/>
          </a:xfrm>
          <a:prstGeom prst="rect">
            <a:avLst/>
          </a:prstGeom>
        </p:spPr>
        <p:txBody>
          <a:bodyPr/>
          <a:lstStyle/>
          <a:p>
            <a:r>
              <a:t>4.3 데이터 전처리, 특성 공학, 특성 학습</a:t>
            </a:r>
          </a:p>
        </p:txBody>
      </p:sp>
      <p:sp>
        <p:nvSpPr>
          <p:cNvPr id="150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609600" y="1600200"/>
            <a:ext cx="10973435" cy="576581"/>
          </a:xfrm>
          <a:prstGeom prst="rect">
            <a:avLst/>
          </a:prstGeom>
        </p:spPr>
        <p:txBody>
          <a:bodyPr/>
          <a:lstStyle>
            <a:lvl1pPr marL="0" indent="0" defTabSz="508000">
              <a:lnSpc>
                <a:spcPct val="90000"/>
              </a:lnSpc>
              <a:spcBef>
                <a:spcPts val="0"/>
              </a:spcBef>
              <a:buSzTx/>
              <a:buNone/>
              <a:defRPr sz="24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t>4.3.1 신경망을 위한 데이터 전처리 : 정규화</a:t>
            </a:r>
          </a:p>
        </p:txBody>
      </p:sp>
      <p:sp>
        <p:nvSpPr>
          <p:cNvPr id="151" name="내용 개체 틀 3"/>
          <p:cNvSpPr txBox="1"/>
          <p:nvPr/>
        </p:nvSpPr>
        <p:spPr>
          <a:xfrm>
            <a:off x="611505" y="2251075"/>
            <a:ext cx="10973435" cy="3549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defTabSz="508000">
              <a:lnSpc>
                <a:spcPct val="90000"/>
              </a:lnSpc>
              <a:defRPr sz="24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t>주택 가격 예측</a:t>
            </a:r>
          </a:p>
        </p:txBody>
      </p:sp>
      <p:pic>
        <p:nvPicPr>
          <p:cNvPr id="152" name="스크린샷 2019-06-06 오후 3.40.32.png" descr="스크린샷 2019-06-06 오후 3.40.3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2365" y="2755900"/>
            <a:ext cx="5946570" cy="28594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스크린샷 2019-06-06 오후 3.40.47.png" descr="스크린샷 2019-06-06 오후 3.40.4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14009" y="2358389"/>
            <a:ext cx="6350001" cy="36824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스크린샷 2019-06-09 오전 11.14.43.png" descr="스크린샷 2019-06-09 오전 11.14.4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5984" y="5712459"/>
            <a:ext cx="6469373" cy="9686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스크린샷 2019-06-09 오전 11.14.55.png" descr="스크린샷 2019-06-09 오전 11.14.55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414009" y="5981700"/>
            <a:ext cx="6350001" cy="9546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19"/>
            <a:ext cx="10973435" cy="1143637"/>
          </a:xfrm>
          <a:prstGeom prst="rect">
            <a:avLst/>
          </a:prstGeom>
        </p:spPr>
        <p:txBody>
          <a:bodyPr/>
          <a:lstStyle/>
          <a:p>
            <a:r>
              <a:t>4.3 데이터 전처리, 특성 공학, 특성 학습</a:t>
            </a:r>
          </a:p>
        </p:txBody>
      </p:sp>
      <p:sp>
        <p:nvSpPr>
          <p:cNvPr id="158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609600" y="1600200"/>
            <a:ext cx="10973435" cy="576581"/>
          </a:xfrm>
          <a:prstGeom prst="rect">
            <a:avLst/>
          </a:prstGeom>
        </p:spPr>
        <p:txBody>
          <a:bodyPr/>
          <a:lstStyle>
            <a:lvl1pPr marL="0" indent="0" defTabSz="508000">
              <a:lnSpc>
                <a:spcPct val="90000"/>
              </a:lnSpc>
              <a:spcBef>
                <a:spcPts val="0"/>
              </a:spcBef>
              <a:buSzTx/>
              <a:buNone/>
              <a:defRPr sz="24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t>4.3.2 특성 공학</a:t>
            </a:r>
          </a:p>
        </p:txBody>
      </p:sp>
      <p:sp>
        <p:nvSpPr>
          <p:cNvPr id="159" name="내용 개체 틀 3"/>
          <p:cNvSpPr txBox="1"/>
          <p:nvPr/>
        </p:nvSpPr>
        <p:spPr>
          <a:xfrm>
            <a:off x="611505" y="2251075"/>
            <a:ext cx="10973435" cy="3549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defTabSz="508000">
              <a:lnSpc>
                <a:spcPct val="90000"/>
              </a:lnSpc>
              <a:defRPr sz="24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1) 벡터화</a:t>
            </a:r>
          </a:p>
          <a:p>
            <a:pPr defTabSz="508000">
              <a:lnSpc>
                <a:spcPct val="90000"/>
              </a:lnSpc>
              <a:defRPr sz="24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사운드, 이미지, 텍스트 등 입력 데이터를 텐서로 변환</a:t>
            </a:r>
          </a:p>
          <a:p>
            <a:pPr defTabSz="508000">
              <a:lnSpc>
                <a:spcPct val="90000"/>
              </a:lnSpc>
              <a:defRPr sz="2400">
                <a:latin typeface="나눔고딕"/>
                <a:ea typeface="나눔고딕"/>
                <a:cs typeface="나눔고딕"/>
                <a:sym typeface="나눔고딕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19"/>
            <a:ext cx="10973435" cy="1143637"/>
          </a:xfrm>
          <a:prstGeom prst="rect">
            <a:avLst/>
          </a:prstGeom>
        </p:spPr>
        <p:txBody>
          <a:bodyPr/>
          <a:lstStyle/>
          <a:p>
            <a:r>
              <a:t>4.4 과대적합과 과소적합</a:t>
            </a:r>
          </a:p>
        </p:txBody>
      </p:sp>
      <p:sp>
        <p:nvSpPr>
          <p:cNvPr id="162" name="내용 개체 틀 3"/>
          <p:cNvSpPr txBox="1"/>
          <p:nvPr/>
        </p:nvSpPr>
        <p:spPr>
          <a:xfrm>
            <a:off x="611505" y="1471463"/>
            <a:ext cx="10973435" cy="4329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defTabSz="508000">
              <a:lnSpc>
                <a:spcPct val="90000"/>
              </a:lnSpc>
              <a:defRPr sz="24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sz="2200" dirty="0" err="1"/>
              <a:t>최적화</a:t>
            </a:r>
            <a:r>
              <a:rPr sz="2200" dirty="0"/>
              <a:t>(optimization): </a:t>
            </a:r>
            <a:r>
              <a:rPr sz="2200" dirty="0" err="1"/>
              <a:t>훈련</a:t>
            </a:r>
            <a:r>
              <a:rPr sz="2200" dirty="0"/>
              <a:t> </a:t>
            </a:r>
            <a:r>
              <a:rPr sz="2200" dirty="0" err="1"/>
              <a:t>데이터의</a:t>
            </a:r>
            <a:r>
              <a:rPr sz="2200" dirty="0"/>
              <a:t> </a:t>
            </a:r>
            <a:r>
              <a:rPr sz="2200" dirty="0" err="1"/>
              <a:t>학습을</a:t>
            </a:r>
            <a:r>
              <a:rPr sz="2200" dirty="0"/>
              <a:t> </a:t>
            </a:r>
            <a:r>
              <a:rPr sz="2200" dirty="0" err="1"/>
              <a:t>통해</a:t>
            </a:r>
            <a:r>
              <a:rPr sz="2200" dirty="0"/>
              <a:t> </a:t>
            </a:r>
            <a:r>
              <a:rPr sz="2200" dirty="0" err="1"/>
              <a:t>최고의</a:t>
            </a:r>
            <a:r>
              <a:rPr sz="2200" dirty="0"/>
              <a:t> </a:t>
            </a:r>
            <a:r>
              <a:rPr sz="2200" dirty="0" err="1"/>
              <a:t>성능을</a:t>
            </a:r>
            <a:r>
              <a:rPr sz="2200" dirty="0"/>
              <a:t> </a:t>
            </a:r>
            <a:r>
              <a:rPr sz="2200" dirty="0" err="1"/>
              <a:t>나타내는</a:t>
            </a:r>
            <a:r>
              <a:rPr sz="2200" dirty="0"/>
              <a:t> </a:t>
            </a:r>
            <a:r>
              <a:rPr sz="2200" dirty="0" err="1"/>
              <a:t>함수</a:t>
            </a:r>
            <a:r>
              <a:rPr sz="2200" dirty="0"/>
              <a:t> </a:t>
            </a:r>
            <a:r>
              <a:rPr sz="2200" dirty="0" err="1"/>
              <a:t>도출</a:t>
            </a:r>
            <a:endParaRPr sz="2200" dirty="0"/>
          </a:p>
          <a:p>
            <a:pPr defTabSz="508000">
              <a:lnSpc>
                <a:spcPct val="90000"/>
              </a:lnSpc>
              <a:defRPr sz="24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sz="2200" dirty="0" err="1"/>
              <a:t>일반화</a:t>
            </a:r>
            <a:r>
              <a:rPr sz="2200" dirty="0"/>
              <a:t>(generalization): </a:t>
            </a:r>
            <a:r>
              <a:rPr sz="2200" dirty="0" err="1"/>
              <a:t>훈련된</a:t>
            </a:r>
            <a:r>
              <a:rPr sz="2200" dirty="0"/>
              <a:t> </a:t>
            </a:r>
            <a:r>
              <a:rPr sz="2200" dirty="0" err="1"/>
              <a:t>모델이</a:t>
            </a:r>
            <a:r>
              <a:rPr sz="2200" dirty="0"/>
              <a:t> </a:t>
            </a:r>
            <a:r>
              <a:rPr sz="2200" dirty="0" err="1"/>
              <a:t>새로운</a:t>
            </a:r>
            <a:r>
              <a:rPr sz="2200" dirty="0"/>
              <a:t> </a:t>
            </a:r>
            <a:r>
              <a:rPr sz="2200" dirty="0" err="1"/>
              <a:t>데이터에서</a:t>
            </a:r>
            <a:r>
              <a:rPr sz="2200" dirty="0"/>
              <a:t> </a:t>
            </a:r>
            <a:r>
              <a:rPr sz="2200" dirty="0" err="1"/>
              <a:t>얼마나</a:t>
            </a:r>
            <a:r>
              <a:rPr sz="2200" dirty="0"/>
              <a:t> 잘 </a:t>
            </a:r>
            <a:r>
              <a:rPr sz="2200" dirty="0" err="1"/>
              <a:t>수행되는지</a:t>
            </a:r>
            <a:endParaRPr sz="2200" dirty="0"/>
          </a:p>
        </p:txBody>
      </p:sp>
      <p:pic>
        <p:nvPicPr>
          <p:cNvPr id="163" name="training_loss.png" descr="training_lo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53250" y="2908300"/>
            <a:ext cx="4940300" cy="3530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스크린샷 2019-06-06 오전 11.26.33.png" descr="스크린샷 2019-06-06 오전 11.26.33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9550" y="2949996"/>
            <a:ext cx="6651427" cy="33143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19"/>
            <a:ext cx="10973435" cy="1143637"/>
          </a:xfrm>
          <a:prstGeom prst="rect">
            <a:avLst/>
          </a:prstGeom>
        </p:spPr>
        <p:txBody>
          <a:bodyPr/>
          <a:lstStyle/>
          <a:p>
            <a:r>
              <a:t>4.4 과대적합과 과소적합</a:t>
            </a:r>
          </a:p>
        </p:txBody>
      </p:sp>
      <p:sp>
        <p:nvSpPr>
          <p:cNvPr id="167" name="내용 개체 틀 2"/>
          <p:cNvSpPr txBox="1">
            <a:spLocks noGrp="1"/>
          </p:cNvSpPr>
          <p:nvPr>
            <p:ph type="body" idx="1"/>
          </p:nvPr>
        </p:nvSpPr>
        <p:spPr>
          <a:xfrm>
            <a:off x="609600" y="1600199"/>
            <a:ext cx="10973435" cy="4526917"/>
          </a:xfrm>
          <a:prstGeom prst="rect">
            <a:avLst/>
          </a:prstGeom>
        </p:spPr>
        <p:txBody>
          <a:bodyPr/>
          <a:lstStyle/>
          <a:p>
            <a:pPr marL="0" indent="0" defTabSz="508000">
              <a:lnSpc>
                <a:spcPct val="90000"/>
              </a:lnSpc>
              <a:spcBef>
                <a:spcPts val="0"/>
              </a:spcBef>
              <a:buNone/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dirty="0"/>
              <a:t>4.4.1 </a:t>
            </a:r>
            <a:r>
              <a:rPr dirty="0" err="1"/>
              <a:t>네트워크</a:t>
            </a:r>
            <a:r>
              <a:rPr dirty="0"/>
              <a:t> </a:t>
            </a:r>
            <a:r>
              <a:rPr dirty="0" err="1"/>
              <a:t>크기</a:t>
            </a:r>
            <a:r>
              <a:rPr dirty="0"/>
              <a:t> </a:t>
            </a:r>
            <a:r>
              <a:rPr dirty="0" err="1"/>
              <a:t>축소</a:t>
            </a:r>
            <a:endParaRPr dirty="0"/>
          </a:p>
          <a:p>
            <a:pPr marL="0" indent="0" defTabSz="508000">
              <a:lnSpc>
                <a:spcPct val="90000"/>
              </a:lnSpc>
              <a:spcBef>
                <a:spcPts val="0"/>
              </a:spcBef>
              <a:buNone/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dirty="0" err="1"/>
              <a:t>영화리뷰</a:t>
            </a:r>
            <a:r>
              <a:rPr dirty="0"/>
              <a:t> </a:t>
            </a:r>
            <a:r>
              <a:rPr dirty="0" err="1"/>
              <a:t>분류</a:t>
            </a:r>
            <a:r>
              <a:rPr dirty="0"/>
              <a:t> </a:t>
            </a:r>
            <a:r>
              <a:rPr dirty="0" err="1"/>
              <a:t>모델</a:t>
            </a:r>
            <a:endParaRPr dirty="0"/>
          </a:p>
        </p:txBody>
      </p:sp>
      <p:sp>
        <p:nvSpPr>
          <p:cNvPr id="168" name="model_origianl: 16…"/>
          <p:cNvSpPr txBox="1"/>
          <p:nvPr/>
        </p:nvSpPr>
        <p:spPr>
          <a:xfrm>
            <a:off x="6862381" y="1628457"/>
            <a:ext cx="2124929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model_origianl: 16</a:t>
            </a:r>
          </a:p>
          <a:p>
            <a:r>
              <a:t>model_smaller: 6</a:t>
            </a:r>
          </a:p>
          <a:p>
            <a:r>
              <a:t>model_bigger: 1024</a:t>
            </a:r>
          </a:p>
        </p:txBody>
      </p:sp>
      <p:pic>
        <p:nvPicPr>
          <p:cNvPr id="169" name="training_loss.png" descr="training_lo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5150" y="2654300"/>
            <a:ext cx="4940300" cy="3530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val_loss.png" descr="val_los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16650" y="2768600"/>
            <a:ext cx="4940300" cy="3530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오피스 테마">
  <a:themeElements>
    <a:clrScheme name="오피스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오피스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오피스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오피스 테마">
  <a:themeElements>
    <a:clrScheme name="오피스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오피스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오피스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</Words>
  <Application>Microsoft Office PowerPoint</Application>
  <PresentationFormat>사용자 지정</PresentationFormat>
  <Paragraphs>47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오피스 테마</vt:lpstr>
      <vt:lpstr>4장 머신러닝의 기본 요소</vt:lpstr>
      <vt:lpstr>4.3 데이터 전처리, 특성 공학, 특성 학습</vt:lpstr>
      <vt:lpstr>4.3 데이터 전처리, 특성 공학, 특성 학습</vt:lpstr>
      <vt:lpstr>4.3 데이터 전처리, 특성 공학, 특성 학습</vt:lpstr>
      <vt:lpstr>4.3 데이터 전처리, 특성 공학, 특성 학습</vt:lpstr>
      <vt:lpstr>4.3 데이터 전처리, 특성 공학, 특성 학습</vt:lpstr>
      <vt:lpstr>4.3 데이터 전처리, 특성 공학, 특성 학습</vt:lpstr>
      <vt:lpstr>4.4 과대적합과 과소적합</vt:lpstr>
      <vt:lpstr>4.4 과대적합과 과소적합</vt:lpstr>
      <vt:lpstr>4.4 과대적합과 과소적합</vt:lpstr>
      <vt:lpstr>4.4 과대적합과 과소적합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4장 머신러닝의 기본 요소</dc:title>
  <cp:lastModifiedBy>bc</cp:lastModifiedBy>
  <cp:revision>1</cp:revision>
  <dcterms:modified xsi:type="dcterms:W3CDTF">2019-06-11T08:41:59Z</dcterms:modified>
</cp:coreProperties>
</file>