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4"/>
  </p:notesMasterIdLst>
  <p:sldIdLst>
    <p:sldId id="566" r:id="rId3"/>
    <p:sldId id="680" r:id="rId4"/>
    <p:sldId id="692" r:id="rId5"/>
    <p:sldId id="724" r:id="rId6"/>
    <p:sldId id="693" r:id="rId7"/>
    <p:sldId id="694" r:id="rId8"/>
    <p:sldId id="696" r:id="rId9"/>
    <p:sldId id="695" r:id="rId10"/>
    <p:sldId id="699" r:id="rId11"/>
    <p:sldId id="697" r:id="rId12"/>
    <p:sldId id="698" r:id="rId13"/>
    <p:sldId id="700" r:id="rId14"/>
    <p:sldId id="701" r:id="rId15"/>
    <p:sldId id="702" r:id="rId16"/>
    <p:sldId id="703" r:id="rId17"/>
    <p:sldId id="704" r:id="rId18"/>
    <p:sldId id="725" r:id="rId19"/>
    <p:sldId id="706" r:id="rId20"/>
    <p:sldId id="710" r:id="rId21"/>
    <p:sldId id="711" r:id="rId22"/>
    <p:sldId id="709" r:id="rId23"/>
    <p:sldId id="707" r:id="rId24"/>
    <p:sldId id="708" r:id="rId25"/>
    <p:sldId id="713" r:id="rId26"/>
    <p:sldId id="500" r:id="rId27"/>
    <p:sldId id="501" r:id="rId28"/>
    <p:sldId id="386" r:id="rId29"/>
    <p:sldId id="388" r:id="rId30"/>
    <p:sldId id="392" r:id="rId31"/>
    <p:sldId id="393" r:id="rId32"/>
    <p:sldId id="411" r:id="rId33"/>
    <p:sldId id="714" r:id="rId34"/>
    <p:sldId id="716" r:id="rId35"/>
    <p:sldId id="717" r:id="rId36"/>
    <p:sldId id="718" r:id="rId37"/>
    <p:sldId id="719" r:id="rId38"/>
    <p:sldId id="720" r:id="rId39"/>
    <p:sldId id="721" r:id="rId40"/>
    <p:sldId id="722" r:id="rId41"/>
    <p:sldId id="715" r:id="rId42"/>
    <p:sldId id="682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8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6" y="46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F5AEA-C982-4D63-B685-725D1E93712E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10BD0-2C2B-41B9-8092-C354CF26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B09A0-F224-C946-B284-90B762D5A38F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773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617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712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841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701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56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0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175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8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21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42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640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619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558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394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615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52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41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97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214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303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521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34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6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4D74C-1B8F-4359-8097-3E76F1D4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00FB98-FE6A-456D-BD50-541D967F9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6CB3F-38A1-43EB-861A-8BC9B933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5A27-8ADC-4CC1-B10E-D9D84940AC6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23F64-FFF6-4178-972A-0C408BAB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09B3C-1F34-4021-AFE1-687D5420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2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EC91F-F331-46BC-A453-D7E389C5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7EEBAA-395B-4245-AF38-F406A2615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18996-2399-4E0A-83D0-C75A478C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5A27-8ADC-4CC1-B10E-D9D84940AC6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6DC0D-FA04-46B4-9E43-C564A70F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4B292-5C75-4FC2-B667-47387552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20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585CCE-1728-41C9-A650-650069521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51A6C1-BEF3-48E4-A9C4-5D744A143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CD71B-07FF-4C80-841A-04C22B4B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5A27-8ADC-4CC1-B10E-D9D84940AC6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3414D-4AED-4FDF-B47C-01647247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C9E2A-4B68-45AD-A11A-4FAA6514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951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CD8-8C5B-4FDC-B6B9-42075F523F8A}" type="datetimeFigureOut">
              <a:rPr lang="ko-KR" altLang="en-US" smtClean="0"/>
              <a:pPr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87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CD8-8C5B-4FDC-B6B9-42075F523F8A}" type="datetimeFigureOut">
              <a:rPr lang="ko-KR" altLang="en-US" smtClean="0"/>
              <a:pPr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77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CD8-8C5B-4FDC-B6B9-42075F523F8A}" type="datetimeFigureOut">
              <a:rPr lang="ko-KR" altLang="en-US" smtClean="0"/>
              <a:pPr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30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CD8-8C5B-4FDC-B6B9-42075F523F8A}" type="datetimeFigureOut">
              <a:rPr lang="ko-KR" altLang="en-US" smtClean="0"/>
              <a:pPr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49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CD8-8C5B-4FDC-B6B9-42075F523F8A}" type="datetimeFigureOut">
              <a:rPr lang="ko-KR" altLang="en-US" smtClean="0"/>
              <a:pPr/>
              <a:t>2019-07-09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208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CD8-8C5B-4FDC-B6B9-42075F523F8A}" type="datetimeFigureOut">
              <a:rPr lang="ko-KR" altLang="en-US" smtClean="0"/>
              <a:pPr/>
              <a:t>2019-07-09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70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34605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23392" y="633470"/>
            <a:ext cx="10945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654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CD8-8C5B-4FDC-B6B9-42075F523F8A}" type="datetimeFigureOut">
              <a:rPr lang="ko-KR" altLang="en-US" smtClean="0"/>
              <a:pPr/>
              <a:t>2019-07-09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02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1CC78-81E3-4DAB-B3D0-0447C64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4B523-0E4D-40DD-AC34-A43D297AD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DDF3F-3096-4B2B-80B7-85ECA7BA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5A27-8ADC-4CC1-B10E-D9D84940AC6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4CD3B-D19E-4B6C-8DAD-4ED25633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A9444-40F4-473E-8487-A39F00D5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19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CD8-8C5B-4FDC-B6B9-42075F523F8A}" type="datetimeFigureOut">
              <a:rPr lang="ko-KR" altLang="en-US" smtClean="0"/>
              <a:pPr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86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CD8-8C5B-4FDC-B6B9-42075F523F8A}" type="datetimeFigureOut">
              <a:rPr lang="ko-KR" altLang="en-US" smtClean="0"/>
              <a:pPr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041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CD8-8C5B-4FDC-B6B9-42075F523F8A}" type="datetimeFigureOut">
              <a:rPr lang="ko-KR" altLang="en-US" smtClean="0"/>
              <a:pPr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91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CD8-8C5B-4FDC-B6B9-42075F523F8A}" type="datetimeFigureOut">
              <a:rPr lang="ko-KR" altLang="en-US" smtClean="0"/>
              <a:pPr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582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C8FC-DC84-4CE8-AADD-ED05D9A2A54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597E5-6002-49EF-B415-FEB61A47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7C23A7-E719-42F2-B35F-5FDD59BBA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02A13-7A8B-42AB-A9C6-B897CABD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5A27-8ADC-4CC1-B10E-D9D84940AC6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C8D52-3720-4367-BE1D-1A4C6F0A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76F8C-D571-415C-9BDB-86133C56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12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6C580-15CD-40AD-B414-4DBBD7D4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45241-47D3-4B04-AF0C-EB4350CA8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D375C6-4EAD-4C18-A6E3-FA871F43E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4F13C5-B094-40FB-B7E9-7E079B7A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5A27-8ADC-4CC1-B10E-D9D84940AC6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902D9-BFCF-4EE1-969F-FCB8883A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4B113C-9AE4-4A0E-9BC0-0E8C3E6F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5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19AC3-761B-4670-B8A3-FA76DCEA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BF7B5-85AD-48F8-B749-A15ED5A7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D45C8D-EB7B-436C-93FA-0315B8012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7FD86-B2EE-4239-8B25-F0317842A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A3E89-4CC1-4A16-8750-1CAE1F91D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D7AB73-A69C-4078-A71B-0DC0A270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5A27-8ADC-4CC1-B10E-D9D84940AC6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CE08CA-F7EF-48A8-9D42-CBCBD701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B0D519-6912-4979-83ED-DD0D4C90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9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F907C-1976-4811-B76F-2D47C87D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09C656-9898-4349-A328-0566CF09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5A27-8ADC-4CC1-B10E-D9D84940AC6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73D76A-BBB9-4D46-8F6A-F259809F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58C632-AF76-45B1-8EBB-C8A78C27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2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C0EEF-D73D-49C7-B852-A6E056BC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5A27-8ADC-4CC1-B10E-D9D84940AC6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4C313F-4200-42FA-932D-E063F2EB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DD7A4F-352B-45D8-807F-0ECE7230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F63A5-C04E-4EF9-8944-8224DF00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0D629-1D23-4A1D-8EC1-5570200D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4F333-8593-40FE-B1DB-3231FD646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B2CD2C-FC5E-4780-AA5A-A9C822E3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5A27-8ADC-4CC1-B10E-D9D84940AC6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C672F7-26EB-4BAF-8BA9-06DE2C68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7EFE4-2712-4CF7-B129-A15F8A4F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9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C0F42-2163-438D-9B88-1BDA2842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7905CF-F084-4E41-AD3F-FB8423C69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84B8E7-0127-4200-AF60-5A60C3CE0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57C68-3E89-411A-A8DA-DC65BE2C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5A27-8ADC-4CC1-B10E-D9D84940AC6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8DDFE-FB02-445F-B513-9930DE01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2087C-A92A-4532-B74F-6A6CB008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2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8A2EA3-CA7F-4FFB-A9E0-6D169C27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217E1-783D-4807-BB1D-0FA9604A6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E6337-0EB6-48A9-9FBA-41691D012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B5A27-8ADC-4CC1-B10E-D9D84940AC6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B042B-5F8A-408A-86C1-C025C1B83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5E862-E518-4B53-905B-00E6C7A49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4CD8-8C5B-4FDC-B6B9-42075F523F8A}" type="datetimeFigureOut">
              <a:rPr lang="ko-KR" altLang="en-US" smtClean="0"/>
              <a:pPr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8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522959"/>
            <a:ext cx="9144000" cy="1133153"/>
          </a:xfrm>
        </p:spPr>
        <p:txBody>
          <a:bodyPr>
            <a:normAutofit/>
          </a:bodyPr>
          <a:lstStyle/>
          <a:p>
            <a:r>
              <a:rPr kumimoji="1"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CNN</a:t>
            </a:r>
            <a:endParaRPr kumimoji="1"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802169"/>
            <a:ext cx="9144000" cy="2552956"/>
          </a:xfrm>
        </p:spPr>
        <p:txBody>
          <a:bodyPr>
            <a:normAutofit/>
          </a:bodyPr>
          <a:lstStyle/>
          <a:p>
            <a:endParaRPr kumimoji="1"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kumimoji="1"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kumimoji="1"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2019.7.9</a:t>
            </a:r>
          </a:p>
          <a:p>
            <a:r>
              <a:rPr kumimoji="1"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전재준</a:t>
            </a:r>
            <a:endParaRPr kumimoji="1"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[R] 9"/>
          <p:cNvCxnSpPr/>
          <p:nvPr/>
        </p:nvCxnSpPr>
        <p:spPr>
          <a:xfrm>
            <a:off x="4915287" y="2786461"/>
            <a:ext cx="238923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58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4286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구조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C9EDC-1201-48A7-8F55-F55B04CB02FC}"/>
              </a:ext>
            </a:extLst>
          </p:cNvPr>
          <p:cNvSpPr/>
          <p:nvPr/>
        </p:nvSpPr>
        <p:spPr>
          <a:xfrm>
            <a:off x="559507" y="1282701"/>
            <a:ext cx="151693" cy="10330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F4C134-36CB-4231-A0CD-A6F335CCA960}"/>
              </a:ext>
            </a:extLst>
          </p:cNvPr>
          <p:cNvSpPr txBox="1"/>
          <p:nvPr/>
        </p:nvSpPr>
        <p:spPr>
          <a:xfrm>
            <a:off x="724414" y="1177482"/>
            <a:ext cx="8483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화살표를 수식화 후 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CV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처리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1420FB82-617C-433E-8F32-7883C4EF6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79720"/>
              </p:ext>
            </p:extLst>
          </p:nvPr>
        </p:nvGraphicFramePr>
        <p:xfrm>
          <a:off x="456509" y="3129736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p:graphicFrame>
        <p:nvGraphicFramePr>
          <p:cNvPr id="18" name="내용 개체 틀 2">
            <a:extLst>
              <a:ext uri="{FF2B5EF4-FFF2-40B4-BE49-F238E27FC236}">
                <a16:creationId xmlns:a16="http://schemas.microsoft.com/office/drawing/2014/main" id="{84135E45-33E5-4B25-9AD9-5E4B9E015B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539158"/>
              </p:ext>
            </p:extLst>
          </p:nvPr>
        </p:nvGraphicFramePr>
        <p:xfrm>
          <a:off x="5471715" y="3129736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45B3675-61FC-44FB-AB82-1B05E48F981C}"/>
              </a:ext>
            </a:extLst>
          </p:cNvPr>
          <p:cNvSpPr txBox="1"/>
          <p:nvPr/>
        </p:nvSpPr>
        <p:spPr>
          <a:xfrm>
            <a:off x="3768045" y="4340065"/>
            <a:ext cx="8483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이미지를 픽셀화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4807947-2723-4ED4-99D8-5D05C98DF8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69" b="89888" l="0" r="89669">
                        <a14:foregroundMark x1="52066" y1="23596" x2="52893" y2="4869"/>
                        <a14:foregroundMark x1="52893" y1="4869" x2="0" y2="385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4920" y="3475209"/>
            <a:ext cx="2342480" cy="2386184"/>
          </a:xfrm>
          <a:prstGeom prst="rect">
            <a:avLst/>
          </a:prstGeom>
          <a:solidFill>
            <a:srgbClr val="FF0000">
              <a:alpha val="0"/>
            </a:srgbClr>
          </a:solidFill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4421A26-33B4-4D0C-A307-0B827A2C0F0F}"/>
              </a:ext>
            </a:extLst>
          </p:cNvPr>
          <p:cNvSpPr/>
          <p:nvPr/>
        </p:nvSpPr>
        <p:spPr>
          <a:xfrm>
            <a:off x="4220295" y="4696532"/>
            <a:ext cx="984553" cy="38301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9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4286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구조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C9EDC-1201-48A7-8F55-F55B04CB02FC}"/>
              </a:ext>
            </a:extLst>
          </p:cNvPr>
          <p:cNvSpPr/>
          <p:nvPr/>
        </p:nvSpPr>
        <p:spPr>
          <a:xfrm>
            <a:off x="559507" y="1282701"/>
            <a:ext cx="151693" cy="10330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F4C134-36CB-4231-A0CD-A6F335CCA960}"/>
              </a:ext>
            </a:extLst>
          </p:cNvPr>
          <p:cNvSpPr txBox="1"/>
          <p:nvPr/>
        </p:nvSpPr>
        <p:spPr>
          <a:xfrm>
            <a:off x="724414" y="1177482"/>
            <a:ext cx="8483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화살표를 수식화 후 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CV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처리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1420FB82-617C-433E-8F32-7883C4EF6F81}"/>
              </a:ext>
            </a:extLst>
          </p:cNvPr>
          <p:cNvGraphicFramePr>
            <a:graphicFrameLocks/>
          </p:cNvGraphicFramePr>
          <p:nvPr/>
        </p:nvGraphicFramePr>
        <p:xfrm>
          <a:off x="456509" y="3129736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A727B5-1206-42CE-9AF9-26C5BE2C097F}"/>
                  </a:ext>
                </a:extLst>
              </p:cNvPr>
              <p:cNvSpPr txBox="1"/>
              <p:nvPr/>
            </p:nvSpPr>
            <p:spPr>
              <a:xfrm>
                <a:off x="5601290" y="1761308"/>
                <a:ext cx="3181961" cy="698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A727B5-1206-42CE-9AF9-26C5BE2C0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290" y="1761308"/>
                <a:ext cx="3181961" cy="698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0349D45B-48E8-48AF-8DE4-690F9B1954D5}"/>
              </a:ext>
            </a:extLst>
          </p:cNvPr>
          <p:cNvGraphicFramePr>
            <a:graphicFrameLocks/>
          </p:cNvGraphicFramePr>
          <p:nvPr/>
        </p:nvGraphicFramePr>
        <p:xfrm>
          <a:off x="3912124" y="1472857"/>
          <a:ext cx="1224135" cy="11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8D914AC0-7B74-4854-B7D7-59C585678A3D}"/>
              </a:ext>
            </a:extLst>
          </p:cNvPr>
          <p:cNvGraphicFramePr>
            <a:graphicFrameLocks/>
          </p:cNvGraphicFramePr>
          <p:nvPr/>
        </p:nvGraphicFramePr>
        <p:xfrm>
          <a:off x="5062851" y="3129736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89D5E14-C0E8-4A43-B351-DF79879A75C6}"/>
              </a:ext>
            </a:extLst>
          </p:cNvPr>
          <p:cNvSpPr txBox="1"/>
          <p:nvPr/>
        </p:nvSpPr>
        <p:spPr>
          <a:xfrm>
            <a:off x="2990216" y="2646508"/>
            <a:ext cx="4292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Convolution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</a:t>
            </a:r>
            <a:r>
              <a:rPr lang="ko-KR" altLang="en-US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kernel&gt; 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78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4286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구조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C9EDC-1201-48A7-8F55-F55B04CB02FC}"/>
              </a:ext>
            </a:extLst>
          </p:cNvPr>
          <p:cNvSpPr/>
          <p:nvPr/>
        </p:nvSpPr>
        <p:spPr>
          <a:xfrm>
            <a:off x="559507" y="1282701"/>
            <a:ext cx="151693" cy="10330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F4C134-36CB-4231-A0CD-A6F335CCA960}"/>
              </a:ext>
            </a:extLst>
          </p:cNvPr>
          <p:cNvSpPr txBox="1"/>
          <p:nvPr/>
        </p:nvSpPr>
        <p:spPr>
          <a:xfrm>
            <a:off x="724414" y="1177482"/>
            <a:ext cx="8483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 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매트릭스의 위치가 같은 것끼리 곱한다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8" name="내용 개체 틀 2">
            <a:extLst>
              <a:ext uri="{FF2B5EF4-FFF2-40B4-BE49-F238E27FC236}">
                <a16:creationId xmlns:a16="http://schemas.microsoft.com/office/drawing/2014/main" id="{2FB96680-5217-49CA-96BC-213038A0AC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958635"/>
              </p:ext>
            </p:extLst>
          </p:nvPr>
        </p:nvGraphicFramePr>
        <p:xfrm>
          <a:off x="456509" y="3129736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1DE40B-BD7E-43F2-ACDC-0E3E8F417380}"/>
                  </a:ext>
                </a:extLst>
              </p:cNvPr>
              <p:cNvSpPr txBox="1"/>
              <p:nvPr/>
            </p:nvSpPr>
            <p:spPr>
              <a:xfrm>
                <a:off x="5601290" y="1761308"/>
                <a:ext cx="3181961" cy="698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1DE40B-BD7E-43F2-ACDC-0E3E8F417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290" y="1761308"/>
                <a:ext cx="3181961" cy="698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내용 개체 틀 2">
            <a:extLst>
              <a:ext uri="{FF2B5EF4-FFF2-40B4-BE49-F238E27FC236}">
                <a16:creationId xmlns:a16="http://schemas.microsoft.com/office/drawing/2014/main" id="{52B57CE0-A5C2-4810-9F96-1B202879E0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026962"/>
              </p:ext>
            </p:extLst>
          </p:nvPr>
        </p:nvGraphicFramePr>
        <p:xfrm>
          <a:off x="3912124" y="1472857"/>
          <a:ext cx="1224135" cy="11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내용 개체 틀 2">
            <a:extLst>
              <a:ext uri="{FF2B5EF4-FFF2-40B4-BE49-F238E27FC236}">
                <a16:creationId xmlns:a16="http://schemas.microsoft.com/office/drawing/2014/main" id="{12F0B673-CBC7-4AF8-933B-1BDA7A96D0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9238776"/>
              </p:ext>
            </p:extLst>
          </p:nvPr>
        </p:nvGraphicFramePr>
        <p:xfrm>
          <a:off x="5062851" y="3129736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3A0B06-1FF4-41F1-80FE-1D97BAAA40E0}"/>
              </a:ext>
            </a:extLst>
          </p:cNvPr>
          <p:cNvSpPr/>
          <p:nvPr/>
        </p:nvSpPr>
        <p:spPr bwMode="auto">
          <a:xfrm>
            <a:off x="483811" y="3129736"/>
            <a:ext cx="1223367" cy="115143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A2AE14-C458-47C3-8E5A-016A3EC36331}"/>
              </a:ext>
            </a:extLst>
          </p:cNvPr>
          <p:cNvSpPr txBox="1"/>
          <p:nvPr/>
        </p:nvSpPr>
        <p:spPr>
          <a:xfrm>
            <a:off x="2990216" y="2646508"/>
            <a:ext cx="4292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Convolution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</a:t>
            </a:r>
            <a:r>
              <a:rPr lang="ko-KR" altLang="en-US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kernel&gt; 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34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4286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구조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C9EDC-1201-48A7-8F55-F55B04CB02FC}"/>
              </a:ext>
            </a:extLst>
          </p:cNvPr>
          <p:cNvSpPr/>
          <p:nvPr/>
        </p:nvSpPr>
        <p:spPr>
          <a:xfrm>
            <a:off x="559507" y="1282701"/>
            <a:ext cx="151693" cy="10330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F4C134-36CB-4231-A0CD-A6F335CCA960}"/>
              </a:ext>
            </a:extLst>
          </p:cNvPr>
          <p:cNvSpPr txBox="1"/>
          <p:nvPr/>
        </p:nvSpPr>
        <p:spPr>
          <a:xfrm>
            <a:off x="724414" y="1177482"/>
            <a:ext cx="8483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 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매트릭스의 위치가 같은 것끼리 곱한다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3A0B06-1FF4-41F1-80FE-1D97BAAA40E0}"/>
              </a:ext>
            </a:extLst>
          </p:cNvPr>
          <p:cNvSpPr/>
          <p:nvPr/>
        </p:nvSpPr>
        <p:spPr bwMode="auto">
          <a:xfrm>
            <a:off x="483811" y="3129736"/>
            <a:ext cx="1223367" cy="115143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481AF318-488A-4615-A68C-B475F9E59B3C}"/>
              </a:ext>
            </a:extLst>
          </p:cNvPr>
          <p:cNvGraphicFramePr>
            <a:graphicFrameLocks/>
          </p:cNvGraphicFramePr>
          <p:nvPr/>
        </p:nvGraphicFramePr>
        <p:xfrm>
          <a:off x="468313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BF901F-10C3-417D-BFF7-EF095DBF2DF6}"/>
                  </a:ext>
                </a:extLst>
              </p:cNvPr>
              <p:cNvSpPr txBox="1"/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BF901F-10C3-417D-BFF7-EF095DBF2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DB11BBE6-5B3E-48A6-8784-E5994A903BBC}"/>
              </a:ext>
            </a:extLst>
          </p:cNvPr>
          <p:cNvGraphicFramePr>
            <a:graphicFrameLocks/>
          </p:cNvGraphicFramePr>
          <p:nvPr/>
        </p:nvGraphicFramePr>
        <p:xfrm>
          <a:off x="3923928" y="1484784"/>
          <a:ext cx="1224135" cy="11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A017487B-BC51-4A40-B44E-8A9E7CEFEC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169011"/>
              </p:ext>
            </p:extLst>
          </p:nvPr>
        </p:nvGraphicFramePr>
        <p:xfrm>
          <a:off x="5074655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C3E9B3-899A-4EB5-8BA1-5241878AA2A7}"/>
              </a:ext>
            </a:extLst>
          </p:cNvPr>
          <p:cNvSpPr/>
          <p:nvPr/>
        </p:nvSpPr>
        <p:spPr bwMode="auto">
          <a:xfrm>
            <a:off x="472582" y="3521784"/>
            <a:ext cx="1223367" cy="115143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13DF1A-C6F2-4B49-B729-C45FC9CCAB47}"/>
              </a:ext>
            </a:extLst>
          </p:cNvPr>
          <p:cNvSpPr txBox="1"/>
          <p:nvPr/>
        </p:nvSpPr>
        <p:spPr>
          <a:xfrm>
            <a:off x="2990216" y="2646508"/>
            <a:ext cx="4292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Convolution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</a:t>
            </a:r>
            <a:r>
              <a:rPr lang="ko-KR" altLang="en-US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kernel&gt; 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43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4286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구조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C9EDC-1201-48A7-8F55-F55B04CB02FC}"/>
              </a:ext>
            </a:extLst>
          </p:cNvPr>
          <p:cNvSpPr/>
          <p:nvPr/>
        </p:nvSpPr>
        <p:spPr>
          <a:xfrm>
            <a:off x="559507" y="1282701"/>
            <a:ext cx="151693" cy="10330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F4C134-36CB-4231-A0CD-A6F335CCA960}"/>
              </a:ext>
            </a:extLst>
          </p:cNvPr>
          <p:cNvSpPr txBox="1"/>
          <p:nvPr/>
        </p:nvSpPr>
        <p:spPr>
          <a:xfrm>
            <a:off x="724414" y="1177482"/>
            <a:ext cx="8483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 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매트릭스의 위치가 같은 것끼리 곱한다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359FD0D9-209A-401C-9AE7-BFE4BBA25E13}"/>
              </a:ext>
            </a:extLst>
          </p:cNvPr>
          <p:cNvGraphicFramePr>
            <a:graphicFrameLocks/>
          </p:cNvGraphicFramePr>
          <p:nvPr/>
        </p:nvGraphicFramePr>
        <p:xfrm>
          <a:off x="468313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BE15BF-B363-4624-B4DA-D660AFE2BA61}"/>
                  </a:ext>
                </a:extLst>
              </p:cNvPr>
              <p:cNvSpPr txBox="1"/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BE15BF-B363-4624-B4DA-D660AFE2B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내용 개체 틀 2">
            <a:extLst>
              <a:ext uri="{FF2B5EF4-FFF2-40B4-BE49-F238E27FC236}">
                <a16:creationId xmlns:a16="http://schemas.microsoft.com/office/drawing/2014/main" id="{3D177C18-0F38-4315-843B-48CC3A3B34CE}"/>
              </a:ext>
            </a:extLst>
          </p:cNvPr>
          <p:cNvGraphicFramePr>
            <a:graphicFrameLocks/>
          </p:cNvGraphicFramePr>
          <p:nvPr/>
        </p:nvGraphicFramePr>
        <p:xfrm>
          <a:off x="3923928" y="1484784"/>
          <a:ext cx="1224135" cy="11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내용 개체 틀 2">
            <a:extLst>
              <a:ext uri="{FF2B5EF4-FFF2-40B4-BE49-F238E27FC236}">
                <a16:creationId xmlns:a16="http://schemas.microsoft.com/office/drawing/2014/main" id="{C545D44B-5C33-4505-87EC-09E58050DC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357994"/>
              </p:ext>
            </p:extLst>
          </p:nvPr>
        </p:nvGraphicFramePr>
        <p:xfrm>
          <a:off x="5074655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84FE0B-AF03-4EF3-904F-D4E3460CFE8F}"/>
              </a:ext>
            </a:extLst>
          </p:cNvPr>
          <p:cNvSpPr/>
          <p:nvPr/>
        </p:nvSpPr>
        <p:spPr bwMode="auto">
          <a:xfrm>
            <a:off x="468313" y="3884295"/>
            <a:ext cx="1223367" cy="115143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88309D-43AC-4CD0-B1F1-26C8081A5862}"/>
              </a:ext>
            </a:extLst>
          </p:cNvPr>
          <p:cNvSpPr txBox="1"/>
          <p:nvPr/>
        </p:nvSpPr>
        <p:spPr>
          <a:xfrm>
            <a:off x="2990216" y="2646508"/>
            <a:ext cx="4292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Convolution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</a:t>
            </a:r>
            <a:r>
              <a:rPr lang="ko-KR" altLang="en-US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kernel&gt; 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547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4286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구조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C9EDC-1201-48A7-8F55-F55B04CB02FC}"/>
              </a:ext>
            </a:extLst>
          </p:cNvPr>
          <p:cNvSpPr/>
          <p:nvPr/>
        </p:nvSpPr>
        <p:spPr>
          <a:xfrm>
            <a:off x="559507" y="1282701"/>
            <a:ext cx="151693" cy="10330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F4C134-36CB-4231-A0CD-A6F335CCA960}"/>
              </a:ext>
            </a:extLst>
          </p:cNvPr>
          <p:cNvSpPr txBox="1"/>
          <p:nvPr/>
        </p:nvSpPr>
        <p:spPr>
          <a:xfrm>
            <a:off x="724414" y="1177482"/>
            <a:ext cx="8483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 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매트릭스의 위치가 같은 것끼리 곱한다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1" name="내용 개체 틀 2">
            <a:extLst>
              <a:ext uri="{FF2B5EF4-FFF2-40B4-BE49-F238E27FC236}">
                <a16:creationId xmlns:a16="http://schemas.microsoft.com/office/drawing/2014/main" id="{C076E023-C705-44CC-8098-86CA3C30D8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17264"/>
              </p:ext>
            </p:extLst>
          </p:nvPr>
        </p:nvGraphicFramePr>
        <p:xfrm>
          <a:off x="468313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85AD11-F410-43C4-AB2C-3633A5D01EEE}"/>
                  </a:ext>
                </a:extLst>
              </p:cNvPr>
              <p:cNvSpPr txBox="1"/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85AD11-F410-43C4-AB2C-3633A5D01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C7EBCC85-1CA1-4588-8598-A6AB09A73F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645365"/>
              </p:ext>
            </p:extLst>
          </p:nvPr>
        </p:nvGraphicFramePr>
        <p:xfrm>
          <a:off x="3923928" y="1484784"/>
          <a:ext cx="1224135" cy="11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686111E8-44BC-4339-9A3D-67FCFF820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871392"/>
              </p:ext>
            </p:extLst>
          </p:nvPr>
        </p:nvGraphicFramePr>
        <p:xfrm>
          <a:off x="5074655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D8630E9-D03D-49EC-B8CB-39C764925FE3}"/>
              </a:ext>
            </a:extLst>
          </p:cNvPr>
          <p:cNvSpPr txBox="1"/>
          <p:nvPr/>
        </p:nvSpPr>
        <p:spPr>
          <a:xfrm>
            <a:off x="2990216" y="2646508"/>
            <a:ext cx="4292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Convolution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</a:t>
            </a:r>
            <a:r>
              <a:rPr lang="ko-KR" altLang="en-US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kernel&gt; 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4286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구조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C9EDC-1201-48A7-8F55-F55B04CB02FC}"/>
              </a:ext>
            </a:extLst>
          </p:cNvPr>
          <p:cNvSpPr/>
          <p:nvPr/>
        </p:nvSpPr>
        <p:spPr>
          <a:xfrm>
            <a:off x="559507" y="1282701"/>
            <a:ext cx="151693" cy="10330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F4C134-36CB-4231-A0CD-A6F335CCA960}"/>
              </a:ext>
            </a:extLst>
          </p:cNvPr>
          <p:cNvSpPr txBox="1"/>
          <p:nvPr/>
        </p:nvSpPr>
        <p:spPr>
          <a:xfrm>
            <a:off x="724414" y="1177482"/>
            <a:ext cx="8483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 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매트릭스의 위치가 같은 것끼리 곱한다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zero</a:t>
            </a:r>
            <a:r>
              <a:rPr lang="ko-KR" altLang="en-US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pedding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(=threshold)</a:t>
            </a:r>
            <a:r>
              <a:rPr lang="ko-KR" altLang="en-US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1" name="내용 개체 틀 2">
            <a:extLst>
              <a:ext uri="{FF2B5EF4-FFF2-40B4-BE49-F238E27FC236}">
                <a16:creationId xmlns:a16="http://schemas.microsoft.com/office/drawing/2014/main" id="{C076E023-C705-44CC-8098-86CA3C30D8A1}"/>
              </a:ext>
            </a:extLst>
          </p:cNvPr>
          <p:cNvGraphicFramePr>
            <a:graphicFrameLocks/>
          </p:cNvGraphicFramePr>
          <p:nvPr/>
        </p:nvGraphicFramePr>
        <p:xfrm>
          <a:off x="468313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85AD11-F410-43C4-AB2C-3633A5D01EEE}"/>
                  </a:ext>
                </a:extLst>
              </p:cNvPr>
              <p:cNvSpPr txBox="1"/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85AD11-F410-43C4-AB2C-3633A5D01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C7EBCC85-1CA1-4588-8598-A6AB09A73F39}"/>
              </a:ext>
            </a:extLst>
          </p:cNvPr>
          <p:cNvGraphicFramePr>
            <a:graphicFrameLocks/>
          </p:cNvGraphicFramePr>
          <p:nvPr/>
        </p:nvGraphicFramePr>
        <p:xfrm>
          <a:off x="3923928" y="1484784"/>
          <a:ext cx="1224135" cy="11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내용 개체 틀 2">
            <a:extLst>
              <a:ext uri="{FF2B5EF4-FFF2-40B4-BE49-F238E27FC236}">
                <a16:creationId xmlns:a16="http://schemas.microsoft.com/office/drawing/2014/main" id="{4C80B63F-DC80-49D4-91E2-9C12B270F5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983877"/>
              </p:ext>
            </p:extLst>
          </p:nvPr>
        </p:nvGraphicFramePr>
        <p:xfrm>
          <a:off x="5074655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FB14D9C-5C60-4FD9-8095-55593ED6127F}"/>
              </a:ext>
            </a:extLst>
          </p:cNvPr>
          <p:cNvSpPr txBox="1"/>
          <p:nvPr/>
        </p:nvSpPr>
        <p:spPr>
          <a:xfrm>
            <a:off x="2990216" y="2646508"/>
            <a:ext cx="4292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Convolution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</a:t>
            </a:r>
            <a:r>
              <a:rPr lang="ko-KR" altLang="en-US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kernel&gt; 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605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4286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구조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C9EDC-1201-48A7-8F55-F55B04CB02FC}"/>
              </a:ext>
            </a:extLst>
          </p:cNvPr>
          <p:cNvSpPr/>
          <p:nvPr/>
        </p:nvSpPr>
        <p:spPr>
          <a:xfrm>
            <a:off x="559507" y="1282701"/>
            <a:ext cx="151693" cy="10330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F4C134-36CB-4231-A0CD-A6F335CCA960}"/>
              </a:ext>
            </a:extLst>
          </p:cNvPr>
          <p:cNvSpPr txBox="1"/>
          <p:nvPr/>
        </p:nvSpPr>
        <p:spPr>
          <a:xfrm>
            <a:off x="724414" y="1177482"/>
            <a:ext cx="8483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 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매트릭스의 위치가 같은 것끼리 곱한다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zero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padding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1" name="내용 개체 틀 2">
            <a:extLst>
              <a:ext uri="{FF2B5EF4-FFF2-40B4-BE49-F238E27FC236}">
                <a16:creationId xmlns:a16="http://schemas.microsoft.com/office/drawing/2014/main" id="{C076E023-C705-44CC-8098-86CA3C30D8A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8313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85AD11-F410-43C4-AB2C-3633A5D01EEE}"/>
                  </a:ext>
                </a:extLst>
              </p:cNvPr>
              <p:cNvSpPr txBox="1"/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85AD11-F410-43C4-AB2C-3633A5D01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C7EBCC85-1CA1-4588-8598-A6AB09A73F39}"/>
              </a:ext>
            </a:extLst>
          </p:cNvPr>
          <p:cNvGraphicFramePr>
            <a:graphicFrameLocks/>
          </p:cNvGraphicFramePr>
          <p:nvPr/>
        </p:nvGraphicFramePr>
        <p:xfrm>
          <a:off x="3923928" y="1484784"/>
          <a:ext cx="1224135" cy="11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내용 개체 틀 2">
            <a:extLst>
              <a:ext uri="{FF2B5EF4-FFF2-40B4-BE49-F238E27FC236}">
                <a16:creationId xmlns:a16="http://schemas.microsoft.com/office/drawing/2014/main" id="{4C80B63F-DC80-49D4-91E2-9C12B270F513}"/>
              </a:ext>
            </a:extLst>
          </p:cNvPr>
          <p:cNvGraphicFramePr>
            <a:graphicFrameLocks/>
          </p:cNvGraphicFramePr>
          <p:nvPr/>
        </p:nvGraphicFramePr>
        <p:xfrm>
          <a:off x="5074655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00C6CA0F-D621-473D-9B07-76F7982113E2}"/>
              </a:ext>
            </a:extLst>
          </p:cNvPr>
          <p:cNvSpPr/>
          <p:nvPr/>
        </p:nvSpPr>
        <p:spPr>
          <a:xfrm>
            <a:off x="5918199" y="3934976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DA7A38-988F-41FA-A0F7-3CD9C390BF5A}"/>
              </a:ext>
            </a:extLst>
          </p:cNvPr>
          <p:cNvSpPr/>
          <p:nvPr/>
        </p:nvSpPr>
        <p:spPr>
          <a:xfrm rot="19042319">
            <a:off x="678897" y="3877826"/>
            <a:ext cx="1548886" cy="469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15F1C-E334-41E0-8326-7A7735B74A6B}"/>
              </a:ext>
            </a:extLst>
          </p:cNvPr>
          <p:cNvSpPr txBox="1"/>
          <p:nvPr/>
        </p:nvSpPr>
        <p:spPr>
          <a:xfrm>
            <a:off x="2990216" y="2646508"/>
            <a:ext cx="4292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Convolution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</a:t>
            </a:r>
            <a:r>
              <a:rPr lang="ko-KR" altLang="en-US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kernel&gt; 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059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4286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구조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C9EDC-1201-48A7-8F55-F55B04CB02FC}"/>
              </a:ext>
            </a:extLst>
          </p:cNvPr>
          <p:cNvSpPr/>
          <p:nvPr/>
        </p:nvSpPr>
        <p:spPr>
          <a:xfrm>
            <a:off x="559507" y="1282701"/>
            <a:ext cx="151693" cy="10330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F4C134-36CB-4231-A0CD-A6F335CCA960}"/>
              </a:ext>
            </a:extLst>
          </p:cNvPr>
          <p:cNvSpPr txBox="1"/>
          <p:nvPr/>
        </p:nvSpPr>
        <p:spPr>
          <a:xfrm>
            <a:off x="724414" y="1177482"/>
            <a:ext cx="8483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양수만 그대로 두고 음수는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치환 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Threthold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458D9F98-E5F3-422C-AB71-518FE2405C82}"/>
              </a:ext>
            </a:extLst>
          </p:cNvPr>
          <p:cNvGraphicFramePr>
            <a:graphicFrameLocks/>
          </p:cNvGraphicFramePr>
          <p:nvPr/>
        </p:nvGraphicFramePr>
        <p:xfrm>
          <a:off x="468313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321C7B-C262-46F8-A83F-09CD878366F2}"/>
                  </a:ext>
                </a:extLst>
              </p:cNvPr>
              <p:cNvSpPr txBox="1"/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321C7B-C262-46F8-A83F-09CD87836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094" y="1773235"/>
                <a:ext cx="3181961" cy="698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EEEC9DC2-4056-4F05-BE4D-AE4686227B01}"/>
              </a:ext>
            </a:extLst>
          </p:cNvPr>
          <p:cNvGraphicFramePr>
            <a:graphicFrameLocks/>
          </p:cNvGraphicFramePr>
          <p:nvPr/>
        </p:nvGraphicFramePr>
        <p:xfrm>
          <a:off x="3923928" y="1484784"/>
          <a:ext cx="1224135" cy="11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내용 개체 틀 2">
            <a:extLst>
              <a:ext uri="{FF2B5EF4-FFF2-40B4-BE49-F238E27FC236}">
                <a16:creationId xmlns:a16="http://schemas.microsoft.com/office/drawing/2014/main" id="{636A1DCA-A028-4923-903F-807254E5DD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629031"/>
              </p:ext>
            </p:extLst>
          </p:nvPr>
        </p:nvGraphicFramePr>
        <p:xfrm>
          <a:off x="5074655" y="3141663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C8CE675-97B1-4E4B-8073-DAFCB78D03BD}"/>
              </a:ext>
            </a:extLst>
          </p:cNvPr>
          <p:cNvSpPr txBox="1"/>
          <p:nvPr/>
        </p:nvSpPr>
        <p:spPr>
          <a:xfrm>
            <a:off x="2990216" y="2646508"/>
            <a:ext cx="4292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Convolution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</a:t>
            </a:r>
            <a:r>
              <a:rPr lang="ko-KR" altLang="en-US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kernel&gt; 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CAD53B-4053-474B-93D3-39B4521F5E23}"/>
              </a:ext>
            </a:extLst>
          </p:cNvPr>
          <p:cNvSpPr txBox="1"/>
          <p:nvPr/>
        </p:nvSpPr>
        <p:spPr>
          <a:xfrm>
            <a:off x="5339716" y="6208166"/>
            <a:ext cx="4292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Feature</a:t>
            </a:r>
            <a:r>
              <a:rPr lang="ko-KR" altLang="en-US" sz="1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</a:t>
            </a:r>
            <a:r>
              <a: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4BF990-3DD1-46A5-886D-3059445C0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525" y="31621"/>
            <a:ext cx="3038475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0227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4286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구조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C9EDC-1201-48A7-8F55-F55B04CB02FC}"/>
              </a:ext>
            </a:extLst>
          </p:cNvPr>
          <p:cNvSpPr/>
          <p:nvPr/>
        </p:nvSpPr>
        <p:spPr>
          <a:xfrm>
            <a:off x="559507" y="1282701"/>
            <a:ext cx="151693" cy="10330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F4C134-36CB-4231-A0CD-A6F335CCA960}"/>
              </a:ext>
            </a:extLst>
          </p:cNvPr>
          <p:cNvSpPr txBox="1"/>
          <p:nvPr/>
        </p:nvSpPr>
        <p:spPr>
          <a:xfrm>
            <a:off x="724414" y="1177482"/>
            <a:ext cx="8483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Pooling -&gt; M * M -&gt; 1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픽셀로 줄임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129CFCA-3F66-4B50-B4D1-A00602862074}"/>
              </a:ext>
            </a:extLst>
          </p:cNvPr>
          <p:cNvSpPr txBox="1">
            <a:spLocks/>
          </p:cNvSpPr>
          <p:nvPr/>
        </p:nvSpPr>
        <p:spPr>
          <a:xfrm>
            <a:off x="685800" y="1268413"/>
            <a:ext cx="7772400" cy="4827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/>
          </a:p>
          <a:p>
            <a:pPr lvl="1"/>
            <a:r>
              <a:rPr lang="en-US" altLang="ko-KR" sz="1500" dirty="0"/>
              <a:t>Max, averaging or </a:t>
            </a:r>
            <a:r>
              <a:rPr lang="en-US" altLang="ko-KR" sz="1500" dirty="0" err="1"/>
              <a:t>L</a:t>
            </a:r>
            <a:r>
              <a:rPr lang="en-US" altLang="ko-KR" sz="1500" baseline="30000" dirty="0" err="1"/>
              <a:t>p</a:t>
            </a:r>
            <a:r>
              <a:rPr lang="en-US" altLang="ko-KR" sz="1500" dirty="0"/>
              <a:t> pooling</a:t>
            </a:r>
            <a:endParaRPr lang="ko-KR" altLang="en-US" sz="1500" dirty="0"/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E9FCADB-AF3B-4405-B315-AEBC8AEEB511}"/>
              </a:ext>
            </a:extLst>
          </p:cNvPr>
          <p:cNvSpPr txBox="1">
            <a:spLocks/>
          </p:cNvSpPr>
          <p:nvPr/>
        </p:nvSpPr>
        <p:spPr>
          <a:xfrm>
            <a:off x="7204075" y="6381750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45E17-34FB-486A-81FC-12E7D3EC41BE}"/>
              </a:ext>
            </a:extLst>
          </p:cNvPr>
          <p:cNvSpPr txBox="1"/>
          <p:nvPr/>
        </p:nvSpPr>
        <p:spPr>
          <a:xfrm>
            <a:off x="2298758" y="5833003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Feature map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36071F-3978-416F-A479-DCA77A9573A5}"/>
              </a:ext>
            </a:extLst>
          </p:cNvPr>
          <p:cNvSpPr txBox="1"/>
          <p:nvPr/>
        </p:nvSpPr>
        <p:spPr>
          <a:xfrm>
            <a:off x="6103145" y="5262300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Subsampled </a:t>
            </a:r>
          </a:p>
          <a:p>
            <a:r>
              <a:rPr lang="en-US" altLang="ko-KR" sz="1600" dirty="0"/>
              <a:t>feature map</a:t>
            </a:r>
            <a:endParaRPr lang="ko-KR" altLang="en-US" sz="1600" dirty="0"/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FE71682E-61DD-4577-82F7-DC139A4E980F}"/>
              </a:ext>
            </a:extLst>
          </p:cNvPr>
          <p:cNvGraphicFramePr>
            <a:graphicFrameLocks/>
          </p:cNvGraphicFramePr>
          <p:nvPr/>
        </p:nvGraphicFramePr>
        <p:xfrm>
          <a:off x="1331640" y="2601082"/>
          <a:ext cx="3311536" cy="30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58689701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091739"/>
                  </a:ext>
                </a:extLst>
              </a:tr>
            </a:tbl>
          </a:graphicData>
        </a:graphic>
      </p:graphicFrame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6D83B087-B5E5-4046-92C6-B0F3D28596DB}"/>
              </a:ext>
            </a:extLst>
          </p:cNvPr>
          <p:cNvGraphicFramePr>
            <a:graphicFrameLocks/>
          </p:cNvGraphicFramePr>
          <p:nvPr/>
        </p:nvGraphicFramePr>
        <p:xfrm>
          <a:off x="5964713" y="3356992"/>
          <a:ext cx="1655768" cy="151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942">
                  <a:extLst>
                    <a:ext uri="{9D8B030D-6E8A-4147-A177-3AD203B41FA5}">
                      <a16:colId xmlns:a16="http://schemas.microsoft.com/office/drawing/2014/main" val="276263069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44314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4DF7EE6-12AD-4EB4-9AA3-48C4C3999383}"/>
              </a:ext>
            </a:extLst>
          </p:cNvPr>
          <p:cNvSpPr/>
          <p:nvPr/>
        </p:nvSpPr>
        <p:spPr>
          <a:xfrm>
            <a:off x="4876800" y="3873500"/>
            <a:ext cx="1087913" cy="32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0B9B01-6865-4041-BE96-1AE8A0C46E96}"/>
              </a:ext>
            </a:extLst>
          </p:cNvPr>
          <p:cNvSpPr/>
          <p:nvPr/>
        </p:nvSpPr>
        <p:spPr>
          <a:xfrm>
            <a:off x="1331640" y="2601082"/>
            <a:ext cx="840060" cy="75591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5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87697" y="6428568"/>
            <a:ext cx="28448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6553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400" b="1" dirty="0" err="1"/>
              <a:t>딥러닝이란</a:t>
            </a:r>
            <a:r>
              <a:rPr lang="ko-KR" altLang="en-US" sz="4400" b="1" dirty="0"/>
              <a:t> 복습</a:t>
            </a:r>
            <a:endParaRPr lang="en-US" altLang="ko-KR" sz="3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E20B8-C1D9-417A-948B-532917931342}"/>
              </a:ext>
            </a:extLst>
          </p:cNvPr>
          <p:cNvSpPr txBox="1"/>
          <p:nvPr/>
        </p:nvSpPr>
        <p:spPr>
          <a:xfrm>
            <a:off x="10096107" y="364057"/>
            <a:ext cx="186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C1A5A-E412-4D37-A8C1-077F3C49CD3C}"/>
              </a:ext>
            </a:extLst>
          </p:cNvPr>
          <p:cNvSpPr txBox="1"/>
          <p:nvPr/>
        </p:nvSpPr>
        <p:spPr>
          <a:xfrm>
            <a:off x="736488" y="1099461"/>
            <a:ext cx="103945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딥러닝의</a:t>
            </a: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1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E4565C-6303-44BF-8A4B-9E1137549043}"/>
              </a:ext>
            </a:extLst>
          </p:cNvPr>
          <p:cNvSpPr/>
          <p:nvPr/>
        </p:nvSpPr>
        <p:spPr>
          <a:xfrm>
            <a:off x="550080" y="1200231"/>
            <a:ext cx="176981" cy="17625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35C76BA-71A8-4E94-B290-9FCC43243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92" y="2002496"/>
            <a:ext cx="3458616" cy="9047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1A91DD-E55E-4D3A-890D-A9D9E8A1FA56}"/>
              </a:ext>
            </a:extLst>
          </p:cNvPr>
          <p:cNvSpPr/>
          <p:nvPr/>
        </p:nvSpPr>
        <p:spPr>
          <a:xfrm>
            <a:off x="1511022" y="2992950"/>
            <a:ext cx="2649157" cy="583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[Deep network]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4D64A5-D35E-4D6C-A328-5161E3DC4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292" y="3662547"/>
            <a:ext cx="3099394" cy="23953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20550DD-7D93-4F47-89E2-20C7B2EBA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788" y="2002496"/>
            <a:ext cx="6609474" cy="33780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A01A1E-A043-4B0D-BD33-E1762E442599}"/>
              </a:ext>
            </a:extLst>
          </p:cNvPr>
          <p:cNvSpPr/>
          <p:nvPr/>
        </p:nvSpPr>
        <p:spPr>
          <a:xfrm>
            <a:off x="4750130" y="1642545"/>
            <a:ext cx="7015445" cy="4770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56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4286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구조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C9EDC-1201-48A7-8F55-F55B04CB02FC}"/>
              </a:ext>
            </a:extLst>
          </p:cNvPr>
          <p:cNvSpPr/>
          <p:nvPr/>
        </p:nvSpPr>
        <p:spPr>
          <a:xfrm>
            <a:off x="559507" y="1282701"/>
            <a:ext cx="151693" cy="10330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F4C134-36CB-4231-A0CD-A6F335CCA960}"/>
              </a:ext>
            </a:extLst>
          </p:cNvPr>
          <p:cNvSpPr txBox="1"/>
          <p:nvPr/>
        </p:nvSpPr>
        <p:spPr>
          <a:xfrm>
            <a:off x="724414" y="1177482"/>
            <a:ext cx="84830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지금까지 매트릭스를 축소한 이유 </a:t>
            </a:r>
            <a:endParaRPr lang="en-US" altLang="ko-KR" sz="15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축약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위치변환 시 정보 보존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E9FCADB-AF3B-4405-B315-AEBC8AEEB511}"/>
              </a:ext>
            </a:extLst>
          </p:cNvPr>
          <p:cNvSpPr txBox="1">
            <a:spLocks/>
          </p:cNvSpPr>
          <p:nvPr/>
        </p:nvSpPr>
        <p:spPr>
          <a:xfrm>
            <a:off x="7204075" y="6381750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585C24-8323-44F9-A2EB-70CCC4C23561}"/>
              </a:ext>
            </a:extLst>
          </p:cNvPr>
          <p:cNvSpPr txBox="1"/>
          <p:nvPr/>
        </p:nvSpPr>
        <p:spPr>
          <a:xfrm>
            <a:off x="645840" y="4921617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Shifted </a:t>
            </a:r>
          </a:p>
          <a:p>
            <a:r>
              <a:rPr lang="en-US" altLang="ko-KR" sz="1600" dirty="0"/>
              <a:t>Image</a:t>
            </a:r>
            <a:endParaRPr lang="ko-KR" altLang="en-US" sz="1600" dirty="0"/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60CED0B7-40EE-4EB8-AA7A-8A362CB946D9}"/>
              </a:ext>
            </a:extLst>
          </p:cNvPr>
          <p:cNvSpPr txBox="1"/>
          <p:nvPr/>
        </p:nvSpPr>
        <p:spPr>
          <a:xfrm>
            <a:off x="645840" y="3121417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Original</a:t>
            </a:r>
          </a:p>
          <a:p>
            <a:r>
              <a:rPr lang="en-US" altLang="ko-KR" sz="1600" dirty="0"/>
              <a:t>Image</a:t>
            </a:r>
            <a:endParaRPr lang="ko-KR" altLang="en-US" sz="16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983FA39-10E5-466C-95BC-4968A2044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585609"/>
            <a:ext cx="5289123" cy="351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35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4286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구조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C9EDC-1201-48A7-8F55-F55B04CB02FC}"/>
              </a:ext>
            </a:extLst>
          </p:cNvPr>
          <p:cNvSpPr/>
          <p:nvPr/>
        </p:nvSpPr>
        <p:spPr>
          <a:xfrm>
            <a:off x="559507" y="1282701"/>
            <a:ext cx="151693" cy="10330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F4C134-36CB-4231-A0CD-A6F335CCA960}"/>
              </a:ext>
            </a:extLst>
          </p:cNvPr>
          <p:cNvSpPr txBox="1"/>
          <p:nvPr/>
        </p:nvSpPr>
        <p:spPr>
          <a:xfrm>
            <a:off x="724414" y="1177482"/>
            <a:ext cx="84830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 Mask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적용한 결과 예시</a:t>
            </a:r>
            <a:endParaRPr lang="en-US" altLang="ko-KR" sz="15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Mast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종류가 매우 다양함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1" name="내용 개체 틀 2">
            <a:extLst>
              <a:ext uri="{FF2B5EF4-FFF2-40B4-BE49-F238E27FC236}">
                <a16:creationId xmlns:a16="http://schemas.microsoft.com/office/drawing/2014/main" id="{460F5D55-E1CE-465C-BFDB-1E48F2017A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606823"/>
              </p:ext>
            </p:extLst>
          </p:nvPr>
        </p:nvGraphicFramePr>
        <p:xfrm>
          <a:off x="971600" y="2852936"/>
          <a:ext cx="1582737" cy="129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2" name="Picture 6" descr="horizontal edge detector에 대한 이미지 검색결과">
            <a:extLst>
              <a:ext uri="{FF2B5EF4-FFF2-40B4-BE49-F238E27FC236}">
                <a16:creationId xmlns:a16="http://schemas.microsoft.com/office/drawing/2014/main" id="{EE9743C2-923F-42CF-995E-920B441F1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227" y="2498837"/>
            <a:ext cx="5072432" cy="204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B5FC441-FE70-43DF-ADC0-3581C525E7FF}"/>
              </a:ext>
            </a:extLst>
          </p:cNvPr>
          <p:cNvSpPr txBox="1"/>
          <p:nvPr/>
        </p:nvSpPr>
        <p:spPr>
          <a:xfrm>
            <a:off x="971600" y="4208765"/>
            <a:ext cx="164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Horizontal Line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974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4286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구조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C9EDC-1201-48A7-8F55-F55B04CB02FC}"/>
              </a:ext>
            </a:extLst>
          </p:cNvPr>
          <p:cNvSpPr/>
          <p:nvPr/>
        </p:nvSpPr>
        <p:spPr>
          <a:xfrm>
            <a:off x="559507" y="1282701"/>
            <a:ext cx="151693" cy="10330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F4C134-36CB-4231-A0CD-A6F335CCA960}"/>
              </a:ext>
            </a:extLst>
          </p:cNvPr>
          <p:cNvSpPr txBox="1"/>
          <p:nvPr/>
        </p:nvSpPr>
        <p:spPr>
          <a:xfrm>
            <a:off x="724414" y="1177482"/>
            <a:ext cx="84830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그림이 흑백이 아닌 칼라가 있을 때 </a:t>
            </a:r>
            <a:endParaRPr lang="en-US" altLang="ko-KR" sz="15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convolution mask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색상수 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(RGB)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 사용한다</a:t>
            </a:r>
            <a:endParaRPr lang="en-US" altLang="ko-KR" sz="15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이때 색상수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깊이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channel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한다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텍스트 상자 3">
            <a:extLst>
              <a:ext uri="{FF2B5EF4-FFF2-40B4-BE49-F238E27FC236}">
                <a16:creationId xmlns:a16="http://schemas.microsoft.com/office/drawing/2014/main" id="{5794EADB-AF36-4B94-9F49-61BE24FE9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678" y="3172692"/>
            <a:ext cx="35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*</a:t>
            </a:r>
            <a:endParaRPr lang="ko-KR" altLang="en-US" sz="20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14" name="텍스트 상자 15">
            <a:extLst>
              <a:ext uri="{FF2B5EF4-FFF2-40B4-BE49-F238E27FC236}">
                <a16:creationId xmlns:a16="http://schemas.microsoft.com/office/drawing/2014/main" id="{02283872-C3CD-48BC-BD73-9918BD6B6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883" y="3172692"/>
            <a:ext cx="22208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2000" b="0" dirty="0">
                <a:latin typeface="Comic Sans MS" panose="030F0702030302020204" pitchFamily="66" charset="0"/>
                <a:ea typeface="굴림" panose="020B0600000101010101" pitchFamily="50" charset="-127"/>
              </a:rPr>
              <a:t>=  5 +3 +4 = 12  </a:t>
            </a:r>
            <a:endParaRPr lang="ko-KR" altLang="en-US" sz="2000" b="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D7A681-5CCB-4DDC-BC81-EB342E5B2715}"/>
                  </a:ext>
                </a:extLst>
              </p:cNvPr>
              <p:cNvSpPr txBox="1"/>
              <p:nvPr/>
            </p:nvSpPr>
            <p:spPr>
              <a:xfrm>
                <a:off x="2722486" y="4673293"/>
                <a:ext cx="3508012" cy="78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charset="0"/>
                            </a:rPr>
                            <m:t>𝑎𝑦𝑒𝑟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𝑙𝑎𝑦𝑒𝑟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charset="0"/>
                                    </a:rPr>
                                    <m:t>𝑙𝑎𝑦𝑒𝑟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D7A681-5CCB-4DDC-BC81-EB342E5B2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486" y="4673293"/>
                <a:ext cx="3508012" cy="7817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내용 개체 틀 2">
            <a:extLst>
              <a:ext uri="{FF2B5EF4-FFF2-40B4-BE49-F238E27FC236}">
                <a16:creationId xmlns:a16="http://schemas.microsoft.com/office/drawing/2014/main" id="{944F8D78-3FC9-48C1-9D0F-8CFCFE786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144995"/>
              </p:ext>
            </p:extLst>
          </p:nvPr>
        </p:nvGraphicFramePr>
        <p:xfrm>
          <a:off x="4028930" y="2424608"/>
          <a:ext cx="1581150" cy="129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1">
            <a:extLst>
              <a:ext uri="{FF2B5EF4-FFF2-40B4-BE49-F238E27FC236}">
                <a16:creationId xmlns:a16="http://schemas.microsoft.com/office/drawing/2014/main" id="{94FB736A-C28D-4208-99EE-3BA59D33D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866" y="2434133"/>
            <a:ext cx="1581150" cy="128905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cxnSp>
        <p:nvCxnSpPr>
          <p:cNvPr id="24" name="직선 연결선[R] 18">
            <a:extLst>
              <a:ext uri="{FF2B5EF4-FFF2-40B4-BE49-F238E27FC236}">
                <a16:creationId xmlns:a16="http://schemas.microsoft.com/office/drawing/2014/main" id="{A81146A9-1EC8-461E-8CC6-8FB29AC285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10080" y="2421432"/>
            <a:ext cx="506412" cy="4316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직사각형 21">
            <a:extLst>
              <a:ext uri="{FF2B5EF4-FFF2-40B4-BE49-F238E27FC236}">
                <a16:creationId xmlns:a16="http://schemas.microsoft.com/office/drawing/2014/main" id="{2B4A0E79-FE96-4B2C-B59D-6548D7FCA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343" y="2856408"/>
            <a:ext cx="1581150" cy="128905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graphicFrame>
        <p:nvGraphicFramePr>
          <p:cNvPr id="26" name="내용 개체 틀 2">
            <a:extLst>
              <a:ext uri="{FF2B5EF4-FFF2-40B4-BE49-F238E27FC236}">
                <a16:creationId xmlns:a16="http://schemas.microsoft.com/office/drawing/2014/main" id="{253A68F3-FFDF-4E45-A0F6-647B8E477E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557294"/>
              </p:ext>
            </p:extLst>
          </p:nvPr>
        </p:nvGraphicFramePr>
        <p:xfrm>
          <a:off x="4255942" y="2642096"/>
          <a:ext cx="1582737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내용 개체 틀 2">
            <a:extLst>
              <a:ext uri="{FF2B5EF4-FFF2-40B4-BE49-F238E27FC236}">
                <a16:creationId xmlns:a16="http://schemas.microsoft.com/office/drawing/2014/main" id="{36008DD4-28D0-46CD-A36B-F590C4EC00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714093"/>
              </p:ext>
            </p:extLst>
          </p:nvPr>
        </p:nvGraphicFramePr>
        <p:xfrm>
          <a:off x="4535342" y="2856408"/>
          <a:ext cx="1581150" cy="129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8" name="직선 연결선[R] 15">
            <a:extLst>
              <a:ext uri="{FF2B5EF4-FFF2-40B4-BE49-F238E27FC236}">
                <a16:creationId xmlns:a16="http://schemas.microsoft.com/office/drawing/2014/main" id="{7361B363-5224-43B8-88B9-38F7A02BF7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28929" y="2421432"/>
            <a:ext cx="506413" cy="42703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직선 연결선[R] 20">
            <a:extLst>
              <a:ext uri="{FF2B5EF4-FFF2-40B4-BE49-F238E27FC236}">
                <a16:creationId xmlns:a16="http://schemas.microsoft.com/office/drawing/2014/main" id="{21287D7E-8DFE-4680-96A4-A170F562F4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28929" y="3721595"/>
            <a:ext cx="514350" cy="434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0" name="내용 개체 틀 2">
            <a:extLst>
              <a:ext uri="{FF2B5EF4-FFF2-40B4-BE49-F238E27FC236}">
                <a16:creationId xmlns:a16="http://schemas.microsoft.com/office/drawing/2014/main" id="{BD1BA735-11A5-4AA0-8AD1-431E284BF9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580590"/>
              </p:ext>
            </p:extLst>
          </p:nvPr>
        </p:nvGraphicFramePr>
        <p:xfrm>
          <a:off x="1387348" y="2365275"/>
          <a:ext cx="1581150" cy="129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직사각형 21">
            <a:extLst>
              <a:ext uri="{FF2B5EF4-FFF2-40B4-BE49-F238E27FC236}">
                <a16:creationId xmlns:a16="http://schemas.microsoft.com/office/drawing/2014/main" id="{C154689E-9AAD-417C-B57D-DF65C53B3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284" y="2374800"/>
            <a:ext cx="1581150" cy="128905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cxnSp>
        <p:nvCxnSpPr>
          <p:cNvPr id="32" name="직선 연결선[R] 18">
            <a:extLst>
              <a:ext uri="{FF2B5EF4-FFF2-40B4-BE49-F238E27FC236}">
                <a16:creationId xmlns:a16="http://schemas.microsoft.com/office/drawing/2014/main" id="{7DD89728-FCAC-46A0-882B-BC40B7B8AE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68498" y="2362099"/>
            <a:ext cx="506412" cy="4316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B9B5A0F-84D1-4AC5-9B5E-7EDABB57C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761" y="2797075"/>
            <a:ext cx="1581150" cy="128905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graphicFrame>
        <p:nvGraphicFramePr>
          <p:cNvPr id="35" name="내용 개체 틀 2">
            <a:extLst>
              <a:ext uri="{FF2B5EF4-FFF2-40B4-BE49-F238E27FC236}">
                <a16:creationId xmlns:a16="http://schemas.microsoft.com/office/drawing/2014/main" id="{8D6E5C57-8CDC-4FD9-A8A0-3E96BB43D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046657"/>
              </p:ext>
            </p:extLst>
          </p:nvPr>
        </p:nvGraphicFramePr>
        <p:xfrm>
          <a:off x="1614360" y="2582763"/>
          <a:ext cx="1582737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8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내용 개체 틀 2">
            <a:extLst>
              <a:ext uri="{FF2B5EF4-FFF2-40B4-BE49-F238E27FC236}">
                <a16:creationId xmlns:a16="http://schemas.microsoft.com/office/drawing/2014/main" id="{C29584BE-35AA-466D-8BC6-752E53246A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9125535"/>
              </p:ext>
            </p:extLst>
          </p:nvPr>
        </p:nvGraphicFramePr>
        <p:xfrm>
          <a:off x="1879929" y="2835871"/>
          <a:ext cx="1581150" cy="1230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" name="직선 연결선[R] 15">
            <a:extLst>
              <a:ext uri="{FF2B5EF4-FFF2-40B4-BE49-F238E27FC236}">
                <a16:creationId xmlns:a16="http://schemas.microsoft.com/office/drawing/2014/main" id="{DAE9B2C4-62F9-499E-ACB9-B11210A24F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7347" y="2362099"/>
            <a:ext cx="506413" cy="42703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직선 연결선[R] 20">
            <a:extLst>
              <a:ext uri="{FF2B5EF4-FFF2-40B4-BE49-F238E27FC236}">
                <a16:creationId xmlns:a16="http://schemas.microsoft.com/office/drawing/2014/main" id="{27A172E8-F6AA-4391-AE3F-E97D5FA08C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7347" y="3662262"/>
            <a:ext cx="514350" cy="434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텍스트 상자 15">
            <a:extLst>
              <a:ext uri="{FF2B5EF4-FFF2-40B4-BE49-F238E27FC236}">
                <a16:creationId xmlns:a16="http://schemas.microsoft.com/office/drawing/2014/main" id="{6D8ED3D9-80F9-4108-B410-8915C5288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414" y="4135276"/>
            <a:ext cx="3231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2000" b="0" dirty="0">
                <a:latin typeface="Comic Sans MS" panose="030F0702030302020204" pitchFamily="66" charset="0"/>
                <a:ea typeface="굴림" panose="020B0600000101010101" pitchFamily="50" charset="-127"/>
              </a:rPr>
              <a:t>I</a:t>
            </a:r>
            <a:endParaRPr lang="ko-KR" altLang="en-US" sz="2000" b="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40" name="텍스트 상자 15">
            <a:extLst>
              <a:ext uri="{FF2B5EF4-FFF2-40B4-BE49-F238E27FC236}">
                <a16:creationId xmlns:a16="http://schemas.microsoft.com/office/drawing/2014/main" id="{47541983-051A-485E-BB58-0644B324D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014" y="4159715"/>
            <a:ext cx="3231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2000" b="0" dirty="0">
                <a:latin typeface="Comic Sans MS" panose="030F0702030302020204" pitchFamily="66" charset="0"/>
                <a:ea typeface="굴림" panose="020B0600000101010101" pitchFamily="50" charset="-127"/>
              </a:rPr>
              <a:t>K</a:t>
            </a:r>
            <a:endParaRPr lang="ko-KR" altLang="en-US" sz="2000" b="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092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4286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구조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C9EDC-1201-48A7-8F55-F55B04CB02FC}"/>
              </a:ext>
            </a:extLst>
          </p:cNvPr>
          <p:cNvSpPr/>
          <p:nvPr/>
        </p:nvSpPr>
        <p:spPr>
          <a:xfrm>
            <a:off x="559507" y="1282701"/>
            <a:ext cx="151693" cy="10330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F4C134-36CB-4231-A0CD-A6F335CCA960}"/>
              </a:ext>
            </a:extLst>
          </p:cNvPr>
          <p:cNvSpPr txBox="1"/>
          <p:nvPr/>
        </p:nvSpPr>
        <p:spPr>
          <a:xfrm>
            <a:off x="724414" y="1177482"/>
            <a:ext cx="8483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5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채널짜리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결과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(local feature)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ko-KR" altLang="en-US" sz="15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한장만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나온다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1" name="내용 개체 틀 2">
            <a:extLst>
              <a:ext uri="{FF2B5EF4-FFF2-40B4-BE49-F238E27FC236}">
                <a16:creationId xmlns:a16="http://schemas.microsoft.com/office/drawing/2014/main" id="{0E19DC28-019A-4BA8-BF67-F2BCD982B9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278522"/>
              </p:ext>
            </p:extLst>
          </p:nvPr>
        </p:nvGraphicFramePr>
        <p:xfrm>
          <a:off x="5445125" y="3355975"/>
          <a:ext cx="3313116" cy="2593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" name="내용 개체 틀 2">
            <a:extLst>
              <a:ext uri="{FF2B5EF4-FFF2-40B4-BE49-F238E27FC236}">
                <a16:creationId xmlns:a16="http://schemas.microsoft.com/office/drawing/2014/main" id="{F930CA22-D1B3-4EBA-88BE-725F8CCE71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192873"/>
              </p:ext>
            </p:extLst>
          </p:nvPr>
        </p:nvGraphicFramePr>
        <p:xfrm>
          <a:off x="539750" y="2997200"/>
          <a:ext cx="3311526" cy="259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6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6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65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" name="직사각형 22">
            <a:extLst>
              <a:ext uri="{FF2B5EF4-FFF2-40B4-BE49-F238E27FC236}">
                <a16:creationId xmlns:a16="http://schemas.microsoft.com/office/drawing/2014/main" id="{097AE1A9-0CC5-4B74-9E16-D3168A2E4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89" y="3012282"/>
            <a:ext cx="1647825" cy="128905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graphicFrame>
        <p:nvGraphicFramePr>
          <p:cNvPr id="54" name="내용 개체 틀 2">
            <a:extLst>
              <a:ext uri="{FF2B5EF4-FFF2-40B4-BE49-F238E27FC236}">
                <a16:creationId xmlns:a16="http://schemas.microsoft.com/office/drawing/2014/main" id="{F9BC025A-C5A0-4FCF-881C-D16F91AC5A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703464"/>
              </p:ext>
            </p:extLst>
          </p:nvPr>
        </p:nvGraphicFramePr>
        <p:xfrm>
          <a:off x="827088" y="3284538"/>
          <a:ext cx="3313110" cy="2593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1" marR="91461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5" name="직선 연결선[R] 15">
            <a:extLst>
              <a:ext uri="{FF2B5EF4-FFF2-40B4-BE49-F238E27FC236}">
                <a16:creationId xmlns:a16="http://schemas.microsoft.com/office/drawing/2014/main" id="{0E2FA5DB-35AE-46A2-997D-15BB7961F8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9274" y="2995613"/>
            <a:ext cx="566739" cy="577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직선 연결선[R] 18">
            <a:extLst>
              <a:ext uri="{FF2B5EF4-FFF2-40B4-BE49-F238E27FC236}">
                <a16:creationId xmlns:a16="http://schemas.microsoft.com/office/drawing/2014/main" id="{9904DE35-C39C-45B4-A2BA-759F33E78A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94745" y="3012282"/>
            <a:ext cx="569092" cy="56911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직선 연결선[R] 20">
            <a:extLst>
              <a:ext uri="{FF2B5EF4-FFF2-40B4-BE49-F238E27FC236}">
                <a16:creationId xmlns:a16="http://schemas.microsoft.com/office/drawing/2014/main" id="{86B1229B-1906-46DD-8AA1-39A2384306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4089" y="4301332"/>
            <a:ext cx="561924" cy="56911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직사각형 21">
            <a:extLst>
              <a:ext uri="{FF2B5EF4-FFF2-40B4-BE49-F238E27FC236}">
                <a16:creationId xmlns:a16="http://schemas.microsoft.com/office/drawing/2014/main" id="{7D6BF758-9E39-4262-A451-C6DAA41D8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581400"/>
            <a:ext cx="1647825" cy="128905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graphicFrame>
        <p:nvGraphicFramePr>
          <p:cNvPr id="59" name="내용 개체 틀 2">
            <a:extLst>
              <a:ext uri="{FF2B5EF4-FFF2-40B4-BE49-F238E27FC236}">
                <a16:creationId xmlns:a16="http://schemas.microsoft.com/office/drawing/2014/main" id="{60442631-10A0-47B6-BD2C-88A0AF092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877786"/>
              </p:ext>
            </p:extLst>
          </p:nvPr>
        </p:nvGraphicFramePr>
        <p:xfrm>
          <a:off x="4177560" y="1409135"/>
          <a:ext cx="1581150" cy="129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직사각형 21">
            <a:extLst>
              <a:ext uri="{FF2B5EF4-FFF2-40B4-BE49-F238E27FC236}">
                <a16:creationId xmlns:a16="http://schemas.microsoft.com/office/drawing/2014/main" id="{6591E2BD-25CA-498A-ACB3-46E1A1FAF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496" y="1418660"/>
            <a:ext cx="1581150" cy="128905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cxnSp>
        <p:nvCxnSpPr>
          <p:cNvPr id="61" name="직선 연결선[R] 18">
            <a:extLst>
              <a:ext uri="{FF2B5EF4-FFF2-40B4-BE49-F238E27FC236}">
                <a16:creationId xmlns:a16="http://schemas.microsoft.com/office/drawing/2014/main" id="{0097A77D-01EF-40DF-9305-0FCC894DAA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58710" y="1405959"/>
            <a:ext cx="506412" cy="4316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직사각형 21">
            <a:extLst>
              <a:ext uri="{FF2B5EF4-FFF2-40B4-BE49-F238E27FC236}">
                <a16:creationId xmlns:a16="http://schemas.microsoft.com/office/drawing/2014/main" id="{6B97C634-0664-4780-A540-892DFE99A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973" y="1840935"/>
            <a:ext cx="1581150" cy="128905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endParaRPr lang="ko-KR" altLang="en-US" sz="20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graphicFrame>
        <p:nvGraphicFramePr>
          <p:cNvPr id="63" name="내용 개체 틀 2">
            <a:extLst>
              <a:ext uri="{FF2B5EF4-FFF2-40B4-BE49-F238E27FC236}">
                <a16:creationId xmlns:a16="http://schemas.microsoft.com/office/drawing/2014/main" id="{0E2F02F6-7A90-4D7B-A87C-6B93A5B44D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603609"/>
              </p:ext>
            </p:extLst>
          </p:nvPr>
        </p:nvGraphicFramePr>
        <p:xfrm>
          <a:off x="4404572" y="1626623"/>
          <a:ext cx="1582737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4" name="내용 개체 틀 2">
            <a:extLst>
              <a:ext uri="{FF2B5EF4-FFF2-40B4-BE49-F238E27FC236}">
                <a16:creationId xmlns:a16="http://schemas.microsoft.com/office/drawing/2014/main" id="{672377AC-BBD8-4566-A49B-A0D118EB80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587618"/>
              </p:ext>
            </p:extLst>
          </p:nvPr>
        </p:nvGraphicFramePr>
        <p:xfrm>
          <a:off x="4683972" y="1840935"/>
          <a:ext cx="1581150" cy="129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5" name="직선 연결선[R] 15">
            <a:extLst>
              <a:ext uri="{FF2B5EF4-FFF2-40B4-BE49-F238E27FC236}">
                <a16:creationId xmlns:a16="http://schemas.microsoft.com/office/drawing/2014/main" id="{31612F76-03A0-426E-9A20-7D31A84F67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77559" y="1405959"/>
            <a:ext cx="506413" cy="42703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직선 연결선[R] 20">
            <a:extLst>
              <a:ext uri="{FF2B5EF4-FFF2-40B4-BE49-F238E27FC236}">
                <a16:creationId xmlns:a16="http://schemas.microsoft.com/office/drawing/2014/main" id="{E7EEB3D1-3A15-4B82-B427-96B259E61B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77559" y="2706122"/>
            <a:ext cx="514350" cy="434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7" name="내용 개체 틀 2">
            <a:extLst>
              <a:ext uri="{FF2B5EF4-FFF2-40B4-BE49-F238E27FC236}">
                <a16:creationId xmlns:a16="http://schemas.microsoft.com/office/drawing/2014/main" id="{407E0850-377B-46E6-8673-8376F4DDFB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782491"/>
              </p:ext>
            </p:extLst>
          </p:nvPr>
        </p:nvGraphicFramePr>
        <p:xfrm>
          <a:off x="1116013" y="3573463"/>
          <a:ext cx="3311526" cy="2593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mr-IN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962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4286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구조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C9EDC-1201-48A7-8F55-F55B04CB02FC}"/>
              </a:ext>
            </a:extLst>
          </p:cNvPr>
          <p:cNvSpPr/>
          <p:nvPr/>
        </p:nvSpPr>
        <p:spPr>
          <a:xfrm>
            <a:off x="559507" y="1282701"/>
            <a:ext cx="151693" cy="10330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F4C134-36CB-4231-A0CD-A6F335CCA960}"/>
              </a:ext>
            </a:extLst>
          </p:cNvPr>
          <p:cNvSpPr txBox="1"/>
          <p:nvPr/>
        </p:nvSpPr>
        <p:spPr>
          <a:xfrm>
            <a:off x="724414" y="1177482"/>
            <a:ext cx="8483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결국 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DNN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이다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Convolution mast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숫자들이 </a:t>
            </a:r>
            <a:r>
              <a:rPr lang="en-US" altLang="ko-KR" sz="15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connction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weight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Threshold (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음수를 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치환하는 과정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= </a:t>
            </a:r>
            <a:r>
              <a:rPr lang="en-US" altLang="ko-KR" sz="15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Relue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sub-sampling =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E9FCADB-AF3B-4405-B315-AEBC8AEEB511}"/>
              </a:ext>
            </a:extLst>
          </p:cNvPr>
          <p:cNvSpPr txBox="1">
            <a:spLocks/>
          </p:cNvSpPr>
          <p:nvPr/>
        </p:nvSpPr>
        <p:spPr>
          <a:xfrm>
            <a:off x="7204075" y="6381750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10" name="텍스트 상자 19">
            <a:extLst>
              <a:ext uri="{FF2B5EF4-FFF2-40B4-BE49-F238E27FC236}">
                <a16:creationId xmlns:a16="http://schemas.microsoft.com/office/drawing/2014/main" id="{B0796B5F-43F5-4158-BDF4-F802514E42D2}"/>
              </a:ext>
            </a:extLst>
          </p:cNvPr>
          <p:cNvSpPr txBox="1"/>
          <p:nvPr/>
        </p:nvSpPr>
        <p:spPr>
          <a:xfrm>
            <a:off x="4062718" y="3539212"/>
            <a:ext cx="492443" cy="144045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/>
              <a:t>Convolution</a:t>
            </a:r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A515C1-FF4B-406D-B800-D47EFCFF93F5}"/>
              </a:ext>
            </a:extLst>
          </p:cNvPr>
          <p:cNvSpPr/>
          <p:nvPr/>
        </p:nvSpPr>
        <p:spPr bwMode="auto">
          <a:xfrm>
            <a:off x="3840888" y="3287334"/>
            <a:ext cx="936104" cy="19442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텍스트 상자 21">
            <a:extLst>
              <a:ext uri="{FF2B5EF4-FFF2-40B4-BE49-F238E27FC236}">
                <a16:creationId xmlns:a16="http://schemas.microsoft.com/office/drawing/2014/main" id="{897E7A53-7BB0-426B-AA46-C9E50E184C9C}"/>
              </a:ext>
            </a:extLst>
          </p:cNvPr>
          <p:cNvSpPr txBox="1"/>
          <p:nvPr/>
        </p:nvSpPr>
        <p:spPr>
          <a:xfrm>
            <a:off x="5069136" y="3605736"/>
            <a:ext cx="492443" cy="13074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 dirty="0"/>
              <a:t>Threshold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004B18-4FA0-47E5-9F40-7351A8087F88}"/>
              </a:ext>
            </a:extLst>
          </p:cNvPr>
          <p:cNvSpPr/>
          <p:nvPr/>
        </p:nvSpPr>
        <p:spPr bwMode="auto">
          <a:xfrm>
            <a:off x="4860032" y="3287333"/>
            <a:ext cx="936104" cy="19442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텍스트 상자 23">
            <a:extLst>
              <a:ext uri="{FF2B5EF4-FFF2-40B4-BE49-F238E27FC236}">
                <a16:creationId xmlns:a16="http://schemas.microsoft.com/office/drawing/2014/main" id="{F53E8BC5-DDB0-4DD9-92AD-54F49F45FC2A}"/>
              </a:ext>
            </a:extLst>
          </p:cNvPr>
          <p:cNvSpPr txBox="1"/>
          <p:nvPr/>
        </p:nvSpPr>
        <p:spPr>
          <a:xfrm>
            <a:off x="6098064" y="3487729"/>
            <a:ext cx="492443" cy="16696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 dirty="0"/>
              <a:t>Sub-sampling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132C2E-4174-4376-AE6B-4A85679076A0}"/>
              </a:ext>
            </a:extLst>
          </p:cNvPr>
          <p:cNvSpPr/>
          <p:nvPr/>
        </p:nvSpPr>
        <p:spPr bwMode="auto">
          <a:xfrm>
            <a:off x="5868144" y="3287333"/>
            <a:ext cx="936104" cy="19442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오른쪽 화살표[R] 26">
            <a:extLst>
              <a:ext uri="{FF2B5EF4-FFF2-40B4-BE49-F238E27FC236}">
                <a16:creationId xmlns:a16="http://schemas.microsoft.com/office/drawing/2014/main" id="{D80A766D-73A3-4937-A32B-577EBAF4EEFC}"/>
              </a:ext>
            </a:extLst>
          </p:cNvPr>
          <p:cNvSpPr/>
          <p:nvPr/>
        </p:nvSpPr>
        <p:spPr bwMode="auto">
          <a:xfrm>
            <a:off x="3303828" y="4079421"/>
            <a:ext cx="360040" cy="359989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오른쪽 화살표[R] 27">
            <a:extLst>
              <a:ext uri="{FF2B5EF4-FFF2-40B4-BE49-F238E27FC236}">
                <a16:creationId xmlns:a16="http://schemas.microsoft.com/office/drawing/2014/main" id="{7FC1AB86-DD17-47C9-9875-4BF4B839797C}"/>
              </a:ext>
            </a:extLst>
          </p:cNvPr>
          <p:cNvSpPr/>
          <p:nvPr/>
        </p:nvSpPr>
        <p:spPr bwMode="auto">
          <a:xfrm>
            <a:off x="6948264" y="4079472"/>
            <a:ext cx="360040" cy="359989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2E71CB05-A2DD-4B99-BFEB-AD92B12EC9ED}"/>
              </a:ext>
            </a:extLst>
          </p:cNvPr>
          <p:cNvSpPr txBox="1"/>
          <p:nvPr/>
        </p:nvSpPr>
        <p:spPr>
          <a:xfrm>
            <a:off x="7262600" y="5322694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Feature map</a:t>
            </a:r>
            <a:endParaRPr lang="ko-KR" altLang="en-US" sz="1600" dirty="0"/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8E0AD1BE-9C29-4BFA-9DA7-1F4272ED8DE1}"/>
              </a:ext>
            </a:extLst>
          </p:cNvPr>
          <p:cNvSpPr txBox="1"/>
          <p:nvPr/>
        </p:nvSpPr>
        <p:spPr>
          <a:xfrm>
            <a:off x="1431620" y="5322694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Image</a:t>
            </a:r>
            <a:endParaRPr lang="ko-KR" altLang="en-US" sz="16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BC9D0C2-2192-4FF3-98DF-667EE2B1B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34" y="3297183"/>
            <a:ext cx="2158440" cy="200002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81B628A-EABE-49E5-863E-9044440B0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639" y="3738901"/>
            <a:ext cx="1071006" cy="10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84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/>
              <a:t>Structure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7" y="1847020"/>
            <a:ext cx="1141065" cy="12990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7" y="3216976"/>
            <a:ext cx="1141065" cy="12990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4940449"/>
            <a:ext cx="1141065" cy="129905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4798472" y="3248632"/>
            <a:ext cx="1152128" cy="723993"/>
          </a:xfrm>
          <a:prstGeom prst="rect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1</a:t>
            </a:r>
            <a:endParaRPr kumimoji="1" lang="ko-KR" altLang="en-US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775520" y="3515394"/>
            <a:ext cx="1152128" cy="723993"/>
          </a:xfrm>
          <a:prstGeom prst="rect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lang="en-US" altLang="ko-KR" sz="1600" dirty="0"/>
              <a:t>Image</a:t>
            </a:r>
            <a:endParaRPr kumimoji="1" lang="ko-KR" altLang="en-US" sz="1600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4940256" y="3499291"/>
            <a:ext cx="1152128" cy="723993"/>
          </a:xfrm>
          <a:prstGeom prst="rect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2</a:t>
            </a:r>
            <a:endParaRPr kumimoji="1" lang="ko-KR" altLang="en-US" sz="1600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5120154" y="3735958"/>
            <a:ext cx="1152128" cy="723993"/>
          </a:xfrm>
          <a:prstGeom prst="rect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n</a:t>
            </a:r>
            <a:endParaRPr kumimoji="1" lang="ko-KR" altLang="en-US" sz="1600" dirty="0"/>
          </a:p>
        </p:txBody>
      </p:sp>
      <p:cxnSp>
        <p:nvCxnSpPr>
          <p:cNvPr id="19" name="직선 화살표 연결선 18"/>
          <p:cNvCxnSpPr>
            <a:stCxn id="9" idx="3"/>
            <a:endCxn id="5" idx="1"/>
          </p:cNvCxnSpPr>
          <p:nvPr/>
        </p:nvCxnSpPr>
        <p:spPr bwMode="auto">
          <a:xfrm flipV="1">
            <a:off x="2927648" y="2496550"/>
            <a:ext cx="432048" cy="13808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직선 화살표 연결선 19"/>
          <p:cNvCxnSpPr>
            <a:stCxn id="9" idx="3"/>
            <a:endCxn id="6" idx="1"/>
          </p:cNvCxnSpPr>
          <p:nvPr/>
        </p:nvCxnSpPr>
        <p:spPr bwMode="auto">
          <a:xfrm flipV="1">
            <a:off x="2927648" y="3866506"/>
            <a:ext cx="432048" cy="10885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직선 화살표 연결선 22"/>
          <p:cNvCxnSpPr>
            <a:stCxn id="9" idx="3"/>
            <a:endCxn id="7" idx="1"/>
          </p:cNvCxnSpPr>
          <p:nvPr/>
        </p:nvCxnSpPr>
        <p:spPr bwMode="auto">
          <a:xfrm>
            <a:off x="2927649" y="3877390"/>
            <a:ext cx="432047" cy="1712588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7" name="직선 화살표 연결선 26"/>
          <p:cNvCxnSpPr>
            <a:stCxn id="5" idx="3"/>
            <a:endCxn id="8" idx="1"/>
          </p:cNvCxnSpPr>
          <p:nvPr/>
        </p:nvCxnSpPr>
        <p:spPr bwMode="auto">
          <a:xfrm>
            <a:off x="4500762" y="2496550"/>
            <a:ext cx="297711" cy="1114079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0" name="직선 화살표 연결선 29"/>
          <p:cNvCxnSpPr>
            <a:stCxn id="6" idx="3"/>
            <a:endCxn id="10" idx="1"/>
          </p:cNvCxnSpPr>
          <p:nvPr/>
        </p:nvCxnSpPr>
        <p:spPr bwMode="auto">
          <a:xfrm flipV="1">
            <a:off x="4500762" y="3861287"/>
            <a:ext cx="439495" cy="5218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3" name="직선 화살표 연결선 32"/>
          <p:cNvCxnSpPr>
            <a:stCxn id="7" idx="3"/>
            <a:endCxn id="11" idx="1"/>
          </p:cNvCxnSpPr>
          <p:nvPr/>
        </p:nvCxnSpPr>
        <p:spPr bwMode="auto">
          <a:xfrm flipV="1">
            <a:off x="4500760" y="4097954"/>
            <a:ext cx="619394" cy="1492024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15" name="그룹 14"/>
          <p:cNvGrpSpPr/>
          <p:nvPr/>
        </p:nvGrpSpPr>
        <p:grpSpPr>
          <a:xfrm>
            <a:off x="6384880" y="1761930"/>
            <a:ext cx="3189506" cy="1971252"/>
            <a:chOff x="4860880" y="1903751"/>
            <a:chExt cx="3189506" cy="1971252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2913" y="1903751"/>
              <a:ext cx="1141065" cy="1299059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 bwMode="auto">
            <a:xfrm>
              <a:off x="6898258" y="2191283"/>
              <a:ext cx="1152128" cy="723993"/>
            </a:xfrm>
            <a:prstGeom prst="rect">
              <a:avLst/>
            </a:prstGeom>
            <a:solidFill>
              <a:srgbClr val="EDF7F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r>
                <a:rPr kumimoji="1" lang="en-US" altLang="ko-KR" sz="1600" dirty="0"/>
                <a:t>Higher</a:t>
              </a:r>
            </a:p>
            <a:p>
              <a:pPr algn="ctr"/>
              <a:r>
                <a:rPr kumimoji="1" lang="en-US" altLang="ko-KR" sz="1600" dirty="0"/>
                <a:t>Feature</a:t>
              </a:r>
            </a:p>
            <a:p>
              <a:pPr algn="ctr"/>
              <a:r>
                <a:rPr lang="en-US" altLang="ko-KR" sz="1600" dirty="0"/>
                <a:t>Map 1</a:t>
              </a:r>
              <a:endParaRPr kumimoji="1" lang="ko-KR" altLang="en-US" sz="1600" dirty="0"/>
            </a:p>
          </p:txBody>
        </p:sp>
        <p:cxnSp>
          <p:nvCxnSpPr>
            <p:cNvPr id="28" name="직선 화살표 연결선 27"/>
            <p:cNvCxnSpPr>
              <a:endCxn id="18" idx="1"/>
            </p:cNvCxnSpPr>
            <p:nvPr/>
          </p:nvCxnSpPr>
          <p:spPr bwMode="auto">
            <a:xfrm flipV="1">
              <a:off x="4860880" y="2553281"/>
              <a:ext cx="462033" cy="1321722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4" name="직선 화살표 연결선 33"/>
            <p:cNvCxnSpPr/>
            <p:nvPr/>
          </p:nvCxnSpPr>
          <p:spPr bwMode="auto">
            <a:xfrm flipV="1">
              <a:off x="6448138" y="2548061"/>
              <a:ext cx="439495" cy="5218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16" name="그룹 15"/>
          <p:cNvGrpSpPr/>
          <p:nvPr/>
        </p:nvGrpSpPr>
        <p:grpSpPr>
          <a:xfrm>
            <a:off x="6378445" y="3071156"/>
            <a:ext cx="3200217" cy="1299059"/>
            <a:chOff x="4854444" y="3212976"/>
            <a:chExt cx="3200217" cy="1299059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2913" y="3212976"/>
              <a:ext cx="1141065" cy="129905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 bwMode="auto">
            <a:xfrm>
              <a:off x="6902533" y="3515781"/>
              <a:ext cx="1152128" cy="723993"/>
            </a:xfrm>
            <a:prstGeom prst="rect">
              <a:avLst/>
            </a:prstGeom>
            <a:solidFill>
              <a:srgbClr val="EDF7F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600" dirty="0"/>
                <a:t>Higher</a:t>
              </a:r>
            </a:p>
            <a:p>
              <a:pPr algn="ctr"/>
              <a:r>
                <a:rPr lang="en-US" altLang="ko-KR" sz="1600" dirty="0"/>
                <a:t>Feature</a:t>
              </a:r>
            </a:p>
            <a:p>
              <a:pPr algn="ctr"/>
              <a:r>
                <a:rPr lang="en-US" altLang="ko-KR" sz="1600" dirty="0"/>
                <a:t>Map 2</a:t>
              </a:r>
              <a:endParaRPr lang="ko-KR" altLang="en-US" sz="1600" dirty="0"/>
            </a:p>
          </p:txBody>
        </p:sp>
        <p:cxnSp>
          <p:nvCxnSpPr>
            <p:cNvPr id="29" name="직선 화살표 연결선 28"/>
            <p:cNvCxnSpPr/>
            <p:nvPr/>
          </p:nvCxnSpPr>
          <p:spPr bwMode="auto">
            <a:xfrm>
              <a:off x="4854444" y="3875003"/>
              <a:ext cx="432048" cy="1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5" name="직선 화살표 연결선 34"/>
            <p:cNvCxnSpPr/>
            <p:nvPr/>
          </p:nvCxnSpPr>
          <p:spPr bwMode="auto">
            <a:xfrm flipV="1">
              <a:off x="6452503" y="3875003"/>
              <a:ext cx="439495" cy="5218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17" name="그룹 16"/>
          <p:cNvGrpSpPr/>
          <p:nvPr/>
        </p:nvGrpSpPr>
        <p:grpSpPr>
          <a:xfrm>
            <a:off x="6387429" y="3733773"/>
            <a:ext cx="3186957" cy="2365684"/>
            <a:chOff x="4863428" y="3875594"/>
            <a:chExt cx="3186957" cy="2365684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2912" y="4942219"/>
              <a:ext cx="1141065" cy="1299059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 bwMode="auto">
            <a:xfrm>
              <a:off x="6898257" y="5162644"/>
              <a:ext cx="1152128" cy="723993"/>
            </a:xfrm>
            <a:prstGeom prst="rect">
              <a:avLst/>
            </a:prstGeom>
            <a:solidFill>
              <a:srgbClr val="EDF7F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600" dirty="0"/>
                <a:t>Higher</a:t>
              </a:r>
            </a:p>
            <a:p>
              <a:pPr algn="ctr"/>
              <a:r>
                <a:rPr lang="en-US" altLang="ko-KR" sz="1600" dirty="0"/>
                <a:t>Feature</a:t>
              </a:r>
            </a:p>
            <a:p>
              <a:pPr algn="ctr"/>
              <a:r>
                <a:rPr lang="en-US" altLang="ko-KR" sz="1600" dirty="0"/>
                <a:t>Map m</a:t>
              </a:r>
              <a:endParaRPr lang="ko-KR" altLang="en-US" sz="1600" dirty="0"/>
            </a:p>
          </p:txBody>
        </p:sp>
        <p:cxnSp>
          <p:nvCxnSpPr>
            <p:cNvPr id="32" name="직선 화살표 연결선 31"/>
            <p:cNvCxnSpPr/>
            <p:nvPr/>
          </p:nvCxnSpPr>
          <p:spPr bwMode="auto">
            <a:xfrm>
              <a:off x="4863428" y="3875594"/>
              <a:ext cx="432047" cy="1723474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6" name="직선 화살표 연결선 35"/>
            <p:cNvCxnSpPr/>
            <p:nvPr/>
          </p:nvCxnSpPr>
          <p:spPr bwMode="auto">
            <a:xfrm flipV="1">
              <a:off x="6464073" y="5547405"/>
              <a:ext cx="439495" cy="5218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3530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내용 개체 틀 2"/>
          <p:cNvSpPr>
            <a:spLocks noGrp="1"/>
          </p:cNvSpPr>
          <p:nvPr>
            <p:ph idx="1"/>
          </p:nvPr>
        </p:nvSpPr>
        <p:spPr>
          <a:xfrm>
            <a:off x="2209800" y="1268414"/>
            <a:ext cx="7772400" cy="5087937"/>
          </a:xfrm>
        </p:spPr>
        <p:txBody>
          <a:bodyPr/>
          <a:lstStyle/>
          <a:p>
            <a:r>
              <a:rPr kumimoji="1" lang="en-US" altLang="ko-KR" sz="2800" dirty="0"/>
              <a:t>Structure(</a:t>
            </a:r>
            <a:r>
              <a:rPr kumimoji="1" lang="ko-KR" altLang="en-US" sz="2800" dirty="0"/>
              <a:t>교재</a:t>
            </a:r>
            <a:r>
              <a:rPr kumimoji="1" lang="en-US" altLang="ko-KR" sz="2800" dirty="0"/>
              <a:t>170P</a:t>
            </a:r>
            <a:r>
              <a:rPr kumimoji="1" lang="ko-KR" altLang="en-US" sz="2800" dirty="0"/>
              <a:t>참고</a:t>
            </a:r>
            <a:r>
              <a:rPr kumimoji="1" lang="en-US" altLang="ko-KR" sz="2800" dirty="0"/>
              <a:t>)</a:t>
            </a:r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 bwMode="auto">
          <a:xfrm>
            <a:off x="3515985" y="2321021"/>
            <a:ext cx="1152128" cy="723993"/>
          </a:xfrm>
          <a:prstGeom prst="rect">
            <a:avLst/>
          </a:prstGeom>
          <a:solidFill>
            <a:srgbClr val="0066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1</a:t>
            </a:r>
            <a:endParaRPr kumimoji="1" lang="ko-KR" altLang="en-US" sz="16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919536" y="3114413"/>
            <a:ext cx="1152128" cy="723993"/>
          </a:xfrm>
          <a:prstGeom prst="rect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lang="en-US" altLang="ko-KR" sz="1600" dirty="0"/>
              <a:t>Image</a:t>
            </a:r>
            <a:endParaRPr kumimoji="1" lang="ko-KR" altLang="en-US" sz="1600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3647155" y="2969093"/>
            <a:ext cx="1152128" cy="723993"/>
          </a:xfrm>
          <a:prstGeom prst="rect">
            <a:avLst/>
          </a:prstGeom>
          <a:solidFill>
            <a:srgbClr val="FFFFA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2</a:t>
            </a:r>
            <a:endParaRPr kumimoji="1" lang="ko-KR" altLang="en-US" sz="1600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3759871" y="3617165"/>
            <a:ext cx="1152128" cy="723993"/>
          </a:xfrm>
          <a:prstGeom prst="rect">
            <a:avLst/>
          </a:prstGeom>
          <a:solidFill>
            <a:srgbClr val="F2C8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r>
              <a:rPr kumimoji="1" lang="en-US" altLang="ko-KR" sz="1600" dirty="0"/>
              <a:t>Feature</a:t>
            </a:r>
          </a:p>
          <a:p>
            <a:pPr algn="ctr"/>
            <a:r>
              <a:rPr lang="en-US" altLang="ko-KR" sz="1600" dirty="0"/>
              <a:t>Map n</a:t>
            </a:r>
            <a:endParaRPr kumimoji="1" lang="ko-KR" altLang="en-US" sz="1600" dirty="0"/>
          </a:p>
        </p:txBody>
      </p:sp>
      <p:cxnSp>
        <p:nvCxnSpPr>
          <p:cNvPr id="13" name="직선 화살표 연결선 12"/>
          <p:cNvCxnSpPr>
            <a:stCxn id="9" idx="3"/>
            <a:endCxn id="8" idx="1"/>
          </p:cNvCxnSpPr>
          <p:nvPr/>
        </p:nvCxnSpPr>
        <p:spPr bwMode="auto">
          <a:xfrm flipV="1">
            <a:off x="3071665" y="2683017"/>
            <a:ext cx="444321" cy="793392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4" name="직선 화살표 연결선 13"/>
          <p:cNvCxnSpPr>
            <a:stCxn id="9" idx="3"/>
            <a:endCxn id="10" idx="1"/>
          </p:cNvCxnSpPr>
          <p:nvPr/>
        </p:nvCxnSpPr>
        <p:spPr bwMode="auto">
          <a:xfrm flipV="1">
            <a:off x="3071665" y="3331089"/>
            <a:ext cx="575491" cy="14532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88" name="직선 화살표 연결선 387"/>
          <p:cNvCxnSpPr>
            <a:stCxn id="9" idx="3"/>
            <a:endCxn id="11" idx="1"/>
          </p:cNvCxnSpPr>
          <p:nvPr/>
        </p:nvCxnSpPr>
        <p:spPr bwMode="auto">
          <a:xfrm>
            <a:off x="3071665" y="3476409"/>
            <a:ext cx="688207" cy="502752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01" name="직사각형 400"/>
          <p:cNvSpPr/>
          <p:nvPr/>
        </p:nvSpPr>
        <p:spPr bwMode="auto">
          <a:xfrm>
            <a:off x="5015880" y="2465037"/>
            <a:ext cx="623746" cy="455063"/>
          </a:xfrm>
          <a:prstGeom prst="rect">
            <a:avLst/>
          </a:prstGeom>
          <a:solidFill>
            <a:srgbClr val="0066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02" name="직사각형 401"/>
          <p:cNvSpPr/>
          <p:nvPr/>
        </p:nvSpPr>
        <p:spPr bwMode="auto">
          <a:xfrm>
            <a:off x="5126995" y="3094007"/>
            <a:ext cx="623746" cy="455063"/>
          </a:xfrm>
          <a:prstGeom prst="rect">
            <a:avLst/>
          </a:prstGeom>
          <a:solidFill>
            <a:srgbClr val="FFFFA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03" name="직사각형 402"/>
          <p:cNvSpPr/>
          <p:nvPr/>
        </p:nvSpPr>
        <p:spPr bwMode="auto">
          <a:xfrm>
            <a:off x="5280438" y="3752587"/>
            <a:ext cx="623746" cy="455063"/>
          </a:xfrm>
          <a:prstGeom prst="rect">
            <a:avLst/>
          </a:prstGeom>
          <a:solidFill>
            <a:srgbClr val="F2C8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cxnSp>
        <p:nvCxnSpPr>
          <p:cNvPr id="404" name="직선 화살표 연결선 403"/>
          <p:cNvCxnSpPr>
            <a:stCxn id="8" idx="3"/>
            <a:endCxn id="401" idx="1"/>
          </p:cNvCxnSpPr>
          <p:nvPr/>
        </p:nvCxnSpPr>
        <p:spPr bwMode="auto">
          <a:xfrm>
            <a:off x="4668114" y="2683018"/>
            <a:ext cx="347767" cy="955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7" name="직선 화살표 연결선 406"/>
          <p:cNvCxnSpPr>
            <a:stCxn id="10" idx="3"/>
            <a:endCxn id="402" idx="1"/>
          </p:cNvCxnSpPr>
          <p:nvPr/>
        </p:nvCxnSpPr>
        <p:spPr bwMode="auto">
          <a:xfrm flipV="1">
            <a:off x="4799283" y="3321539"/>
            <a:ext cx="327712" cy="955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10" name="직선 화살표 연결선 409"/>
          <p:cNvCxnSpPr>
            <a:stCxn id="11" idx="3"/>
            <a:endCxn id="403" idx="1"/>
          </p:cNvCxnSpPr>
          <p:nvPr/>
        </p:nvCxnSpPr>
        <p:spPr bwMode="auto">
          <a:xfrm>
            <a:off x="4912000" y="3979162"/>
            <a:ext cx="368439" cy="95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13" name="오른쪽 중괄호[R] 412"/>
          <p:cNvSpPr/>
          <p:nvPr/>
        </p:nvSpPr>
        <p:spPr bwMode="auto">
          <a:xfrm rot="21304585">
            <a:off x="5906530" y="2774825"/>
            <a:ext cx="211496" cy="1197466"/>
          </a:xfrm>
          <a:prstGeom prst="rightBrace">
            <a:avLst>
              <a:gd name="adj1" fmla="val 33292"/>
              <a:gd name="adj2" fmla="val 5026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4" name="직사각형 413"/>
          <p:cNvSpPr/>
          <p:nvPr/>
        </p:nvSpPr>
        <p:spPr bwMode="auto">
          <a:xfrm>
            <a:off x="6308599" y="1888973"/>
            <a:ext cx="623746" cy="455063"/>
          </a:xfrm>
          <a:prstGeom prst="rect">
            <a:avLst/>
          </a:prstGeom>
          <a:solidFill>
            <a:srgbClr val="C0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15" name="직사각형 414"/>
          <p:cNvSpPr/>
          <p:nvPr/>
        </p:nvSpPr>
        <p:spPr bwMode="auto">
          <a:xfrm>
            <a:off x="6397088" y="2177005"/>
            <a:ext cx="623746" cy="455063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16" name="직사각형 415"/>
          <p:cNvSpPr/>
          <p:nvPr/>
        </p:nvSpPr>
        <p:spPr bwMode="auto">
          <a:xfrm>
            <a:off x="6491437" y="2465037"/>
            <a:ext cx="623746" cy="4550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17" name="직사각형 416"/>
          <p:cNvSpPr/>
          <p:nvPr/>
        </p:nvSpPr>
        <p:spPr bwMode="auto">
          <a:xfrm>
            <a:off x="6563445" y="2767959"/>
            <a:ext cx="623746" cy="455063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18" name="직사각형 417"/>
          <p:cNvSpPr/>
          <p:nvPr/>
        </p:nvSpPr>
        <p:spPr bwMode="auto">
          <a:xfrm>
            <a:off x="6635453" y="3054991"/>
            <a:ext cx="623746" cy="455063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19" name="직사각형 418"/>
          <p:cNvSpPr/>
          <p:nvPr/>
        </p:nvSpPr>
        <p:spPr bwMode="auto">
          <a:xfrm>
            <a:off x="6707461" y="3378126"/>
            <a:ext cx="623746" cy="455063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20" name="직사각형 419"/>
          <p:cNvSpPr/>
          <p:nvPr/>
        </p:nvSpPr>
        <p:spPr bwMode="auto">
          <a:xfrm>
            <a:off x="6779469" y="3666158"/>
            <a:ext cx="623746" cy="455063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21" name="직사각형 420"/>
          <p:cNvSpPr/>
          <p:nvPr/>
        </p:nvSpPr>
        <p:spPr bwMode="auto">
          <a:xfrm>
            <a:off x="6851477" y="3977205"/>
            <a:ext cx="623746" cy="455063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22" name="직사각형 421"/>
          <p:cNvSpPr/>
          <p:nvPr/>
        </p:nvSpPr>
        <p:spPr bwMode="auto">
          <a:xfrm>
            <a:off x="6923485" y="4265237"/>
            <a:ext cx="623746" cy="455063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cxnSp>
        <p:nvCxnSpPr>
          <p:cNvPr id="424" name="직선 화살표 연결선 423"/>
          <p:cNvCxnSpPr>
            <a:stCxn id="413" idx="1"/>
            <a:endCxn id="422" idx="1"/>
          </p:cNvCxnSpPr>
          <p:nvPr/>
        </p:nvCxnSpPr>
        <p:spPr bwMode="auto">
          <a:xfrm>
            <a:off x="6117911" y="3367668"/>
            <a:ext cx="805575" cy="112510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27" name="직선 화살표 연결선 426"/>
          <p:cNvCxnSpPr>
            <a:stCxn id="413" idx="1"/>
            <a:endCxn id="421" idx="1"/>
          </p:cNvCxnSpPr>
          <p:nvPr/>
        </p:nvCxnSpPr>
        <p:spPr bwMode="auto">
          <a:xfrm>
            <a:off x="6117911" y="3367668"/>
            <a:ext cx="733567" cy="837069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0" name="직선 화살표 연결선 429"/>
          <p:cNvCxnSpPr>
            <a:stCxn id="413" idx="1"/>
            <a:endCxn id="414" idx="1"/>
          </p:cNvCxnSpPr>
          <p:nvPr/>
        </p:nvCxnSpPr>
        <p:spPr bwMode="auto">
          <a:xfrm flipV="1">
            <a:off x="6117911" y="2116505"/>
            <a:ext cx="190689" cy="1251163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3" name="직선 화살표 연결선 432"/>
          <p:cNvCxnSpPr>
            <a:stCxn id="413" idx="1"/>
            <a:endCxn id="415" idx="1"/>
          </p:cNvCxnSpPr>
          <p:nvPr/>
        </p:nvCxnSpPr>
        <p:spPr bwMode="auto">
          <a:xfrm flipV="1">
            <a:off x="6117910" y="2404537"/>
            <a:ext cx="279178" cy="96313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5" name="직선 화살표 연결선 444"/>
          <p:cNvCxnSpPr>
            <a:stCxn id="413" idx="1"/>
            <a:endCxn id="416" idx="1"/>
          </p:cNvCxnSpPr>
          <p:nvPr/>
        </p:nvCxnSpPr>
        <p:spPr bwMode="auto">
          <a:xfrm flipV="1">
            <a:off x="6117911" y="2692569"/>
            <a:ext cx="373527" cy="675099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8" name="직선 화살표 연결선 447"/>
          <p:cNvCxnSpPr>
            <a:stCxn id="413" idx="1"/>
            <a:endCxn id="417" idx="1"/>
          </p:cNvCxnSpPr>
          <p:nvPr/>
        </p:nvCxnSpPr>
        <p:spPr bwMode="auto">
          <a:xfrm flipV="1">
            <a:off x="6117911" y="2995491"/>
            <a:ext cx="445535" cy="37217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51" name="직선 화살표 연결선 450"/>
          <p:cNvCxnSpPr>
            <a:stCxn id="413" idx="1"/>
            <a:endCxn id="418" idx="1"/>
          </p:cNvCxnSpPr>
          <p:nvPr/>
        </p:nvCxnSpPr>
        <p:spPr bwMode="auto">
          <a:xfrm flipV="1">
            <a:off x="6117911" y="3282523"/>
            <a:ext cx="517543" cy="85145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54" name="직선 화살표 연결선 453"/>
          <p:cNvCxnSpPr>
            <a:stCxn id="413" idx="1"/>
            <a:endCxn id="419" idx="1"/>
          </p:cNvCxnSpPr>
          <p:nvPr/>
        </p:nvCxnSpPr>
        <p:spPr bwMode="auto">
          <a:xfrm>
            <a:off x="6117911" y="3367667"/>
            <a:ext cx="589551" cy="23799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58" name="직선 화살표 연결선 457"/>
          <p:cNvCxnSpPr>
            <a:stCxn id="413" idx="1"/>
            <a:endCxn id="420" idx="1"/>
          </p:cNvCxnSpPr>
          <p:nvPr/>
        </p:nvCxnSpPr>
        <p:spPr bwMode="auto">
          <a:xfrm>
            <a:off x="6117911" y="3367667"/>
            <a:ext cx="661559" cy="526022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61" name="직사각형 460"/>
          <p:cNvSpPr/>
          <p:nvPr/>
        </p:nvSpPr>
        <p:spPr bwMode="auto">
          <a:xfrm>
            <a:off x="7320137" y="2007078"/>
            <a:ext cx="383881" cy="241934"/>
          </a:xfrm>
          <a:prstGeom prst="rect">
            <a:avLst/>
          </a:prstGeom>
          <a:solidFill>
            <a:srgbClr val="C0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2" name="직사각형 461"/>
          <p:cNvSpPr/>
          <p:nvPr/>
        </p:nvSpPr>
        <p:spPr bwMode="auto">
          <a:xfrm>
            <a:off x="7408626" y="2295110"/>
            <a:ext cx="383881" cy="241934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3" name="직사각형 462"/>
          <p:cNvSpPr/>
          <p:nvPr/>
        </p:nvSpPr>
        <p:spPr bwMode="auto">
          <a:xfrm>
            <a:off x="7502975" y="2583142"/>
            <a:ext cx="383881" cy="241934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4" name="직사각형 463"/>
          <p:cNvSpPr/>
          <p:nvPr/>
        </p:nvSpPr>
        <p:spPr bwMode="auto">
          <a:xfrm>
            <a:off x="7574983" y="2886064"/>
            <a:ext cx="383881" cy="241934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5" name="직사각형 464"/>
          <p:cNvSpPr/>
          <p:nvPr/>
        </p:nvSpPr>
        <p:spPr bwMode="auto">
          <a:xfrm>
            <a:off x="7646991" y="3173096"/>
            <a:ext cx="383881" cy="241934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6" name="직사각형 465"/>
          <p:cNvSpPr/>
          <p:nvPr/>
        </p:nvSpPr>
        <p:spPr bwMode="auto">
          <a:xfrm>
            <a:off x="7718999" y="3496231"/>
            <a:ext cx="383881" cy="241934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7" name="직사각형 466"/>
          <p:cNvSpPr/>
          <p:nvPr/>
        </p:nvSpPr>
        <p:spPr bwMode="auto">
          <a:xfrm>
            <a:off x="7791007" y="3784263"/>
            <a:ext cx="383881" cy="241934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8" name="직사각형 467"/>
          <p:cNvSpPr/>
          <p:nvPr/>
        </p:nvSpPr>
        <p:spPr bwMode="auto">
          <a:xfrm>
            <a:off x="7863015" y="4095310"/>
            <a:ext cx="383881" cy="241934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69" name="직사각형 468"/>
          <p:cNvSpPr/>
          <p:nvPr/>
        </p:nvSpPr>
        <p:spPr bwMode="auto">
          <a:xfrm>
            <a:off x="7935023" y="4383342"/>
            <a:ext cx="383881" cy="241934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cxnSp>
        <p:nvCxnSpPr>
          <p:cNvPr id="470" name="직선 화살표 연결선 469"/>
          <p:cNvCxnSpPr>
            <a:stCxn id="422" idx="3"/>
            <a:endCxn id="469" idx="1"/>
          </p:cNvCxnSpPr>
          <p:nvPr/>
        </p:nvCxnSpPr>
        <p:spPr bwMode="auto">
          <a:xfrm>
            <a:off x="7547232" y="4492769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73" name="직선 화살표 연결선 472"/>
          <p:cNvCxnSpPr>
            <a:stCxn id="421" idx="3"/>
            <a:endCxn id="468" idx="1"/>
          </p:cNvCxnSpPr>
          <p:nvPr/>
        </p:nvCxnSpPr>
        <p:spPr bwMode="auto">
          <a:xfrm>
            <a:off x="7475224" y="4204737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76" name="직선 화살표 연결선 475"/>
          <p:cNvCxnSpPr>
            <a:stCxn id="420" idx="3"/>
            <a:endCxn id="467" idx="1"/>
          </p:cNvCxnSpPr>
          <p:nvPr/>
        </p:nvCxnSpPr>
        <p:spPr bwMode="auto">
          <a:xfrm>
            <a:off x="7403216" y="3893690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79" name="직선 화살표 연결선 478"/>
          <p:cNvCxnSpPr>
            <a:stCxn id="419" idx="3"/>
            <a:endCxn id="466" idx="1"/>
          </p:cNvCxnSpPr>
          <p:nvPr/>
        </p:nvCxnSpPr>
        <p:spPr bwMode="auto">
          <a:xfrm>
            <a:off x="7331208" y="3605658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82" name="직선 화살표 연결선 481"/>
          <p:cNvCxnSpPr>
            <a:stCxn id="418" idx="3"/>
            <a:endCxn id="465" idx="1"/>
          </p:cNvCxnSpPr>
          <p:nvPr/>
        </p:nvCxnSpPr>
        <p:spPr bwMode="auto">
          <a:xfrm>
            <a:off x="7259200" y="3282523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85" name="직선 화살표 연결선 484"/>
          <p:cNvCxnSpPr>
            <a:stCxn id="417" idx="3"/>
            <a:endCxn id="464" idx="1"/>
          </p:cNvCxnSpPr>
          <p:nvPr/>
        </p:nvCxnSpPr>
        <p:spPr bwMode="auto">
          <a:xfrm>
            <a:off x="7187192" y="2995491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88" name="직선 화살표 연결선 487"/>
          <p:cNvCxnSpPr>
            <a:stCxn id="416" idx="3"/>
            <a:endCxn id="463" idx="1"/>
          </p:cNvCxnSpPr>
          <p:nvPr/>
        </p:nvCxnSpPr>
        <p:spPr bwMode="auto">
          <a:xfrm>
            <a:off x="7115184" y="2692569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91" name="직선 화살표 연결선 490"/>
          <p:cNvCxnSpPr>
            <a:stCxn id="415" idx="3"/>
            <a:endCxn id="462" idx="1"/>
          </p:cNvCxnSpPr>
          <p:nvPr/>
        </p:nvCxnSpPr>
        <p:spPr bwMode="auto">
          <a:xfrm>
            <a:off x="7020835" y="2404537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94" name="직선 화살표 연결선 493"/>
          <p:cNvCxnSpPr>
            <a:stCxn id="414" idx="3"/>
            <a:endCxn id="461" idx="1"/>
          </p:cNvCxnSpPr>
          <p:nvPr/>
        </p:nvCxnSpPr>
        <p:spPr bwMode="auto">
          <a:xfrm>
            <a:off x="6932346" y="2116505"/>
            <a:ext cx="387791" cy="1154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97" name="텍스트 상자 496"/>
          <p:cNvSpPr txBox="1"/>
          <p:nvPr/>
        </p:nvSpPr>
        <p:spPr>
          <a:xfrm>
            <a:off x="2783632" y="4913309"/>
            <a:ext cx="1311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Convolution</a:t>
            </a:r>
          </a:p>
          <a:p>
            <a:pPr algn="ctr"/>
            <a:r>
              <a:rPr lang="en-US" altLang="ko-KR" sz="1600" dirty="0"/>
              <a:t>&amp;</a:t>
            </a:r>
            <a:endParaRPr kumimoji="1" lang="en-US" altLang="ko-KR" sz="1600" dirty="0"/>
          </a:p>
          <a:p>
            <a:r>
              <a:rPr lang="en-US" altLang="ko-KR" sz="1600" dirty="0"/>
              <a:t>Threshold</a:t>
            </a:r>
            <a:endParaRPr kumimoji="1" lang="ko-KR" altLang="en-US" sz="1600" dirty="0"/>
          </a:p>
        </p:txBody>
      </p:sp>
      <p:sp>
        <p:nvSpPr>
          <p:cNvPr id="498" name="텍스트 상자 497"/>
          <p:cNvSpPr txBox="1"/>
          <p:nvPr/>
        </p:nvSpPr>
        <p:spPr>
          <a:xfrm>
            <a:off x="4668113" y="4919506"/>
            <a:ext cx="8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/>
              <a:t>Pooling</a:t>
            </a:r>
            <a:endParaRPr kumimoji="1" lang="ko-KR" altLang="en-US" sz="1600" dirty="0"/>
          </a:p>
        </p:txBody>
      </p:sp>
      <p:sp>
        <p:nvSpPr>
          <p:cNvPr id="499" name="텍스트 상자 498"/>
          <p:cNvSpPr txBox="1"/>
          <p:nvPr/>
        </p:nvSpPr>
        <p:spPr>
          <a:xfrm>
            <a:off x="5845646" y="4905449"/>
            <a:ext cx="1311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Convolution</a:t>
            </a:r>
          </a:p>
          <a:p>
            <a:pPr algn="ctr"/>
            <a:r>
              <a:rPr lang="en-US" altLang="ko-KR" sz="1600" dirty="0"/>
              <a:t>&amp;</a:t>
            </a:r>
            <a:endParaRPr kumimoji="1" lang="en-US" altLang="ko-KR" sz="1600" dirty="0"/>
          </a:p>
          <a:p>
            <a:r>
              <a:rPr lang="en-US" altLang="ko-KR" sz="1600" dirty="0"/>
              <a:t>Threshold</a:t>
            </a:r>
            <a:endParaRPr kumimoji="1" lang="ko-KR" altLang="en-US" sz="1600" dirty="0"/>
          </a:p>
        </p:txBody>
      </p:sp>
      <p:sp>
        <p:nvSpPr>
          <p:cNvPr id="500" name="텍스트 상자 499"/>
          <p:cNvSpPr txBox="1"/>
          <p:nvPr/>
        </p:nvSpPr>
        <p:spPr>
          <a:xfrm>
            <a:off x="7392144" y="4916503"/>
            <a:ext cx="8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Pooling</a:t>
            </a:r>
            <a:endParaRPr kumimoji="1" lang="ko-KR" altLang="en-US" sz="1600" dirty="0"/>
          </a:p>
        </p:txBody>
      </p:sp>
      <p:sp>
        <p:nvSpPr>
          <p:cNvPr id="501" name="타원 500"/>
          <p:cNvSpPr/>
          <p:nvPr/>
        </p:nvSpPr>
        <p:spPr bwMode="auto">
          <a:xfrm>
            <a:off x="8400257" y="1553183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3" name="타원 502"/>
          <p:cNvSpPr/>
          <p:nvPr/>
        </p:nvSpPr>
        <p:spPr bwMode="auto">
          <a:xfrm>
            <a:off x="8472265" y="1965756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4" name="타원 503"/>
          <p:cNvSpPr/>
          <p:nvPr/>
        </p:nvSpPr>
        <p:spPr bwMode="auto">
          <a:xfrm>
            <a:off x="8584060" y="2382909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5" name="타원 504"/>
          <p:cNvSpPr/>
          <p:nvPr/>
        </p:nvSpPr>
        <p:spPr bwMode="auto">
          <a:xfrm>
            <a:off x="8688289" y="2800062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6" name="타원 505"/>
          <p:cNvSpPr/>
          <p:nvPr/>
        </p:nvSpPr>
        <p:spPr bwMode="auto">
          <a:xfrm>
            <a:off x="8832305" y="3208199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7" name="타원 506"/>
          <p:cNvSpPr/>
          <p:nvPr/>
        </p:nvSpPr>
        <p:spPr bwMode="auto">
          <a:xfrm>
            <a:off x="8904313" y="3616336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8" name="타원 507"/>
          <p:cNvSpPr/>
          <p:nvPr/>
        </p:nvSpPr>
        <p:spPr bwMode="auto">
          <a:xfrm>
            <a:off x="8976321" y="4038753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9" name="타원 508"/>
          <p:cNvSpPr/>
          <p:nvPr/>
        </p:nvSpPr>
        <p:spPr bwMode="auto">
          <a:xfrm>
            <a:off x="9048329" y="4446890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2" name="타원 511"/>
          <p:cNvSpPr/>
          <p:nvPr/>
        </p:nvSpPr>
        <p:spPr bwMode="auto">
          <a:xfrm>
            <a:off x="9661948" y="2742048"/>
            <a:ext cx="320253" cy="288032"/>
          </a:xfrm>
          <a:prstGeom prst="ellipse">
            <a:avLst/>
          </a:prstGeom>
          <a:solidFill>
            <a:srgbClr val="EDF7F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13" name="직선 화살표 연결선 512"/>
          <p:cNvCxnSpPr>
            <a:stCxn id="509" idx="6"/>
            <a:endCxn id="512" idx="2"/>
          </p:cNvCxnSpPr>
          <p:nvPr/>
        </p:nvCxnSpPr>
        <p:spPr bwMode="auto">
          <a:xfrm flipV="1">
            <a:off x="9368581" y="2886064"/>
            <a:ext cx="293366" cy="1704842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16" name="직선 화살표 연결선 515"/>
          <p:cNvCxnSpPr>
            <a:stCxn id="508" idx="6"/>
            <a:endCxn id="512" idx="2"/>
          </p:cNvCxnSpPr>
          <p:nvPr/>
        </p:nvCxnSpPr>
        <p:spPr bwMode="auto">
          <a:xfrm flipV="1">
            <a:off x="9296573" y="2886065"/>
            <a:ext cx="365374" cy="1296705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19" name="직선 화살표 연결선 518"/>
          <p:cNvCxnSpPr>
            <a:stCxn id="507" idx="6"/>
            <a:endCxn id="512" idx="2"/>
          </p:cNvCxnSpPr>
          <p:nvPr/>
        </p:nvCxnSpPr>
        <p:spPr bwMode="auto">
          <a:xfrm flipV="1">
            <a:off x="9224565" y="2886064"/>
            <a:ext cx="437382" cy="874288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22" name="직선 화살표 연결선 521"/>
          <p:cNvCxnSpPr>
            <a:stCxn id="506" idx="6"/>
            <a:endCxn id="512" idx="2"/>
          </p:cNvCxnSpPr>
          <p:nvPr/>
        </p:nvCxnSpPr>
        <p:spPr bwMode="auto">
          <a:xfrm flipV="1">
            <a:off x="9152557" y="2886065"/>
            <a:ext cx="509390" cy="46615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25" name="직선 화살표 연결선 524"/>
          <p:cNvCxnSpPr>
            <a:stCxn id="505" idx="6"/>
            <a:endCxn id="512" idx="2"/>
          </p:cNvCxnSpPr>
          <p:nvPr/>
        </p:nvCxnSpPr>
        <p:spPr bwMode="auto">
          <a:xfrm flipV="1">
            <a:off x="9008541" y="2886064"/>
            <a:ext cx="653406" cy="58014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28" name="직선 화살표 연결선 527"/>
          <p:cNvCxnSpPr>
            <a:stCxn id="504" idx="6"/>
            <a:endCxn id="512" idx="2"/>
          </p:cNvCxnSpPr>
          <p:nvPr/>
        </p:nvCxnSpPr>
        <p:spPr bwMode="auto">
          <a:xfrm>
            <a:off x="8904313" y="2526926"/>
            <a:ext cx="757635" cy="359139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31" name="직선 화살표 연결선 530"/>
          <p:cNvCxnSpPr>
            <a:stCxn id="503" idx="6"/>
            <a:endCxn id="512" idx="2"/>
          </p:cNvCxnSpPr>
          <p:nvPr/>
        </p:nvCxnSpPr>
        <p:spPr bwMode="auto">
          <a:xfrm>
            <a:off x="8792517" y="2109772"/>
            <a:ext cx="869430" cy="776292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34" name="직선 화살표 연결선 533"/>
          <p:cNvCxnSpPr>
            <a:stCxn id="501" idx="6"/>
            <a:endCxn id="512" idx="2"/>
          </p:cNvCxnSpPr>
          <p:nvPr/>
        </p:nvCxnSpPr>
        <p:spPr bwMode="auto">
          <a:xfrm>
            <a:off x="8720509" y="1697200"/>
            <a:ext cx="941438" cy="1188865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37" name="직선 화살표 연결선 536"/>
          <p:cNvCxnSpPr>
            <a:stCxn id="461" idx="3"/>
            <a:endCxn id="501" idx="2"/>
          </p:cNvCxnSpPr>
          <p:nvPr/>
        </p:nvCxnSpPr>
        <p:spPr bwMode="auto">
          <a:xfrm flipV="1">
            <a:off x="7704018" y="1697199"/>
            <a:ext cx="696239" cy="430846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40" name="직선 화살표 연결선 539"/>
          <p:cNvCxnSpPr>
            <a:stCxn id="461" idx="3"/>
            <a:endCxn id="503" idx="2"/>
          </p:cNvCxnSpPr>
          <p:nvPr/>
        </p:nvCxnSpPr>
        <p:spPr bwMode="auto">
          <a:xfrm flipV="1">
            <a:off x="7704018" y="2109773"/>
            <a:ext cx="768247" cy="18273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43" name="직선 화살표 연결선 542"/>
          <p:cNvCxnSpPr>
            <a:stCxn id="461" idx="3"/>
            <a:endCxn id="504" idx="2"/>
          </p:cNvCxnSpPr>
          <p:nvPr/>
        </p:nvCxnSpPr>
        <p:spPr bwMode="auto">
          <a:xfrm>
            <a:off x="7704017" y="2128045"/>
            <a:ext cx="880042" cy="39888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46" name="직선 화살표 연결선 545"/>
          <p:cNvCxnSpPr>
            <a:stCxn id="461" idx="3"/>
            <a:endCxn id="509" idx="2"/>
          </p:cNvCxnSpPr>
          <p:nvPr/>
        </p:nvCxnSpPr>
        <p:spPr bwMode="auto">
          <a:xfrm>
            <a:off x="7704018" y="2128046"/>
            <a:ext cx="1344311" cy="246286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49" name="직선 화살표 연결선 548"/>
          <p:cNvCxnSpPr>
            <a:stCxn id="469" idx="3"/>
            <a:endCxn id="509" idx="2"/>
          </p:cNvCxnSpPr>
          <p:nvPr/>
        </p:nvCxnSpPr>
        <p:spPr bwMode="auto">
          <a:xfrm>
            <a:off x="8318904" y="4504310"/>
            <a:ext cx="729425" cy="8659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52" name="직선 화살표 연결선 551"/>
          <p:cNvCxnSpPr>
            <a:stCxn id="469" idx="3"/>
            <a:endCxn id="508" idx="2"/>
          </p:cNvCxnSpPr>
          <p:nvPr/>
        </p:nvCxnSpPr>
        <p:spPr bwMode="auto">
          <a:xfrm flipV="1">
            <a:off x="8318904" y="4182769"/>
            <a:ext cx="657417" cy="32154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55" name="직선 화살표 연결선 554"/>
          <p:cNvCxnSpPr>
            <a:stCxn id="469" idx="3"/>
            <a:endCxn id="507" idx="2"/>
          </p:cNvCxnSpPr>
          <p:nvPr/>
        </p:nvCxnSpPr>
        <p:spPr bwMode="auto">
          <a:xfrm flipV="1">
            <a:off x="8318904" y="3760353"/>
            <a:ext cx="585409" cy="74395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58" name="직선 화살표 연결선 557"/>
          <p:cNvCxnSpPr>
            <a:stCxn id="469" idx="3"/>
            <a:endCxn id="501" idx="2"/>
          </p:cNvCxnSpPr>
          <p:nvPr/>
        </p:nvCxnSpPr>
        <p:spPr bwMode="auto">
          <a:xfrm flipV="1">
            <a:off x="8318904" y="1697199"/>
            <a:ext cx="81353" cy="280711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77" name="텍스트 상자 576"/>
          <p:cNvSpPr txBox="1"/>
          <p:nvPr/>
        </p:nvSpPr>
        <p:spPr>
          <a:xfrm>
            <a:off x="8670321" y="4962670"/>
            <a:ext cx="1689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/>
              <a:t>Fully Connected</a:t>
            </a:r>
          </a:p>
          <a:p>
            <a:pPr algn="ctr"/>
            <a:r>
              <a:rPr lang="en-US" altLang="ko-KR" sz="1600" dirty="0"/>
              <a:t>Layers</a:t>
            </a:r>
            <a:endParaRPr kumimoji="1" lang="ko-KR" altLang="en-US" sz="1600" dirty="0"/>
          </a:p>
        </p:txBody>
      </p:sp>
      <p:cxnSp>
        <p:nvCxnSpPr>
          <p:cNvPr id="579" name="직선 화살표 연결선 578"/>
          <p:cNvCxnSpPr>
            <a:stCxn id="461" idx="3"/>
            <a:endCxn id="505" idx="2"/>
          </p:cNvCxnSpPr>
          <p:nvPr/>
        </p:nvCxnSpPr>
        <p:spPr bwMode="auto">
          <a:xfrm>
            <a:off x="7704018" y="2128046"/>
            <a:ext cx="984271" cy="816033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82" name="직선 화살표 연결선 581"/>
          <p:cNvCxnSpPr>
            <a:stCxn id="461" idx="3"/>
            <a:endCxn id="506" idx="2"/>
          </p:cNvCxnSpPr>
          <p:nvPr/>
        </p:nvCxnSpPr>
        <p:spPr bwMode="auto">
          <a:xfrm>
            <a:off x="7704018" y="2128045"/>
            <a:ext cx="1128287" cy="122417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85" name="직선 화살표 연결선 584"/>
          <p:cNvCxnSpPr>
            <a:stCxn id="469" idx="3"/>
            <a:endCxn id="506" idx="2"/>
          </p:cNvCxnSpPr>
          <p:nvPr/>
        </p:nvCxnSpPr>
        <p:spPr bwMode="auto">
          <a:xfrm flipV="1">
            <a:off x="8318904" y="3352215"/>
            <a:ext cx="513401" cy="1152094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88" name="직선 화살표 연결선 587"/>
          <p:cNvCxnSpPr>
            <a:stCxn id="469" idx="3"/>
            <a:endCxn id="505" idx="2"/>
          </p:cNvCxnSpPr>
          <p:nvPr/>
        </p:nvCxnSpPr>
        <p:spPr bwMode="auto">
          <a:xfrm flipV="1">
            <a:off x="8318904" y="2944079"/>
            <a:ext cx="369385" cy="1560231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91" name="직선 화살표 연결선 590"/>
          <p:cNvCxnSpPr>
            <a:stCxn id="469" idx="3"/>
            <a:endCxn id="504" idx="2"/>
          </p:cNvCxnSpPr>
          <p:nvPr/>
        </p:nvCxnSpPr>
        <p:spPr bwMode="auto">
          <a:xfrm flipV="1">
            <a:off x="8318903" y="2526925"/>
            <a:ext cx="265156" cy="1977384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94" name="직선 화살표 연결선 593"/>
          <p:cNvCxnSpPr>
            <a:stCxn id="469" idx="3"/>
            <a:endCxn id="503" idx="2"/>
          </p:cNvCxnSpPr>
          <p:nvPr/>
        </p:nvCxnSpPr>
        <p:spPr bwMode="auto">
          <a:xfrm flipV="1">
            <a:off x="8318904" y="2109773"/>
            <a:ext cx="153361" cy="239453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97" name="직선 화살표 연결선 596"/>
          <p:cNvCxnSpPr>
            <a:stCxn id="461" idx="3"/>
            <a:endCxn id="507" idx="2"/>
          </p:cNvCxnSpPr>
          <p:nvPr/>
        </p:nvCxnSpPr>
        <p:spPr bwMode="auto">
          <a:xfrm>
            <a:off x="7704018" y="2128046"/>
            <a:ext cx="1200295" cy="1632307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00" name="직선 화살표 연결선 599"/>
          <p:cNvCxnSpPr>
            <a:stCxn id="461" idx="3"/>
            <a:endCxn id="508" idx="2"/>
          </p:cNvCxnSpPr>
          <p:nvPr/>
        </p:nvCxnSpPr>
        <p:spPr bwMode="auto">
          <a:xfrm>
            <a:off x="7704018" y="2128045"/>
            <a:ext cx="1272303" cy="2054724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62660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Representation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Convolution &amp; Threshold</a:t>
            </a:r>
          </a:p>
          <a:p>
            <a:pPr lvl="1"/>
            <a:r>
              <a:rPr lang="en-US" altLang="ko-KR" sz="1500" dirty="0"/>
              <a:t>Values in Kernel </a:t>
            </a:r>
            <a:br>
              <a:rPr lang="en-US" altLang="ko-KR" sz="1500" dirty="0"/>
            </a:br>
            <a:r>
              <a:rPr lang="en-US" altLang="ko-KR" sz="1500" dirty="0"/>
              <a:t>=&gt; Connection weights</a:t>
            </a:r>
          </a:p>
          <a:p>
            <a:pPr lvl="1"/>
            <a:r>
              <a:rPr lang="en-US" altLang="ko-KR" sz="1500" dirty="0"/>
              <a:t>Most of them are zeros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graphicFrame>
        <p:nvGraphicFramePr>
          <p:cNvPr id="5" name="내용 개체 틀 2"/>
          <p:cNvGraphicFramePr>
            <a:graphicFrameLocks/>
          </p:cNvGraphicFramePr>
          <p:nvPr/>
        </p:nvGraphicFramePr>
        <p:xfrm>
          <a:off x="3143672" y="3223000"/>
          <a:ext cx="180020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내용 개체 틀 2"/>
          <p:cNvGraphicFramePr>
            <a:graphicFrameLocks/>
          </p:cNvGraphicFramePr>
          <p:nvPr/>
        </p:nvGraphicFramePr>
        <p:xfrm>
          <a:off x="5832930" y="3397233"/>
          <a:ext cx="1055158" cy="86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내용 개체 틀 2"/>
          <p:cNvGraphicFramePr>
            <a:graphicFrameLocks/>
          </p:cNvGraphicFramePr>
          <p:nvPr/>
        </p:nvGraphicFramePr>
        <p:xfrm>
          <a:off x="3466289" y="4924096"/>
          <a:ext cx="1152128" cy="109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913" y="1411289"/>
            <a:ext cx="1390009" cy="50625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80230" y="368220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380230" y="5284136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948374" y="4314582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Kernel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3141889" y="3235807"/>
            <a:ext cx="711242" cy="58031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254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Comic Sans MS" charset="0"/>
              <a:ea typeface="굴림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609912" y="1411288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7608168" y="2420888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/>
          <p:cNvSpPr/>
          <p:nvPr/>
        </p:nvSpPr>
        <p:spPr bwMode="auto">
          <a:xfrm>
            <a:off x="7608168" y="3427512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/>
          <p:cNvSpPr/>
          <p:nvPr/>
        </p:nvSpPr>
        <p:spPr bwMode="auto">
          <a:xfrm>
            <a:off x="7608168" y="4435624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 bwMode="auto">
          <a:xfrm>
            <a:off x="7608168" y="5443736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8762040" y="2327514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/>
          <p:cNvSpPr/>
          <p:nvPr/>
        </p:nvSpPr>
        <p:spPr bwMode="auto">
          <a:xfrm>
            <a:off x="8760297" y="3140968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/>
          <p:cNvSpPr/>
          <p:nvPr/>
        </p:nvSpPr>
        <p:spPr bwMode="auto">
          <a:xfrm>
            <a:off x="8760297" y="4725144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직선 연결선[R] 7"/>
          <p:cNvCxnSpPr/>
          <p:nvPr/>
        </p:nvCxnSpPr>
        <p:spPr bwMode="auto">
          <a:xfrm>
            <a:off x="7822449" y="1916832"/>
            <a:ext cx="937847" cy="504056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25" name="직선 연결선[R] 24"/>
          <p:cNvCxnSpPr/>
          <p:nvPr/>
        </p:nvCxnSpPr>
        <p:spPr bwMode="auto">
          <a:xfrm>
            <a:off x="7820705" y="2132856"/>
            <a:ext cx="907371" cy="288032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30" name="직선 연결선[R] 29"/>
          <p:cNvCxnSpPr/>
          <p:nvPr/>
        </p:nvCxnSpPr>
        <p:spPr bwMode="auto">
          <a:xfrm>
            <a:off x="7825935" y="2327514"/>
            <a:ext cx="902140" cy="93374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31" name="직선 연결선[R] 30"/>
          <p:cNvCxnSpPr>
            <a:stCxn id="14" idx="3"/>
          </p:cNvCxnSpPr>
          <p:nvPr/>
        </p:nvCxnSpPr>
        <p:spPr bwMode="auto">
          <a:xfrm flipV="1">
            <a:off x="7822449" y="2420888"/>
            <a:ext cx="937847" cy="504800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34" name="직선 연결선[R] 33"/>
          <p:cNvCxnSpPr/>
          <p:nvPr/>
        </p:nvCxnSpPr>
        <p:spPr bwMode="auto">
          <a:xfrm flipV="1">
            <a:off x="7820705" y="2420888"/>
            <a:ext cx="907371" cy="708654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37" name="직선 연결선[R] 36"/>
          <p:cNvCxnSpPr/>
          <p:nvPr/>
        </p:nvCxnSpPr>
        <p:spPr bwMode="auto">
          <a:xfrm flipV="1">
            <a:off x="7856412" y="2420888"/>
            <a:ext cx="902140" cy="3888432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직선 연결선[R] 39"/>
          <p:cNvCxnSpPr/>
          <p:nvPr/>
        </p:nvCxnSpPr>
        <p:spPr bwMode="auto">
          <a:xfrm flipV="1">
            <a:off x="7824192" y="2420888"/>
            <a:ext cx="934361" cy="914738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sp>
        <p:nvSpPr>
          <p:cNvPr id="43" name="직사각형 42"/>
          <p:cNvSpPr/>
          <p:nvPr/>
        </p:nvSpPr>
        <p:spPr bwMode="auto">
          <a:xfrm>
            <a:off x="8760297" y="3954148"/>
            <a:ext cx="237881" cy="782149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2239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Representation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Convolution &amp; Threshold</a:t>
            </a:r>
          </a:p>
          <a:p>
            <a:pPr lvl="1"/>
            <a:r>
              <a:rPr lang="en-US" altLang="ko-KR" sz="1500" dirty="0"/>
              <a:t>Values in Kernel </a:t>
            </a:r>
            <a:br>
              <a:rPr lang="en-US" altLang="ko-KR" sz="1500" dirty="0"/>
            </a:br>
            <a:r>
              <a:rPr lang="en-US" altLang="ko-KR" sz="1500" dirty="0"/>
              <a:t>=&gt; Connection weights</a:t>
            </a:r>
          </a:p>
          <a:p>
            <a:pPr lvl="1"/>
            <a:r>
              <a:rPr lang="en-US" altLang="ko-KR" sz="1500" dirty="0"/>
              <a:t>Most of them are zeros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912" y="1410849"/>
            <a:ext cx="1390009" cy="5062557"/>
          </a:xfrm>
          <a:prstGeom prst="rect">
            <a:avLst/>
          </a:prstGeom>
        </p:spPr>
      </p:pic>
      <p:graphicFrame>
        <p:nvGraphicFramePr>
          <p:cNvPr id="13" name="내용 개체 틀 2"/>
          <p:cNvGraphicFramePr>
            <a:graphicFrameLocks/>
          </p:cNvGraphicFramePr>
          <p:nvPr/>
        </p:nvGraphicFramePr>
        <p:xfrm>
          <a:off x="3143672" y="3223000"/>
          <a:ext cx="180020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내용 개체 틀 2"/>
          <p:cNvGraphicFramePr>
            <a:graphicFrameLocks/>
          </p:cNvGraphicFramePr>
          <p:nvPr/>
        </p:nvGraphicFramePr>
        <p:xfrm>
          <a:off x="5832930" y="3397233"/>
          <a:ext cx="1055158" cy="86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66FF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0066FF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내용 개체 틀 2"/>
          <p:cNvGraphicFramePr>
            <a:graphicFrameLocks/>
          </p:cNvGraphicFramePr>
          <p:nvPr/>
        </p:nvGraphicFramePr>
        <p:xfrm>
          <a:off x="3466289" y="4924096"/>
          <a:ext cx="1152128" cy="109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80230" y="368220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380230" y="5284136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948374" y="4314582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Kernel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3160451" y="3514352"/>
            <a:ext cx="711242" cy="58031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254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Comic Sans MS" charset="0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7609912" y="1411288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/>
          <p:cNvSpPr/>
          <p:nvPr/>
        </p:nvSpPr>
        <p:spPr bwMode="auto">
          <a:xfrm>
            <a:off x="7608168" y="2420888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/>
        </p:nvSpPr>
        <p:spPr bwMode="auto">
          <a:xfrm>
            <a:off x="7608168" y="3427512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/>
          <p:cNvSpPr/>
          <p:nvPr/>
        </p:nvSpPr>
        <p:spPr bwMode="auto">
          <a:xfrm>
            <a:off x="7608168" y="4435624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/>
          <p:cNvSpPr/>
          <p:nvPr/>
        </p:nvSpPr>
        <p:spPr bwMode="auto">
          <a:xfrm>
            <a:off x="7608168" y="5443736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 bwMode="auto">
          <a:xfrm>
            <a:off x="8762040" y="2327514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 bwMode="auto">
          <a:xfrm>
            <a:off x="8760297" y="3140968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 bwMode="auto">
          <a:xfrm>
            <a:off x="8760297" y="3954148"/>
            <a:ext cx="237881" cy="782149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8760297" y="4725144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8" name="직선 연결선[R] 27"/>
          <p:cNvCxnSpPr/>
          <p:nvPr/>
        </p:nvCxnSpPr>
        <p:spPr bwMode="auto">
          <a:xfrm>
            <a:off x="7856412" y="1556792"/>
            <a:ext cx="902140" cy="1080120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29" name="직선 연결선[R] 28"/>
          <p:cNvCxnSpPr/>
          <p:nvPr/>
        </p:nvCxnSpPr>
        <p:spPr bwMode="auto">
          <a:xfrm>
            <a:off x="7820704" y="2132856"/>
            <a:ext cx="937848" cy="504056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30" name="직선 연결선[R] 29"/>
          <p:cNvCxnSpPr/>
          <p:nvPr/>
        </p:nvCxnSpPr>
        <p:spPr bwMode="auto">
          <a:xfrm>
            <a:off x="7825936" y="2327514"/>
            <a:ext cx="932617" cy="309398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31" name="직선 연결선[R] 30"/>
          <p:cNvCxnSpPr/>
          <p:nvPr/>
        </p:nvCxnSpPr>
        <p:spPr bwMode="auto">
          <a:xfrm>
            <a:off x="7820705" y="2564904"/>
            <a:ext cx="907371" cy="72008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32" name="직선 연결선[R] 31"/>
          <p:cNvCxnSpPr/>
          <p:nvPr/>
        </p:nvCxnSpPr>
        <p:spPr bwMode="auto">
          <a:xfrm flipV="1">
            <a:off x="7820705" y="2636912"/>
            <a:ext cx="907371" cy="492630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33" name="직선 연결선[R] 32"/>
          <p:cNvCxnSpPr/>
          <p:nvPr/>
        </p:nvCxnSpPr>
        <p:spPr bwMode="auto">
          <a:xfrm flipV="1">
            <a:off x="7856413" y="2636912"/>
            <a:ext cx="871663" cy="3672408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34" name="직선 연결선[R] 33"/>
          <p:cNvCxnSpPr/>
          <p:nvPr/>
        </p:nvCxnSpPr>
        <p:spPr bwMode="auto">
          <a:xfrm flipV="1">
            <a:off x="7824192" y="2636912"/>
            <a:ext cx="934361" cy="698714"/>
          </a:xfrm>
          <a:prstGeom prst="line">
            <a:avLst/>
          </a:prstGeom>
          <a:solidFill>
            <a:srgbClr val="FFFFCC"/>
          </a:solidFill>
          <a:ln w="6350" cap="flat" cmpd="sng" algn="ctr">
            <a:solidFill>
              <a:schemeClr val="bg2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236563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Representation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Convolution &amp; Threshold</a:t>
            </a:r>
          </a:p>
          <a:p>
            <a:pPr lvl="1"/>
            <a:r>
              <a:rPr lang="en-US" altLang="ko-KR" sz="1500" dirty="0"/>
              <a:t>Values in Kernel </a:t>
            </a:r>
            <a:br>
              <a:rPr lang="en-US" altLang="ko-KR" sz="1500" dirty="0"/>
            </a:br>
            <a:r>
              <a:rPr lang="en-US" altLang="ko-KR" sz="1500" dirty="0"/>
              <a:t>=&gt; Connection weights</a:t>
            </a:r>
          </a:p>
          <a:p>
            <a:pPr lvl="1"/>
            <a:r>
              <a:rPr lang="en-US" altLang="ko-KR" sz="1500" dirty="0"/>
              <a:t>Most of them are zeros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894" y="1411752"/>
            <a:ext cx="2370330" cy="506255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8994154" y="2132856"/>
            <a:ext cx="1080120" cy="3816424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내용 개체 틀 2"/>
          <p:cNvGraphicFramePr>
            <a:graphicFrameLocks/>
          </p:cNvGraphicFramePr>
          <p:nvPr/>
        </p:nvGraphicFramePr>
        <p:xfrm>
          <a:off x="3143672" y="3223000"/>
          <a:ext cx="180020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내용 개체 틀 2"/>
          <p:cNvGraphicFramePr>
            <a:graphicFrameLocks/>
          </p:cNvGraphicFramePr>
          <p:nvPr/>
        </p:nvGraphicFramePr>
        <p:xfrm>
          <a:off x="5832930" y="3397233"/>
          <a:ext cx="1055158" cy="86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66FF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0066FF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내용 개체 틀 2"/>
          <p:cNvGraphicFramePr>
            <a:graphicFrameLocks/>
          </p:cNvGraphicFramePr>
          <p:nvPr/>
        </p:nvGraphicFramePr>
        <p:xfrm>
          <a:off x="3466289" y="4924096"/>
          <a:ext cx="1152128" cy="109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380230" y="368220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380230" y="5284136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8374" y="4314582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Kernel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7609912" y="1411288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/>
          <p:cNvSpPr/>
          <p:nvPr/>
        </p:nvSpPr>
        <p:spPr bwMode="auto">
          <a:xfrm>
            <a:off x="7608168" y="2420888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/>
        </p:nvSpPr>
        <p:spPr bwMode="auto">
          <a:xfrm>
            <a:off x="7608168" y="3427512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/>
          <p:cNvSpPr/>
          <p:nvPr/>
        </p:nvSpPr>
        <p:spPr bwMode="auto">
          <a:xfrm>
            <a:off x="7608168" y="4435624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/>
          <p:cNvSpPr/>
          <p:nvPr/>
        </p:nvSpPr>
        <p:spPr bwMode="auto">
          <a:xfrm>
            <a:off x="7608168" y="5443736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 bwMode="auto">
          <a:xfrm>
            <a:off x="8762040" y="2327514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 bwMode="auto">
          <a:xfrm>
            <a:off x="8760297" y="3140968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 bwMode="auto">
          <a:xfrm>
            <a:off x="8760297" y="3954148"/>
            <a:ext cx="237881" cy="782149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8760297" y="4725144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622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4286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구조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4">
            <a:extLst>
              <a:ext uri="{FF2B5EF4-FFF2-40B4-BE49-F238E27FC236}">
                <a16:creationId xmlns:a16="http://schemas.microsoft.com/office/drawing/2014/main" id="{7F78BE54-A797-4C9B-9DF6-FB48C87A7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07" y="2047364"/>
            <a:ext cx="2801938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5">
            <a:extLst>
              <a:ext uri="{FF2B5EF4-FFF2-40B4-BE49-F238E27FC236}">
                <a16:creationId xmlns:a16="http://schemas.microsoft.com/office/drawing/2014/main" id="{03E477AE-C0CD-4908-849E-18EB42969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20" y="2082289"/>
            <a:ext cx="2801937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4DB09A-F27C-4ADC-B64C-17759145A68A}"/>
              </a:ext>
            </a:extLst>
          </p:cNvPr>
          <p:cNvSpPr txBox="1"/>
          <p:nvPr/>
        </p:nvSpPr>
        <p:spPr>
          <a:xfrm>
            <a:off x="3027557" y="4884720"/>
            <a:ext cx="3977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DNN  vs  CNN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A6A06-33C8-490A-BD73-DF8770B80329}"/>
              </a:ext>
            </a:extLst>
          </p:cNvPr>
          <p:cNvSpPr txBox="1"/>
          <p:nvPr/>
        </p:nvSpPr>
        <p:spPr>
          <a:xfrm>
            <a:off x="8417032" y="2047364"/>
            <a:ext cx="397767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표면적인 설명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부분적으로만 연결</a:t>
            </a:r>
            <a:endParaRPr lang="en-US" altLang="ko-KR" sz="15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색깔의 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connection </a:t>
            </a:r>
            <a:r>
              <a:rPr lang="en-US" altLang="ko-KR" sz="15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weigt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동일</a:t>
            </a:r>
            <a:endParaRPr lang="en-US" altLang="ko-KR" sz="15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5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5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학습할 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훨씬 적음</a:t>
            </a:r>
            <a:endParaRPr lang="en-US" altLang="ko-KR" sz="15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경우에는 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DNN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낫다</a:t>
            </a:r>
            <a:endParaRPr lang="en-US" altLang="ko-KR" sz="15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5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특정경우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연속자료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(sequential)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5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Ex.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시계열자료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일자별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주가 데이터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en-US" altLang="ko-KR" sz="15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</a:t>
            </a:r>
            <a:r>
              <a:rPr lang="en-US" altLang="ko-KR" sz="1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557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 Representation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Pooling</a:t>
            </a:r>
          </a:p>
          <a:p>
            <a:pPr lvl="1"/>
            <a:r>
              <a:rPr lang="en-US" altLang="ko-KR" sz="1500" dirty="0"/>
              <a:t>Pooling Layer: Connections are sparse</a:t>
            </a:r>
          </a:p>
          <a:p>
            <a:pPr lvl="1"/>
            <a:r>
              <a:rPr lang="en-US" altLang="ko-KR" sz="1500" dirty="0"/>
              <a:t>Weights are fixed to 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A2451-F8F1-4CC2-8312-4202A62CA07F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graphicFrame>
        <p:nvGraphicFramePr>
          <p:cNvPr id="74" name="내용 개체 틀 2"/>
          <p:cNvGraphicFramePr>
            <a:graphicFrameLocks/>
          </p:cNvGraphicFramePr>
          <p:nvPr/>
        </p:nvGraphicFramePr>
        <p:xfrm>
          <a:off x="6112955" y="4899295"/>
          <a:ext cx="576064" cy="54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" name="TextBox 136"/>
          <p:cNvSpPr txBox="1"/>
          <p:nvPr/>
        </p:nvSpPr>
        <p:spPr>
          <a:xfrm>
            <a:off x="5807968" y="5517233"/>
            <a:ext cx="1317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Subsampled</a:t>
            </a:r>
          </a:p>
          <a:p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894" y="1411752"/>
            <a:ext cx="2370330" cy="5062557"/>
          </a:xfrm>
          <a:prstGeom prst="rect">
            <a:avLst/>
          </a:prstGeom>
        </p:spPr>
      </p:pic>
      <p:graphicFrame>
        <p:nvGraphicFramePr>
          <p:cNvPr id="21" name="내용 개체 틀 2"/>
          <p:cNvGraphicFramePr>
            <a:graphicFrameLocks/>
          </p:cNvGraphicFramePr>
          <p:nvPr/>
        </p:nvGraphicFramePr>
        <p:xfrm>
          <a:off x="3143672" y="3223000"/>
          <a:ext cx="180020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내용 개체 틀 2"/>
          <p:cNvGraphicFramePr>
            <a:graphicFrameLocks/>
          </p:cNvGraphicFramePr>
          <p:nvPr/>
        </p:nvGraphicFramePr>
        <p:xfrm>
          <a:off x="5832930" y="3397233"/>
          <a:ext cx="1055158" cy="86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66FF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0066FF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86" marR="91486" marT="45737" marB="4573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내용 개체 틀 2"/>
          <p:cNvGraphicFramePr>
            <a:graphicFrameLocks/>
          </p:cNvGraphicFramePr>
          <p:nvPr/>
        </p:nvGraphicFramePr>
        <p:xfrm>
          <a:off x="3466289" y="4924096"/>
          <a:ext cx="1152128" cy="109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709" marB="4570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380230" y="368220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380230" y="5284136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948374" y="4314582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Kernel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7609912" y="1411288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/>
          <p:cNvSpPr/>
          <p:nvPr/>
        </p:nvSpPr>
        <p:spPr bwMode="auto">
          <a:xfrm>
            <a:off x="7608168" y="2420888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/>
          <p:cNvSpPr/>
          <p:nvPr/>
        </p:nvSpPr>
        <p:spPr bwMode="auto">
          <a:xfrm>
            <a:off x="7608168" y="3427512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 bwMode="auto">
          <a:xfrm>
            <a:off x="7608168" y="4435624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7608168" y="5443736"/>
            <a:ext cx="214280" cy="10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8762040" y="2327514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/>
          <p:cNvSpPr/>
          <p:nvPr/>
        </p:nvSpPr>
        <p:spPr bwMode="auto">
          <a:xfrm>
            <a:off x="8760297" y="3140968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8760297" y="3954148"/>
            <a:ext cx="237881" cy="782149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/>
          <p:cNvSpPr/>
          <p:nvPr/>
        </p:nvSpPr>
        <p:spPr bwMode="auto">
          <a:xfrm>
            <a:off x="8760297" y="4725144"/>
            <a:ext cx="237881" cy="8134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6049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Networks</a:t>
            </a:r>
            <a:endParaRPr lang="ko-KR" altLang="en-US" dirty="0"/>
          </a:p>
        </p:txBody>
      </p:sp>
      <p:sp>
        <p:nvSpPr>
          <p:cNvPr id="30722" name="내용 개체 틀 2"/>
          <p:cNvSpPr>
            <a:spLocks noGrp="1"/>
          </p:cNvSpPr>
          <p:nvPr>
            <p:ph idx="1"/>
          </p:nvPr>
        </p:nvSpPr>
        <p:spPr>
          <a:xfrm>
            <a:off x="3371273" y="5454610"/>
            <a:ext cx="8492177" cy="770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-&gt; </a:t>
            </a:r>
            <a:r>
              <a:rPr lang="ko-KR" altLang="en-US" sz="1800" dirty="0" err="1"/>
              <a:t>최하단</a:t>
            </a:r>
            <a:r>
              <a:rPr lang="ko-KR" altLang="en-US" sz="1800" dirty="0"/>
              <a:t> </a:t>
            </a:r>
            <a:r>
              <a:rPr lang="en-US" altLang="ko-KR" sz="1800" dirty="0" err="1"/>
              <a:t>covolution</a:t>
            </a:r>
            <a:r>
              <a:rPr lang="en-US" altLang="ko-KR" sz="1800" dirty="0"/>
              <a:t> mask </a:t>
            </a:r>
            <a:r>
              <a:rPr lang="ko-KR" altLang="en-US" sz="1800" dirty="0"/>
              <a:t>가 </a:t>
            </a:r>
            <a:r>
              <a:rPr lang="en-US" altLang="ko-KR" sz="1800" dirty="0" err="1"/>
              <a:t>face,car</a:t>
            </a:r>
            <a:r>
              <a:rPr lang="en-US" altLang="ko-KR" sz="1800" dirty="0"/>
              <a:t>, elephant, chairs</a:t>
            </a:r>
            <a:r>
              <a:rPr lang="ko-KR" altLang="en-US" sz="1800" dirty="0"/>
              <a:t>를 구분하는 </a:t>
            </a:r>
            <a:r>
              <a:rPr lang="en-US" altLang="ko-KR" sz="1800" dirty="0"/>
              <a:t>feature</a:t>
            </a:r>
            <a:r>
              <a:rPr lang="ko-KR" altLang="en-US" sz="1800" dirty="0"/>
              <a:t>가 됨</a:t>
            </a:r>
            <a:endParaRPr lang="en-US" altLang="ko-KR" sz="1800" dirty="0"/>
          </a:p>
          <a:p>
            <a:pPr lvl="1"/>
            <a:endParaRPr lang="en-US" altLang="ko-KR" sz="1500" dirty="0"/>
          </a:p>
        </p:txBody>
      </p:sp>
      <p:pic>
        <p:nvPicPr>
          <p:cNvPr id="30724" name="Picture 2" descr="http://i.stack.imgur.com/Hl2H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96" y="1525980"/>
            <a:ext cx="7167623" cy="39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42" y="1799885"/>
            <a:ext cx="2049412" cy="3380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4751CC-405E-479A-8232-52039AA49A5F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64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A3F597-27B2-47DA-9BFC-2E1C90374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67" y="750548"/>
            <a:ext cx="10130076" cy="510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44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E273A-3562-41D8-8E6C-ABF209FF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3DF5A-2928-4533-AC9E-A5D235EF2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B0F3CC-68F8-4B05-8FA6-35F2FBB9E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942975"/>
            <a:ext cx="96678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39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62DCB-0514-495C-8A68-E6651C75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786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Parameter</a:t>
            </a:r>
            <a:r>
              <a:rPr lang="ko-KR" altLang="en-US" sz="3200" dirty="0"/>
              <a:t>만 변경해도 효과가 </a:t>
            </a:r>
            <a:r>
              <a:rPr lang="en-US" altLang="ko-KR" sz="3200" dirty="0"/>
              <a:t>5% </a:t>
            </a:r>
            <a:r>
              <a:rPr lang="ko-KR" altLang="en-US" sz="3200" dirty="0"/>
              <a:t>향상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6C08A-251F-47B1-835F-53BBB73C3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B53ABD-BD87-420F-B688-F7FE25459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952500"/>
            <a:ext cx="100393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44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2BCEA-79D1-4D5E-8260-8D8E9BFF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274638"/>
            <a:ext cx="10617200" cy="65246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책</a:t>
            </a:r>
            <a:r>
              <a:rPr lang="en-US" altLang="ko-KR" dirty="0"/>
              <a:t>202p </a:t>
            </a:r>
            <a:r>
              <a:rPr lang="ko-KR" altLang="en-US"/>
              <a:t>이용방법 수록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275A9-7DF0-4AEB-829E-B044846E8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EBB0F5-F077-4841-B10D-6B79C571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023937"/>
            <a:ext cx="9429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0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825265E-49E2-461B-A590-214FD306D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942975"/>
            <a:ext cx="98964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51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7C18C7-7E81-45DD-94F2-C20F512F7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014412"/>
            <a:ext cx="96297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83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2DD8B7-A81F-42D5-A9D7-7AB8CEB0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66812"/>
            <a:ext cx="97536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61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608602-6F00-45C6-8A76-FF5671F24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990600"/>
            <a:ext cx="97821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8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4286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구조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9AC364-507F-4E08-8C71-4DBA98C33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408" y="2094510"/>
            <a:ext cx="3829050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B182BC-2DCB-46F6-AA64-E77D496328FB}"/>
              </a:ext>
            </a:extLst>
          </p:cNvPr>
          <p:cNvSpPr txBox="1"/>
          <p:nvPr/>
        </p:nvSpPr>
        <p:spPr>
          <a:xfrm>
            <a:off x="736488" y="1099461"/>
            <a:ext cx="10394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왜 이</a:t>
            </a:r>
            <a:r>
              <a:rPr lang="ko-KR" altLang="en-US" sz="21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미지가 </a:t>
            </a:r>
            <a:r>
              <a:rPr lang="en-US" altLang="ko-KR" sz="21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sequential data</a:t>
            </a:r>
            <a:r>
              <a:rPr lang="ko-KR" altLang="en-US" sz="21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인가</a:t>
            </a:r>
            <a:r>
              <a:rPr lang="en-US" altLang="ko-KR" sz="21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lvl="0">
              <a:defRPr/>
            </a:pP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80DF96-8CA2-419C-8A35-6C8D7FC0CA48}"/>
              </a:ext>
            </a:extLst>
          </p:cNvPr>
          <p:cNvSpPr/>
          <p:nvPr/>
        </p:nvSpPr>
        <p:spPr>
          <a:xfrm>
            <a:off x="550080" y="1200231"/>
            <a:ext cx="176981" cy="17625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38F8377-5D2A-4B92-8A82-F45CC6783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82173"/>
              </p:ext>
            </p:extLst>
          </p:nvPr>
        </p:nvGraphicFramePr>
        <p:xfrm>
          <a:off x="7873341" y="937954"/>
          <a:ext cx="33910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06">
                  <a:extLst>
                    <a:ext uri="{9D8B030D-6E8A-4147-A177-3AD203B41FA5}">
                      <a16:colId xmlns:a16="http://schemas.microsoft.com/office/drawing/2014/main" val="1604357394"/>
                    </a:ext>
                  </a:extLst>
                </a:gridCol>
              </a:tblGrid>
              <a:tr h="320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271051"/>
                  </a:ext>
                </a:extLst>
              </a:tr>
              <a:tr h="320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479268"/>
                  </a:ext>
                </a:extLst>
              </a:tr>
              <a:tr h="320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719336"/>
                  </a:ext>
                </a:extLst>
              </a:tr>
              <a:tr h="320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223551"/>
                  </a:ext>
                </a:extLst>
              </a:tr>
              <a:tr h="320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376340"/>
                  </a:ext>
                </a:extLst>
              </a:tr>
              <a:tr h="320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759625"/>
                  </a:ext>
                </a:extLst>
              </a:tr>
              <a:tr h="320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591624"/>
                  </a:ext>
                </a:extLst>
              </a:tr>
              <a:tr h="320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875787"/>
                  </a:ext>
                </a:extLst>
              </a:tr>
              <a:tr h="320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774689"/>
                  </a:ext>
                </a:extLst>
              </a:tr>
              <a:tr h="320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15458"/>
                  </a:ext>
                </a:extLst>
              </a:tr>
              <a:tr h="320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15218"/>
                  </a:ext>
                </a:extLst>
              </a:tr>
              <a:tr h="320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79421"/>
                  </a:ext>
                </a:extLst>
              </a:tr>
              <a:tr h="320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831100"/>
                  </a:ext>
                </a:extLst>
              </a:tr>
              <a:tr h="3206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986464"/>
                  </a:ext>
                </a:extLst>
              </a:tr>
              <a:tr h="3206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769632"/>
                  </a:ext>
                </a:extLst>
              </a:tr>
              <a:tr h="3206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328972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65C0820-3E61-4243-AD6B-FF5087724C72}"/>
              </a:ext>
            </a:extLst>
          </p:cNvPr>
          <p:cNvSpPr/>
          <p:nvPr/>
        </p:nvSpPr>
        <p:spPr>
          <a:xfrm>
            <a:off x="5933776" y="3429000"/>
            <a:ext cx="1414412" cy="26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9ADA3D-3CE6-45A8-ABB4-1FC22B067C75}"/>
              </a:ext>
            </a:extLst>
          </p:cNvPr>
          <p:cNvSpPr txBox="1"/>
          <p:nvPr/>
        </p:nvSpPr>
        <p:spPr>
          <a:xfrm>
            <a:off x="8526484" y="3059668"/>
            <a:ext cx="7053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 Pixel </a:t>
            </a:r>
            <a:r>
              <a:rPr lang="ko-KR" altLang="en-US" sz="14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일렬로 나열하면</a:t>
            </a:r>
            <a:endParaRPr lang="en-US" altLang="ko-KR" sz="1400" b="1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Sequential </a:t>
            </a:r>
            <a:r>
              <a:rPr lang="en-US" altLang="ko-KR" sz="14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14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임</a:t>
            </a:r>
            <a:endParaRPr lang="en-US" altLang="ko-KR" sz="1400" b="1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156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354925-7F54-48E7-8476-773E731B1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48" y="1238357"/>
            <a:ext cx="7653728" cy="43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89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446726" y="2276872"/>
            <a:ext cx="58324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524000" y="0"/>
            <a:ext cx="1475656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48217A9-D32C-4E67-A352-08065ACED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699" y="1417379"/>
            <a:ext cx="6767983" cy="4814887"/>
          </a:xfrm>
        </p:spPr>
        <p:txBody>
          <a:bodyPr>
            <a:normAutofit/>
          </a:bodyPr>
          <a:lstStyle/>
          <a:p>
            <a:pPr marL="857250" lvl="2" indent="0">
              <a:lnSpc>
                <a:spcPct val="150000"/>
              </a:lnSpc>
              <a:buNone/>
            </a:pP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2600" b="1" dirty="0"/>
          </a:p>
        </p:txBody>
      </p:sp>
    </p:spTree>
    <p:extLst>
      <p:ext uri="{BB962C8B-B14F-4D97-AF65-F5344CB8AC3E}">
        <p14:creationId xmlns:p14="http://schemas.microsoft.com/office/powerpoint/2010/main" val="147824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4286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구조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C9EDC-1201-48A7-8F55-F55B04CB02FC}"/>
              </a:ext>
            </a:extLst>
          </p:cNvPr>
          <p:cNvSpPr/>
          <p:nvPr/>
        </p:nvSpPr>
        <p:spPr>
          <a:xfrm>
            <a:off x="559507" y="1282701"/>
            <a:ext cx="151693" cy="10330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Picture 27">
            <a:extLst>
              <a:ext uri="{FF2B5EF4-FFF2-40B4-BE49-F238E27FC236}">
                <a16:creationId xmlns:a16="http://schemas.microsoft.com/office/drawing/2014/main" id="{264D8FAF-8DCA-4309-A219-0438EC084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287" y="2584139"/>
            <a:ext cx="957101" cy="878268"/>
          </a:xfrm>
          <a:prstGeom prst="rect">
            <a:avLst/>
          </a:prstGeom>
        </p:spPr>
      </p:pic>
      <p:pic>
        <p:nvPicPr>
          <p:cNvPr id="12" name="Picture 28">
            <a:extLst>
              <a:ext uri="{FF2B5EF4-FFF2-40B4-BE49-F238E27FC236}">
                <a16:creationId xmlns:a16="http://schemas.microsoft.com/office/drawing/2014/main" id="{2D17EF91-5F58-4BE7-A3E9-487A052BA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292" y="2586219"/>
            <a:ext cx="957101" cy="878268"/>
          </a:xfrm>
          <a:prstGeom prst="rect">
            <a:avLst/>
          </a:prstGeom>
        </p:spPr>
      </p:pic>
      <p:pic>
        <p:nvPicPr>
          <p:cNvPr id="13" name="Picture 29">
            <a:extLst>
              <a:ext uri="{FF2B5EF4-FFF2-40B4-BE49-F238E27FC236}">
                <a16:creationId xmlns:a16="http://schemas.microsoft.com/office/drawing/2014/main" id="{99D0E0AA-AE4E-47C8-8E0E-B9985303F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790" y="2584139"/>
            <a:ext cx="957101" cy="878268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D8765AD5-69EE-45E0-8375-7B91AC793F05}"/>
              </a:ext>
            </a:extLst>
          </p:cNvPr>
          <p:cNvSpPr/>
          <p:nvPr/>
        </p:nvSpPr>
        <p:spPr bwMode="auto">
          <a:xfrm>
            <a:off x="6175342" y="2484238"/>
            <a:ext cx="1508438" cy="1056510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188F"/>
                </a:solidFill>
              </a:rPr>
              <a:t>Classifier</a:t>
            </a:r>
          </a:p>
        </p:txBody>
      </p:sp>
      <p:cxnSp>
        <p:nvCxnSpPr>
          <p:cNvPr id="15" name="Straight Arrow Connector 11">
            <a:extLst>
              <a:ext uri="{FF2B5EF4-FFF2-40B4-BE49-F238E27FC236}">
                <a16:creationId xmlns:a16="http://schemas.microsoft.com/office/drawing/2014/main" id="{1ED3502D-FE73-4409-BC9F-F9C38C8ED6F3}"/>
              </a:ext>
            </a:extLst>
          </p:cNvPr>
          <p:cNvCxnSpPr/>
          <p:nvPr/>
        </p:nvCxnSpPr>
        <p:spPr>
          <a:xfrm flipV="1">
            <a:off x="5696707" y="3012493"/>
            <a:ext cx="478635" cy="21204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2">
            <a:extLst>
              <a:ext uri="{FF2B5EF4-FFF2-40B4-BE49-F238E27FC236}">
                <a16:creationId xmlns:a16="http://schemas.microsoft.com/office/drawing/2014/main" id="{BB1552F8-A179-41C8-8354-BFEA69F897B1}"/>
              </a:ext>
            </a:extLst>
          </p:cNvPr>
          <p:cNvCxnSpPr/>
          <p:nvPr/>
        </p:nvCxnSpPr>
        <p:spPr>
          <a:xfrm>
            <a:off x="7705515" y="2973972"/>
            <a:ext cx="49313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3">
            <a:extLst>
              <a:ext uri="{FF2B5EF4-FFF2-40B4-BE49-F238E27FC236}">
                <a16:creationId xmlns:a16="http://schemas.microsoft.com/office/drawing/2014/main" id="{44E47C95-669C-4388-BBF3-A57C54483959}"/>
              </a:ext>
            </a:extLst>
          </p:cNvPr>
          <p:cNvSpPr txBox="1"/>
          <p:nvPr/>
        </p:nvSpPr>
        <p:spPr>
          <a:xfrm>
            <a:off x="8065555" y="2576161"/>
            <a:ext cx="778098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8" name="Straight Arrow Connector 16">
            <a:extLst>
              <a:ext uri="{FF2B5EF4-FFF2-40B4-BE49-F238E27FC236}">
                <a16:creationId xmlns:a16="http://schemas.microsoft.com/office/drawing/2014/main" id="{AF803B86-F9AF-4157-88AC-DA6EE70C0254}"/>
              </a:ext>
            </a:extLst>
          </p:cNvPr>
          <p:cNvCxnSpPr/>
          <p:nvPr/>
        </p:nvCxnSpPr>
        <p:spPr>
          <a:xfrm>
            <a:off x="5696707" y="4881874"/>
            <a:ext cx="47863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7">
            <a:extLst>
              <a:ext uri="{FF2B5EF4-FFF2-40B4-BE49-F238E27FC236}">
                <a16:creationId xmlns:a16="http://schemas.microsoft.com/office/drawing/2014/main" id="{F8A608B9-CD46-4420-89BB-B097F31153B1}"/>
              </a:ext>
            </a:extLst>
          </p:cNvPr>
          <p:cNvCxnSpPr/>
          <p:nvPr/>
        </p:nvCxnSpPr>
        <p:spPr>
          <a:xfrm>
            <a:off x="7712664" y="4822150"/>
            <a:ext cx="49313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C2F86419-6316-49E5-8C9D-9ECD94BFC4B4}"/>
              </a:ext>
            </a:extLst>
          </p:cNvPr>
          <p:cNvSpPr txBox="1"/>
          <p:nvPr/>
        </p:nvSpPr>
        <p:spPr>
          <a:xfrm>
            <a:off x="8072704" y="4422544"/>
            <a:ext cx="819776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solidFill>
                  <a:srgbClr val="002060"/>
                </a:solidFill>
              </a:rPr>
              <a:t>O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8C8056E8-204E-49BC-A1C5-56FB09ED4A64}"/>
              </a:ext>
            </a:extLst>
          </p:cNvPr>
          <p:cNvSpPr txBox="1"/>
          <p:nvPr/>
        </p:nvSpPr>
        <p:spPr>
          <a:xfrm>
            <a:off x="377871" y="1985505"/>
            <a:ext cx="1086238" cy="375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C41905-C215-49DD-9945-F6B88ABB990A}"/>
              </a:ext>
            </a:extLst>
          </p:cNvPr>
          <p:cNvSpPr txBox="1"/>
          <p:nvPr/>
        </p:nvSpPr>
        <p:spPr>
          <a:xfrm>
            <a:off x="2713253" y="3762112"/>
            <a:ext cx="795361" cy="375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scaling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365044-0843-4059-976F-50E78EACEC2A}"/>
              </a:ext>
            </a:extLst>
          </p:cNvPr>
          <p:cNvSpPr txBox="1"/>
          <p:nvPr/>
        </p:nvSpPr>
        <p:spPr>
          <a:xfrm>
            <a:off x="4781252" y="3758893"/>
            <a:ext cx="785591" cy="375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weight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C77B82-3271-42D1-BC80-4E1C8089BB83}"/>
              </a:ext>
            </a:extLst>
          </p:cNvPr>
          <p:cNvSpPr txBox="1"/>
          <p:nvPr/>
        </p:nvSpPr>
        <p:spPr>
          <a:xfrm>
            <a:off x="3685622" y="3749998"/>
            <a:ext cx="878494" cy="375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898562F-8022-4221-9755-0AFA038348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8785" y="2584139"/>
            <a:ext cx="957101" cy="878268"/>
          </a:xfrm>
          <a:prstGeom prst="rect">
            <a:avLst/>
          </a:prstGeom>
        </p:spPr>
      </p:pic>
      <p:pic>
        <p:nvPicPr>
          <p:cNvPr id="27" name="Picture 31">
            <a:extLst>
              <a:ext uri="{FF2B5EF4-FFF2-40B4-BE49-F238E27FC236}">
                <a16:creationId xmlns:a16="http://schemas.microsoft.com/office/drawing/2014/main" id="{97080452-00C8-46D7-BFB7-892D3D11E9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1912" y="4432317"/>
            <a:ext cx="957101" cy="878268"/>
          </a:xfrm>
          <a:prstGeom prst="rect">
            <a:avLst/>
          </a:prstGeom>
        </p:spPr>
      </p:pic>
      <p:pic>
        <p:nvPicPr>
          <p:cNvPr id="28" name="Picture 32">
            <a:extLst>
              <a:ext uri="{FF2B5EF4-FFF2-40B4-BE49-F238E27FC236}">
                <a16:creationId xmlns:a16="http://schemas.microsoft.com/office/drawing/2014/main" id="{BFF23041-BEB1-4E36-B584-C6CB5D9819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4287" y="4432317"/>
            <a:ext cx="957101" cy="878268"/>
          </a:xfrm>
          <a:prstGeom prst="rect">
            <a:avLst/>
          </a:prstGeom>
        </p:spPr>
      </p:pic>
      <p:pic>
        <p:nvPicPr>
          <p:cNvPr id="29" name="Picture 34">
            <a:extLst>
              <a:ext uri="{FF2B5EF4-FFF2-40B4-BE49-F238E27FC236}">
                <a16:creationId xmlns:a16="http://schemas.microsoft.com/office/drawing/2014/main" id="{91BD83EA-FCA4-4350-9AE7-CA9ADDE912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5292" y="4432317"/>
            <a:ext cx="957101" cy="878268"/>
          </a:xfrm>
          <a:prstGeom prst="rect">
            <a:avLst/>
          </a:prstGeom>
        </p:spPr>
      </p:pic>
      <p:pic>
        <p:nvPicPr>
          <p:cNvPr id="30" name="Picture 36">
            <a:extLst>
              <a:ext uri="{FF2B5EF4-FFF2-40B4-BE49-F238E27FC236}">
                <a16:creationId xmlns:a16="http://schemas.microsoft.com/office/drawing/2014/main" id="{965B79E4-07EB-41E9-87A3-E5D7A403F4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9790" y="4432317"/>
            <a:ext cx="957101" cy="878268"/>
          </a:xfrm>
          <a:prstGeom prst="rect">
            <a:avLst/>
          </a:prstGeom>
        </p:spPr>
      </p:pic>
      <p:pic>
        <p:nvPicPr>
          <p:cNvPr id="31" name="Picture 3">
            <a:extLst>
              <a:ext uri="{FF2B5EF4-FFF2-40B4-BE49-F238E27FC236}">
                <a16:creationId xmlns:a16="http://schemas.microsoft.com/office/drawing/2014/main" id="{67120B7C-214A-4341-883F-1EBD29FC4C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9572" y="4440216"/>
            <a:ext cx="911087" cy="883316"/>
          </a:xfrm>
          <a:prstGeom prst="rect">
            <a:avLst/>
          </a:prstGeom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7185A0A4-9014-4DE0-9379-3256A2F83C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295" y="2584139"/>
            <a:ext cx="911087" cy="883316"/>
          </a:xfrm>
          <a:prstGeom prst="rect">
            <a:avLst/>
          </a:prstGeom>
        </p:spPr>
      </p:pic>
      <p:sp>
        <p:nvSpPr>
          <p:cNvPr id="33" name="Rectangle 4">
            <a:extLst>
              <a:ext uri="{FF2B5EF4-FFF2-40B4-BE49-F238E27FC236}">
                <a16:creationId xmlns:a16="http://schemas.microsoft.com/office/drawing/2014/main" id="{552C89A5-3A48-4BB5-816D-49B1BFF88C17}"/>
              </a:ext>
            </a:extLst>
          </p:cNvPr>
          <p:cNvSpPr/>
          <p:nvPr/>
        </p:nvSpPr>
        <p:spPr bwMode="auto">
          <a:xfrm>
            <a:off x="6211408" y="4289945"/>
            <a:ext cx="1508438" cy="1056510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188F"/>
                </a:solidFill>
              </a:rPr>
              <a:t>Classifier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F4C134-36CB-4231-A0CD-A6F335CCA960}"/>
              </a:ext>
            </a:extLst>
          </p:cNvPr>
          <p:cNvSpPr txBox="1"/>
          <p:nvPr/>
        </p:nvSpPr>
        <p:spPr>
          <a:xfrm>
            <a:off x="724414" y="1177482"/>
            <a:ext cx="8483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픽셀 위치에 따라 기준을 잡기 어려움</a:t>
            </a:r>
          </a:p>
        </p:txBody>
      </p:sp>
    </p:spTree>
    <p:extLst>
      <p:ext uri="{BB962C8B-B14F-4D97-AF65-F5344CB8AC3E}">
        <p14:creationId xmlns:p14="http://schemas.microsoft.com/office/powerpoint/2010/main" val="174403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4286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구조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C9EDC-1201-48A7-8F55-F55B04CB02FC}"/>
              </a:ext>
            </a:extLst>
          </p:cNvPr>
          <p:cNvSpPr/>
          <p:nvPr/>
        </p:nvSpPr>
        <p:spPr>
          <a:xfrm>
            <a:off x="559507" y="1282701"/>
            <a:ext cx="151693" cy="10330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F4C134-36CB-4231-A0CD-A6F335CCA960}"/>
              </a:ext>
            </a:extLst>
          </p:cNvPr>
          <p:cNvSpPr txBox="1"/>
          <p:nvPr/>
        </p:nvSpPr>
        <p:spPr>
          <a:xfrm>
            <a:off x="724414" y="1177482"/>
            <a:ext cx="8483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픽셀 위치에 따라 기준을 잡기 어려움</a:t>
            </a:r>
          </a:p>
        </p:txBody>
      </p:sp>
      <p:pic>
        <p:nvPicPr>
          <p:cNvPr id="35" name="Picture 8">
            <a:extLst>
              <a:ext uri="{FF2B5EF4-FFF2-40B4-BE49-F238E27FC236}">
                <a16:creationId xmlns:a16="http://schemas.microsoft.com/office/drawing/2014/main" id="{E51CBE39-D7EC-4E1B-B8D2-9221D8546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520507"/>
            <a:ext cx="2521458" cy="2311200"/>
          </a:xfrm>
          <a:prstGeom prst="rect">
            <a:avLst/>
          </a:prstGeom>
        </p:spPr>
      </p:pic>
      <p:pic>
        <p:nvPicPr>
          <p:cNvPr id="36" name="Picture 7">
            <a:extLst>
              <a:ext uri="{FF2B5EF4-FFF2-40B4-BE49-F238E27FC236}">
                <a16:creationId xmlns:a16="http://schemas.microsoft.com/office/drawing/2014/main" id="{F1418C71-EC09-45EF-A8B1-F089FBAB1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71" y="2579046"/>
            <a:ext cx="2520000" cy="2309864"/>
          </a:xfrm>
          <a:prstGeom prst="rect">
            <a:avLst/>
          </a:prstGeom>
        </p:spPr>
      </p:pic>
      <p:sp>
        <p:nvSpPr>
          <p:cNvPr id="37" name="TextBox 5">
            <a:extLst>
              <a:ext uri="{FF2B5EF4-FFF2-40B4-BE49-F238E27FC236}">
                <a16:creationId xmlns:a16="http://schemas.microsoft.com/office/drawing/2014/main" id="{13ED6370-8FA8-4D43-B7A7-838266B12F95}"/>
              </a:ext>
            </a:extLst>
          </p:cNvPr>
          <p:cNvSpPr txBox="1"/>
          <p:nvPr/>
        </p:nvSpPr>
        <p:spPr>
          <a:xfrm>
            <a:off x="3851920" y="2457617"/>
            <a:ext cx="1456168" cy="259455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600" dirty="0">
                <a:solidFill>
                  <a:srgbClr val="002060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74502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4286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구조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C9EDC-1201-48A7-8F55-F55B04CB02FC}"/>
              </a:ext>
            </a:extLst>
          </p:cNvPr>
          <p:cNvSpPr/>
          <p:nvPr/>
        </p:nvSpPr>
        <p:spPr>
          <a:xfrm>
            <a:off x="559507" y="1282701"/>
            <a:ext cx="151693" cy="10330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F4C134-36CB-4231-A0CD-A6F335CCA960}"/>
              </a:ext>
            </a:extLst>
          </p:cNvPr>
          <p:cNvSpPr txBox="1"/>
          <p:nvPr/>
        </p:nvSpPr>
        <p:spPr>
          <a:xfrm>
            <a:off x="724414" y="1177482"/>
            <a:ext cx="8483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feature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이용해 파악한다 고 가정</a:t>
            </a:r>
          </a:p>
        </p:txBody>
      </p:sp>
      <p:pic>
        <p:nvPicPr>
          <p:cNvPr id="10" name="Picture 72">
            <a:extLst>
              <a:ext uri="{FF2B5EF4-FFF2-40B4-BE49-F238E27FC236}">
                <a16:creationId xmlns:a16="http://schemas.microsoft.com/office/drawing/2014/main" id="{6043D00F-87F9-4B02-8314-7C5833FB7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489" y="2885481"/>
            <a:ext cx="2463896" cy="2445418"/>
          </a:xfrm>
          <a:prstGeom prst="rect">
            <a:avLst/>
          </a:prstGeom>
        </p:spPr>
      </p:pic>
      <p:pic>
        <p:nvPicPr>
          <p:cNvPr id="11" name="Picture 73">
            <a:extLst>
              <a:ext uri="{FF2B5EF4-FFF2-40B4-BE49-F238E27FC236}">
                <a16:creationId xmlns:a16="http://schemas.microsoft.com/office/drawing/2014/main" id="{E875D4E4-230A-4AC9-8805-1662DDEDD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1" y="2884648"/>
            <a:ext cx="2450229" cy="2431854"/>
          </a:xfrm>
          <a:prstGeom prst="rect">
            <a:avLst/>
          </a:prstGeom>
        </p:spPr>
      </p:pic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9DC9B0D1-7FA8-4580-B35E-E26C300B4AAD}"/>
              </a:ext>
            </a:extLst>
          </p:cNvPr>
          <p:cNvCxnSpPr/>
          <p:nvPr/>
        </p:nvCxnSpPr>
        <p:spPr>
          <a:xfrm flipV="1">
            <a:off x="1238629" y="2457878"/>
            <a:ext cx="2928363" cy="7001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0">
            <a:extLst>
              <a:ext uri="{FF2B5EF4-FFF2-40B4-BE49-F238E27FC236}">
                <a16:creationId xmlns:a16="http://schemas.microsoft.com/office/drawing/2014/main" id="{D9CDA331-F3C6-4F0F-A1A0-A99C714149CF}"/>
              </a:ext>
            </a:extLst>
          </p:cNvPr>
          <p:cNvCxnSpPr/>
          <p:nvPr/>
        </p:nvCxnSpPr>
        <p:spPr>
          <a:xfrm>
            <a:off x="4868496" y="2457878"/>
            <a:ext cx="1513521" cy="97340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65422219-5514-4D9E-AB26-8BE7538AB73D}"/>
              </a:ext>
            </a:extLst>
          </p:cNvPr>
          <p:cNvCxnSpPr>
            <a:stCxn id="21" idx="3"/>
          </p:cNvCxnSpPr>
          <p:nvPr/>
        </p:nvCxnSpPr>
        <p:spPr>
          <a:xfrm flipV="1">
            <a:off x="4866127" y="4534428"/>
            <a:ext cx="1232419" cy="14376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22">
            <a:extLst>
              <a:ext uri="{FF2B5EF4-FFF2-40B4-BE49-F238E27FC236}">
                <a16:creationId xmlns:a16="http://schemas.microsoft.com/office/drawing/2014/main" id="{8ED56F12-E66C-423B-B082-5F4F91F63866}"/>
              </a:ext>
            </a:extLst>
          </p:cNvPr>
          <p:cNvSpPr txBox="1"/>
          <p:nvPr/>
        </p:nvSpPr>
        <p:spPr>
          <a:xfrm>
            <a:off x="4166275" y="3576817"/>
            <a:ext cx="721993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rgbClr val="002060"/>
                </a:solidFill>
              </a:rPr>
              <a:t>=</a:t>
            </a:r>
            <a:endParaRPr lang="en-US" sz="7200" dirty="0">
              <a:solidFill>
                <a:srgbClr val="002060"/>
              </a:solidFill>
            </a:endParaRPr>
          </a:p>
        </p:txBody>
      </p:sp>
      <p:cxnSp>
        <p:nvCxnSpPr>
          <p:cNvPr id="16" name="Straight Connector 25">
            <a:extLst>
              <a:ext uri="{FF2B5EF4-FFF2-40B4-BE49-F238E27FC236}">
                <a16:creationId xmlns:a16="http://schemas.microsoft.com/office/drawing/2014/main" id="{58715AF9-06D8-4502-83E8-A0FC9F703880}"/>
              </a:ext>
            </a:extLst>
          </p:cNvPr>
          <p:cNvCxnSpPr/>
          <p:nvPr/>
        </p:nvCxnSpPr>
        <p:spPr>
          <a:xfrm>
            <a:off x="2587395" y="3713820"/>
            <a:ext cx="1578880" cy="3267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26">
            <a:extLst>
              <a:ext uri="{FF2B5EF4-FFF2-40B4-BE49-F238E27FC236}">
                <a16:creationId xmlns:a16="http://schemas.microsoft.com/office/drawing/2014/main" id="{3511B097-0690-4333-9E49-93F13EE03B5D}"/>
              </a:ext>
            </a:extLst>
          </p:cNvPr>
          <p:cNvCxnSpPr/>
          <p:nvPr/>
        </p:nvCxnSpPr>
        <p:spPr>
          <a:xfrm>
            <a:off x="4867779" y="4040543"/>
            <a:ext cx="1497796" cy="49388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5A4A892D-1F87-4DA1-BFDE-B42C4C8CD258}"/>
              </a:ext>
            </a:extLst>
          </p:cNvPr>
          <p:cNvSpPr/>
          <p:nvPr/>
        </p:nvSpPr>
        <p:spPr bwMode="auto">
          <a:xfrm>
            <a:off x="1238629" y="3158007"/>
            <a:ext cx="534057" cy="546716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088D884B-6C46-49BB-A252-9404B3D7EBD6}"/>
              </a:ext>
            </a:extLst>
          </p:cNvPr>
          <p:cNvSpPr/>
          <p:nvPr/>
        </p:nvSpPr>
        <p:spPr bwMode="auto">
          <a:xfrm>
            <a:off x="5831518" y="3431365"/>
            <a:ext cx="534057" cy="546716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99D3A01A-0218-47EB-82A6-68F9C13BC8C4}"/>
              </a:ext>
            </a:extLst>
          </p:cNvPr>
          <p:cNvSpPr/>
          <p:nvPr/>
        </p:nvSpPr>
        <p:spPr bwMode="auto">
          <a:xfrm>
            <a:off x="1238629" y="4524797"/>
            <a:ext cx="534057" cy="546716"/>
          </a:xfrm>
          <a:prstGeom prst="rect">
            <a:avLst/>
          </a:prstGeom>
          <a:noFill/>
          <a:ln w="57150">
            <a:solidFill>
              <a:srgbClr val="FFC1F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3C818689-65A2-469C-A65A-D89E892B1F29}"/>
              </a:ext>
            </a:extLst>
          </p:cNvPr>
          <p:cNvSpPr/>
          <p:nvPr/>
        </p:nvSpPr>
        <p:spPr bwMode="auto">
          <a:xfrm>
            <a:off x="6098546" y="4524797"/>
            <a:ext cx="534057" cy="546716"/>
          </a:xfrm>
          <a:prstGeom prst="rect">
            <a:avLst/>
          </a:prstGeom>
          <a:noFill/>
          <a:ln w="57150">
            <a:solidFill>
              <a:srgbClr val="FFC1F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563560B7-D462-4D1D-A0CD-9667170E222C}"/>
              </a:ext>
            </a:extLst>
          </p:cNvPr>
          <p:cNvSpPr/>
          <p:nvPr/>
        </p:nvSpPr>
        <p:spPr bwMode="auto">
          <a:xfrm>
            <a:off x="1772686" y="3704723"/>
            <a:ext cx="854491" cy="820074"/>
          </a:xfrm>
          <a:prstGeom prst="rect">
            <a:avLst/>
          </a:prstGeom>
          <a:noFill/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3999F004-149E-4F21-8327-A31816F0C649}"/>
              </a:ext>
            </a:extLst>
          </p:cNvPr>
          <p:cNvSpPr/>
          <p:nvPr/>
        </p:nvSpPr>
        <p:spPr bwMode="auto">
          <a:xfrm>
            <a:off x="6365575" y="3704723"/>
            <a:ext cx="854491" cy="820074"/>
          </a:xfrm>
          <a:prstGeom prst="rect">
            <a:avLst/>
          </a:prstGeom>
          <a:noFill/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5" name="Straight Connector 41">
            <a:extLst>
              <a:ext uri="{FF2B5EF4-FFF2-40B4-BE49-F238E27FC236}">
                <a16:creationId xmlns:a16="http://schemas.microsoft.com/office/drawing/2014/main" id="{0E66F365-0471-4E3D-A9C7-5B3B42A05CA2}"/>
              </a:ext>
            </a:extLst>
          </p:cNvPr>
          <p:cNvCxnSpPr/>
          <p:nvPr/>
        </p:nvCxnSpPr>
        <p:spPr>
          <a:xfrm flipV="1">
            <a:off x="1787699" y="2457878"/>
            <a:ext cx="2379293" cy="12372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46">
            <a:extLst>
              <a:ext uri="{FF2B5EF4-FFF2-40B4-BE49-F238E27FC236}">
                <a16:creationId xmlns:a16="http://schemas.microsoft.com/office/drawing/2014/main" id="{EA186473-A58D-4FFB-AEBF-1F93490B9F76}"/>
              </a:ext>
            </a:extLst>
          </p:cNvPr>
          <p:cNvCxnSpPr/>
          <p:nvPr/>
        </p:nvCxnSpPr>
        <p:spPr>
          <a:xfrm>
            <a:off x="4868496" y="2457878"/>
            <a:ext cx="946294" cy="152162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51">
            <a:extLst>
              <a:ext uri="{FF2B5EF4-FFF2-40B4-BE49-F238E27FC236}">
                <a16:creationId xmlns:a16="http://schemas.microsoft.com/office/drawing/2014/main" id="{811D2DEE-F921-4B06-B7C1-1C17501A61F2}"/>
              </a:ext>
            </a:extLst>
          </p:cNvPr>
          <p:cNvCxnSpPr/>
          <p:nvPr/>
        </p:nvCxnSpPr>
        <p:spPr>
          <a:xfrm flipV="1">
            <a:off x="2627177" y="4040543"/>
            <a:ext cx="1539098" cy="48425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55">
            <a:extLst>
              <a:ext uri="{FF2B5EF4-FFF2-40B4-BE49-F238E27FC236}">
                <a16:creationId xmlns:a16="http://schemas.microsoft.com/office/drawing/2014/main" id="{6F1543E6-C59B-4537-AF51-8B722828947B}"/>
              </a:ext>
            </a:extLst>
          </p:cNvPr>
          <p:cNvCxnSpPr/>
          <p:nvPr/>
        </p:nvCxnSpPr>
        <p:spPr>
          <a:xfrm flipV="1">
            <a:off x="4867779" y="3719527"/>
            <a:ext cx="1497796" cy="32101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60">
            <a:extLst>
              <a:ext uri="{FF2B5EF4-FFF2-40B4-BE49-F238E27FC236}">
                <a16:creationId xmlns:a16="http://schemas.microsoft.com/office/drawing/2014/main" id="{E3F9DD7C-81ED-4D5D-824A-06404989507F}"/>
              </a:ext>
            </a:extLst>
          </p:cNvPr>
          <p:cNvCxnSpPr>
            <a:endCxn id="31" idx="1"/>
          </p:cNvCxnSpPr>
          <p:nvPr/>
        </p:nvCxnSpPr>
        <p:spPr>
          <a:xfrm>
            <a:off x="1772686" y="4543524"/>
            <a:ext cx="2381693" cy="14601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66">
            <a:extLst>
              <a:ext uri="{FF2B5EF4-FFF2-40B4-BE49-F238E27FC236}">
                <a16:creationId xmlns:a16="http://schemas.microsoft.com/office/drawing/2014/main" id="{1C4AB6F4-F47C-4CD2-A1EC-9025A4F2F2DC}"/>
              </a:ext>
            </a:extLst>
          </p:cNvPr>
          <p:cNvCxnSpPr>
            <a:stCxn id="21" idx="3"/>
          </p:cNvCxnSpPr>
          <p:nvPr/>
        </p:nvCxnSpPr>
        <p:spPr>
          <a:xfrm flipV="1">
            <a:off x="4866127" y="5079725"/>
            <a:ext cx="1766476" cy="89231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22">
            <a:extLst>
              <a:ext uri="{FF2B5EF4-FFF2-40B4-BE49-F238E27FC236}">
                <a16:creationId xmlns:a16="http://schemas.microsoft.com/office/drawing/2014/main" id="{918E83B7-27C8-4703-9777-72AB4EB9C748}"/>
              </a:ext>
            </a:extLst>
          </p:cNvPr>
          <p:cNvSpPr txBox="1"/>
          <p:nvPr/>
        </p:nvSpPr>
        <p:spPr>
          <a:xfrm>
            <a:off x="4154379" y="5481981"/>
            <a:ext cx="721993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rgbClr val="002060"/>
                </a:solidFill>
              </a:rPr>
              <a:t>=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2" name="TextBox 22">
            <a:extLst>
              <a:ext uri="{FF2B5EF4-FFF2-40B4-BE49-F238E27FC236}">
                <a16:creationId xmlns:a16="http://schemas.microsoft.com/office/drawing/2014/main" id="{6545AB66-2CB6-4F81-A329-0C5B4A305716}"/>
              </a:ext>
            </a:extLst>
          </p:cNvPr>
          <p:cNvSpPr txBox="1"/>
          <p:nvPr/>
        </p:nvSpPr>
        <p:spPr>
          <a:xfrm>
            <a:off x="4154379" y="1964558"/>
            <a:ext cx="721993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rgbClr val="002060"/>
                </a:solidFill>
              </a:rPr>
              <a:t>=</a:t>
            </a:r>
            <a:endParaRPr lang="en-US" sz="7200" dirty="0">
              <a:solidFill>
                <a:srgbClr val="002060"/>
              </a:solidFill>
            </a:endParaRPr>
          </a:p>
        </p:txBody>
      </p:sp>
      <p:cxnSp>
        <p:nvCxnSpPr>
          <p:cNvPr id="33" name="Straight Connector 60">
            <a:extLst>
              <a:ext uri="{FF2B5EF4-FFF2-40B4-BE49-F238E27FC236}">
                <a16:creationId xmlns:a16="http://schemas.microsoft.com/office/drawing/2014/main" id="{7A06F733-2848-4BE5-9DAB-54D79DD2745A}"/>
              </a:ext>
            </a:extLst>
          </p:cNvPr>
          <p:cNvCxnSpPr>
            <a:endCxn id="31" idx="1"/>
          </p:cNvCxnSpPr>
          <p:nvPr/>
        </p:nvCxnSpPr>
        <p:spPr>
          <a:xfrm>
            <a:off x="1226733" y="5079725"/>
            <a:ext cx="2927646" cy="92393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87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4286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구조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C9EDC-1201-48A7-8F55-F55B04CB02FC}"/>
              </a:ext>
            </a:extLst>
          </p:cNvPr>
          <p:cNvSpPr/>
          <p:nvPr/>
        </p:nvSpPr>
        <p:spPr>
          <a:xfrm>
            <a:off x="559507" y="1282701"/>
            <a:ext cx="151693" cy="10330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F4C134-36CB-4231-A0CD-A6F335CCA960}"/>
              </a:ext>
            </a:extLst>
          </p:cNvPr>
          <p:cNvSpPr txBox="1"/>
          <p:nvPr/>
        </p:nvSpPr>
        <p:spPr>
          <a:xfrm>
            <a:off x="724414" y="1177482"/>
            <a:ext cx="8483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 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매트릭스의 위치가 같은 것끼리 곱한다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0" name="내용 개체 틀 2">
            <a:extLst>
              <a:ext uri="{FF2B5EF4-FFF2-40B4-BE49-F238E27FC236}">
                <a16:creationId xmlns:a16="http://schemas.microsoft.com/office/drawing/2014/main" id="{94E52032-6ECC-488A-962E-EA7647F6F9CE}"/>
              </a:ext>
            </a:extLst>
          </p:cNvPr>
          <p:cNvGraphicFramePr>
            <a:graphicFrameLocks/>
          </p:cNvGraphicFramePr>
          <p:nvPr/>
        </p:nvGraphicFramePr>
        <p:xfrm>
          <a:off x="2627561" y="2636912"/>
          <a:ext cx="1582737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" name="내용 개체 틀 2">
            <a:extLst>
              <a:ext uri="{FF2B5EF4-FFF2-40B4-BE49-F238E27FC236}">
                <a16:creationId xmlns:a16="http://schemas.microsoft.com/office/drawing/2014/main" id="{BAC21C1D-5871-4928-BA5E-BA655638A1FC}"/>
              </a:ext>
            </a:extLst>
          </p:cNvPr>
          <p:cNvGraphicFramePr>
            <a:graphicFrameLocks/>
          </p:cNvGraphicFramePr>
          <p:nvPr/>
        </p:nvGraphicFramePr>
        <p:xfrm>
          <a:off x="5004048" y="2636912"/>
          <a:ext cx="1582737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86" marR="91486" marT="45681" marB="4568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" name="텍스트 상자 3">
            <a:extLst>
              <a:ext uri="{FF2B5EF4-FFF2-40B4-BE49-F238E27FC236}">
                <a16:creationId xmlns:a16="http://schemas.microsoft.com/office/drawing/2014/main" id="{710DA703-0F73-4722-AEC6-495EA890D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786" y="3084587"/>
            <a:ext cx="35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*</a:t>
            </a:r>
            <a:endParaRPr lang="ko-KR" altLang="en-US" sz="20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53" name="텍스트 상자 15">
            <a:extLst>
              <a:ext uri="{FF2B5EF4-FFF2-40B4-BE49-F238E27FC236}">
                <a16:creationId xmlns:a16="http://schemas.microsoft.com/office/drawing/2014/main" id="{F02CEC33-1269-4C9A-92A5-B010ADCE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686" y="3084587"/>
            <a:ext cx="865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2000" b="0" dirty="0">
                <a:latin typeface="Comic Sans MS" panose="030F0702030302020204" pitchFamily="66" charset="0"/>
                <a:ea typeface="굴림" panose="020B0600000101010101" pitchFamily="50" charset="-127"/>
              </a:rPr>
              <a:t>=  3  </a:t>
            </a:r>
            <a:endParaRPr lang="ko-KR" altLang="en-US" sz="2000" b="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EDC246-BEC4-40B1-893D-2B6E5D10ECE9}"/>
                  </a:ext>
                </a:extLst>
              </p:cNvPr>
              <p:cNvSpPr txBox="1"/>
              <p:nvPr/>
            </p:nvSpPr>
            <p:spPr>
              <a:xfrm>
                <a:off x="3356161" y="4632597"/>
                <a:ext cx="2205668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EDC246-BEC4-40B1-893D-2B6E5D10E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161" y="4632597"/>
                <a:ext cx="2205668" cy="745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34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4286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44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구조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C9EDC-1201-48A7-8F55-F55B04CB02FC}"/>
              </a:ext>
            </a:extLst>
          </p:cNvPr>
          <p:cNvSpPr/>
          <p:nvPr/>
        </p:nvSpPr>
        <p:spPr>
          <a:xfrm>
            <a:off x="559507" y="1282701"/>
            <a:ext cx="151693" cy="10330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F4C134-36CB-4231-A0CD-A6F335CCA960}"/>
              </a:ext>
            </a:extLst>
          </p:cNvPr>
          <p:cNvSpPr txBox="1"/>
          <p:nvPr/>
        </p:nvSpPr>
        <p:spPr>
          <a:xfrm>
            <a:off x="724414" y="1177482"/>
            <a:ext cx="8483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화살표를 수식화 후 </a:t>
            </a:r>
            <a:r>
              <a:rPr lang="en-US" altLang="ko-KR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CV </a:t>
            </a:r>
            <a:r>
              <a:rPr lang="ko-KR" altLang="en-US" sz="15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처리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5B44EC-F396-4480-86FA-822CB8CEC3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69" b="89888" l="0" r="89669">
                        <a14:foregroundMark x1="52066" y1="23596" x2="52893" y2="4869"/>
                        <a14:foregroundMark x1="52893" y1="4869" x2="0" y2="385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8708" y="3429000"/>
            <a:ext cx="2627292" cy="2543175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62078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10576</TotalTime>
  <Words>2340</Words>
  <Application>Microsoft Office PowerPoint</Application>
  <PresentationFormat>와이드스크린</PresentationFormat>
  <Paragraphs>1721</Paragraphs>
  <Slides>41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나눔스퀘어</vt:lpstr>
      <vt:lpstr>나눔스퀘어 Bold</vt:lpstr>
      <vt:lpstr>나눔스퀘어 ExtraBold</vt:lpstr>
      <vt:lpstr>맑은 고딕</vt:lpstr>
      <vt:lpstr>Arial</vt:lpstr>
      <vt:lpstr>Cambria Math</vt:lpstr>
      <vt:lpstr>Comic Sans MS</vt:lpstr>
      <vt:lpstr>Office 테마</vt:lpstr>
      <vt:lpstr>1_Office 테마</vt:lpstr>
      <vt:lpstr>CNN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Convolutional Neural Networks</vt:lpstr>
      <vt:lpstr>Convolutional Neural Networks</vt:lpstr>
      <vt:lpstr>Neural Network Representation</vt:lpstr>
      <vt:lpstr>Neural Network Representation</vt:lpstr>
      <vt:lpstr>Neural Network Representation</vt:lpstr>
      <vt:lpstr>Neural Network Representation</vt:lpstr>
      <vt:lpstr>Convolutional Neural Networks</vt:lpstr>
      <vt:lpstr>PowerPoint 프레젠테이션</vt:lpstr>
      <vt:lpstr>PowerPoint 프레젠테이션</vt:lpstr>
      <vt:lpstr>Parameter만 변경해도 효과가 5% 향상</vt:lpstr>
      <vt:lpstr>책202p 이용방법 수록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JaeHong Min(민재홍 사원)</dc:creator>
  <cp:lastModifiedBy>전 재준</cp:lastModifiedBy>
  <cp:revision>266</cp:revision>
  <dcterms:created xsi:type="dcterms:W3CDTF">2018-07-18T02:38:42Z</dcterms:created>
  <dcterms:modified xsi:type="dcterms:W3CDTF">2019-07-08T15:43:49Z</dcterms:modified>
</cp:coreProperties>
</file>