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26" r:id="rId2"/>
    <p:sldId id="333" r:id="rId3"/>
    <p:sldId id="258" r:id="rId4"/>
    <p:sldId id="334" r:id="rId5"/>
    <p:sldId id="335" r:id="rId6"/>
    <p:sldId id="336" r:id="rId7"/>
    <p:sldId id="327" r:id="rId8"/>
    <p:sldId id="338" r:id="rId9"/>
    <p:sldId id="337" r:id="rId10"/>
    <p:sldId id="345" r:id="rId11"/>
    <p:sldId id="343" r:id="rId12"/>
    <p:sldId id="347" r:id="rId13"/>
    <p:sldId id="348" r:id="rId14"/>
    <p:sldId id="349" r:id="rId15"/>
    <p:sldId id="340" r:id="rId16"/>
    <p:sldId id="341" r:id="rId17"/>
    <p:sldId id="351" r:id="rId18"/>
    <p:sldId id="342" r:id="rId19"/>
    <p:sldId id="350" r:id="rId20"/>
    <p:sldId id="35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895" autoAdjust="0"/>
  </p:normalViewPr>
  <p:slideViewPr>
    <p:cSldViewPr snapToGrid="0" showGuides="1">
      <p:cViewPr>
        <p:scale>
          <a:sx n="100" d="100"/>
          <a:sy n="100" d="100"/>
        </p:scale>
        <p:origin x="1896" y="-42"/>
      </p:cViewPr>
      <p:guideLst>
        <p:guide orient="horz" pos="259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BB70F-6424-4515-AA3E-D414DB2EBB01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81504-9C13-4C27-93DB-75EEFC303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965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eamgonfly.github.io/rnn/2017/09/04/understanding-rnn.html" TargetMode="External"/><Relationship Id="rId7" Type="http://schemas.openxmlformats.org/officeDocument/2006/relationships/hyperlink" Target="https://pythonkim.tistory.com/57?category=573319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xcelsior-cjh.tistory.com/89?category=1013831" TargetMode="External"/><Relationship Id="rId5" Type="http://schemas.openxmlformats.org/officeDocument/2006/relationships/hyperlink" Target="https://blog.naver.com/chunjein/221589656211" TargetMode="External"/><Relationship Id="rId4" Type="http://schemas.openxmlformats.org/officeDocument/2006/relationships/hyperlink" Target="https://aikorea.org/blog/rnn-tutorial-1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RNN(Recurrent Neural Network)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일반적으로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거칠 때마다 어떤 결과를 예측하게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예측 값을 앞에서 배웠던 것처럼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부른다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y =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생각하면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그림에서는 예측 값인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표현하는 대신 상태를 의미하는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표시하지 않고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뒤쪽에 가면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함께 표시된 그림을 볼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81504-9C13-4C27-93DB-75EEFC3030A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81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공식으로 표현하면 위와 같이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 단계에서의 상태 값과 입력 벡터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계산하면 새로운 상태 값이 만들어진다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코드로 표현하면 아래와 같이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노드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갯수는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포함된 노드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그림에서는 초록색으로 표시된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갯수를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_ in range(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갯수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b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상태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W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함수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 상태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벡터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81504-9C13-4C27-93DB-75EEFC3030A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16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바닐라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(vanilla)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아무 것도 첨가하지 않은 처음 상태의 아이스크림을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초코나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딸기 시럽을 얹고 땅콩 가루를 뿌리는 등의 옵션을 추가하면 맛이 더 좋아진다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바닐라는 아무 것도 가공하지 않은 처음 형태로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바닐라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가장 단순한 형태의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뜻한다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data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특정 시점의 데이터를 가리키고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두 가지를 계산한다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 줄의 공식은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이전 상태와 입력을 갖고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호출하는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현재 상태를 의미하고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번째는 이전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(old)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상태와 입력 값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사용해서 계산한다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예측 값을 의미하고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현재 상태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곱해서 계산한다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81504-9C13-4C27-93DB-75EEFC3030A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461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종류의 글자가 있기 때문에 크기가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벡터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처리한다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multi-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nomial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classification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봤던 것처럼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중에서 하나를 선택하게 하려고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 번째 값이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켜졌느냐에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따라 순서대로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h, e, l, 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 그림에는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'o'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공식에서 보여주는 것처럼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계산한 다음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함수에 전달하면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보여주는 값이 차례대로 만들어 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매번 계산이 끝날 때마다 새로운 상태를 가리키는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값이 바뀌는 것을 볼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 중의 하나로 처음 나왔던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개량한 버전이다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사이의 값을 반환하는데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tanh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사이의 값을 반환하도록 개량했다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상태를 가리키는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반환값이므로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사이의 값이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hidden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값들도 해당 범위에 존재하게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81504-9C13-4C27-93DB-75EEFC3030A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269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최종적으로는 모든 단계에서 값을 예측하고 실제 값과 맞는지 비교할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"hello"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들어왔다면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"hell"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예측은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ello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되어야 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입력된 첫 번째 예측에서는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나왔기 때문에 틀렸다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[1.0, 2.2, -3.0, 4.1]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네 번째가 가장 크기 때문에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one-hot encoding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거치면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예측했어야 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나머지는 정확하게 예측을 하고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정리해 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핵심은 상태와 예측에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상태를 가리키는 값은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있고 매번 바뀐다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예측을 가리키는 값은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있고 매번 예측한다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그림은 학습 중의 상황을 보여주기 때문에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정확도를 보여주고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학습이 종료됐다면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잘못 예측한 첫 번째 노드까지 정확하게 예측해야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81504-9C13-4C27-93DB-75EEFC3030A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69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81504-9C13-4C27-93DB-75EEFC3030A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81504-9C13-4C27-93DB-75EEFC3030A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46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관련 사이트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https://dreamgonfly.github.io/rnn/2017/09/04/understanding-rnn.html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https://aikorea.org/blog/rnn-tutorial-1/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https://blog.naver.com/chunjein/221589656211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https://excelsior-cjh.tistory.com/89?category=1013831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https://pythonkim.tistory.com/57?category=573319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81504-9C13-4C27-93DB-75EEFC3030A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5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4197-C02B-4023-88B2-1535837105DF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BD6A-C553-47F2-A2EE-76814A5E5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0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4197-C02B-4023-88B2-1535837105DF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BD6A-C553-47F2-A2EE-76814A5E5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74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4197-C02B-4023-88B2-1535837105DF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BD6A-C553-47F2-A2EE-76814A5E5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60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4197-C02B-4023-88B2-1535837105DF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BD6A-C553-47F2-A2EE-76814A5E5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48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4197-C02B-4023-88B2-1535837105DF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BD6A-C553-47F2-A2EE-76814A5E5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90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4197-C02B-4023-88B2-1535837105DF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BD6A-C553-47F2-A2EE-76814A5E5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87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4197-C02B-4023-88B2-1535837105DF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BD6A-C553-47F2-A2EE-76814A5E5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8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4197-C02B-4023-88B2-1535837105DF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BD6A-C553-47F2-A2EE-76814A5E5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5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4197-C02B-4023-88B2-1535837105DF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BD6A-C553-47F2-A2EE-76814A5E5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06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4197-C02B-4023-88B2-1535837105DF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BD6A-C553-47F2-A2EE-76814A5E5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48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4197-C02B-4023-88B2-1535837105DF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BD6A-C553-47F2-A2EE-76814A5E5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95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F4197-C02B-4023-88B2-1535837105DF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0BD6A-C553-47F2-A2EE-76814A5E5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90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lr.org/proceedings/papers/v32/graves14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xcelsior-cjh.tistory.com/89?category=1013831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kim.tistory.com/57?category=57331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://machinelearning.wustl.edu/mlpapers/paper_files/ICML2011Sutskever_524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fit.vutbr.cz/research/groups/speech/publi/2011/mikolov_icassp2011_5528.pdf" TargetMode="External"/><Relationship Id="rId5" Type="http://schemas.openxmlformats.org/officeDocument/2006/relationships/hyperlink" Target="http://www.fit.vutbr.cz/research/groups/speech/publi/2010/mikolov_interspeech2010_IS100722.pdf" TargetMode="External"/><Relationship Id="rId4" Type="http://schemas.openxmlformats.org/officeDocument/2006/relationships/hyperlink" Target="https://pythonkim.tistory.com/61?category=57331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naver.com/chunjein/22158959035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search.microsoft.com/en-us/um/people/gzweig/Pubs/EMNLP2013RNNMT.pdf" TargetMode="External"/><Relationship Id="rId5" Type="http://schemas.openxmlformats.org/officeDocument/2006/relationships/hyperlink" Target="http://papers.nips.cc/paper/5346-sequence-to-sequence-learning-with-neural-networks.pdf" TargetMode="External"/><Relationship Id="rId4" Type="http://schemas.openxmlformats.org/officeDocument/2006/relationships/hyperlink" Target="http://www.aclweb.org/anthology/P14-1140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6388C4-12BC-4891-BB1C-9BF5A724777A}"/>
              </a:ext>
            </a:extLst>
          </p:cNvPr>
          <p:cNvSpPr/>
          <p:nvPr/>
        </p:nvSpPr>
        <p:spPr>
          <a:xfrm>
            <a:off x="-28064" y="0"/>
            <a:ext cx="9172064" cy="1781559"/>
          </a:xfrm>
          <a:prstGeom prst="rect">
            <a:avLst/>
          </a:prstGeom>
          <a:solidFill>
            <a:srgbClr val="A5B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5B1FCF5-CEB4-45A0-9ACC-E82B1A28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063229"/>
            <a:ext cx="6172200" cy="857250"/>
          </a:xfrm>
        </p:spPr>
        <p:txBody>
          <a:bodyPr/>
          <a:lstStyle/>
          <a:p>
            <a:pPr algn="l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ABFF81A-579A-4422-8E66-4A98B3D9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2057400"/>
            <a:ext cx="9001126" cy="373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1. RNN</a:t>
            </a:r>
            <a:r>
              <a:rPr lang="ko-KR" altLang="en-US" sz="2400" b="1" dirty="0"/>
              <a:t> 개념 및 이해</a:t>
            </a:r>
            <a:r>
              <a:rPr lang="en-US" altLang="ko-KR" sz="2400" b="1" dirty="0"/>
              <a:t> 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2. RNN </a:t>
            </a:r>
            <a:r>
              <a:rPr lang="ko-KR" altLang="en-US" sz="2400" b="1" dirty="0"/>
              <a:t>활용 분야</a:t>
            </a:r>
            <a:endParaRPr lang="en-US" altLang="ko-KR" sz="2400" b="1" dirty="0"/>
          </a:p>
          <a:p>
            <a:pPr marL="385763" indent="-385763">
              <a:buFont typeface="+mj-lt"/>
              <a:buAutoNum type="romanUcPeriod"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3. RNN</a:t>
            </a:r>
            <a:r>
              <a:rPr lang="ko-KR" altLang="en-US" sz="2400" b="1" dirty="0"/>
              <a:t> 결론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4. RNN </a:t>
            </a:r>
            <a:r>
              <a:rPr lang="ko-KR" altLang="en-US" sz="2400" b="1" dirty="0"/>
              <a:t>모델 코드</a:t>
            </a:r>
            <a:endParaRPr lang="en-US" altLang="ko-KR" sz="24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32FAEA6-D1A4-4984-912D-7B6AAB56F190}"/>
              </a:ext>
            </a:extLst>
          </p:cNvPr>
          <p:cNvCxnSpPr>
            <a:cxnSpLocks/>
          </p:cNvCxnSpPr>
          <p:nvPr/>
        </p:nvCxnSpPr>
        <p:spPr>
          <a:xfrm>
            <a:off x="342900" y="1781589"/>
            <a:ext cx="839359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2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87163B-FA6A-450D-AE83-6C7D8A822E2B}"/>
              </a:ext>
            </a:extLst>
          </p:cNvPr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776215-EBE6-4EBD-9BCF-CAAB005BC8C1}"/>
              </a:ext>
            </a:extLst>
          </p:cNvPr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843C54-C7D5-4D50-91EB-C6952B8AD5CE}"/>
              </a:ext>
            </a:extLst>
          </p:cNvPr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136893-2AF3-47B2-A2F1-CDBAE5F76131}"/>
                </a:ext>
              </a:extLst>
            </p:cNvPr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E2970254-DE44-4C9E-AE86-7CA2483CF135}"/>
                </a:ext>
              </a:extLst>
            </p:cNvPr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18C5C2-1C20-4F8E-8610-0937A66AD5BD}"/>
              </a:ext>
            </a:extLst>
          </p:cNvPr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6EE109-EB72-445F-B6FD-316960E189B1}"/>
              </a:ext>
            </a:extLst>
          </p:cNvPr>
          <p:cNvSpPr/>
          <p:nvPr/>
        </p:nvSpPr>
        <p:spPr>
          <a:xfrm>
            <a:off x="971792" y="674028"/>
            <a:ext cx="354312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RNN</a:t>
            </a:r>
            <a:r>
              <a:rPr lang="ko-KR" altLang="en-US" sz="2400" b="1" dirty="0">
                <a:solidFill>
                  <a:schemeClr val="tx1"/>
                </a:solidFill>
              </a:rPr>
              <a:t> 활용분야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C72C46-1D3B-4B24-AF1F-1AA19B61E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1" y="1650321"/>
            <a:ext cx="6368537" cy="35573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A26552-714F-41EF-8B73-A1938EFBBC3D}"/>
              </a:ext>
            </a:extLst>
          </p:cNvPr>
          <p:cNvSpPr txBox="1"/>
          <p:nvPr/>
        </p:nvSpPr>
        <p:spPr>
          <a:xfrm>
            <a:off x="251521" y="5541065"/>
            <a:ext cx="8640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사운드 웨이브의 음향 신호</a:t>
            </a:r>
            <a:r>
              <a:rPr lang="en-US" altLang="ko-KR" dirty="0"/>
              <a:t>(acoustic signal)</a:t>
            </a:r>
            <a:r>
              <a:rPr lang="ko-KR" altLang="en-US" dirty="0"/>
              <a:t>를 입력으로 받아들이고</a:t>
            </a:r>
            <a:r>
              <a:rPr lang="en-US" altLang="ko-KR" dirty="0"/>
              <a:t>, </a:t>
            </a:r>
            <a:r>
              <a:rPr lang="ko-KR" altLang="en-US" dirty="0"/>
              <a:t>출력으로는 음소</a:t>
            </a:r>
            <a:r>
              <a:rPr lang="en-US" altLang="ko-KR" dirty="0"/>
              <a:t>(phonetic segment)</a:t>
            </a:r>
            <a:r>
              <a:rPr lang="ko-KR" altLang="en-US" dirty="0"/>
              <a:t>들의 시퀀스와 각각의 </a:t>
            </a:r>
            <a:r>
              <a:rPr lang="ko-KR" altLang="en-US" dirty="0" err="1"/>
              <a:t>음소별</a:t>
            </a:r>
            <a:r>
              <a:rPr lang="ko-KR" altLang="en-US" dirty="0"/>
              <a:t> 확률 분포를 추측할 수 있다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음성 인식 관련 연구 논문</a:t>
            </a:r>
            <a:r>
              <a:rPr lang="en-US" altLang="ko-KR" dirty="0"/>
              <a:t>:</a:t>
            </a:r>
          </a:p>
          <a:p>
            <a:pPr fontAlgn="base"/>
            <a:r>
              <a:rPr lang="en-US" altLang="ko-KR" dirty="0">
                <a:hlinkClick r:id="rId3"/>
              </a:rPr>
              <a:t>Towards End-to-End Speech Recognition with Recurrent Neural Networks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7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87163B-FA6A-450D-AE83-6C7D8A822E2B}"/>
              </a:ext>
            </a:extLst>
          </p:cNvPr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776215-EBE6-4EBD-9BCF-CAAB005BC8C1}"/>
              </a:ext>
            </a:extLst>
          </p:cNvPr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843C54-C7D5-4D50-91EB-C6952B8AD5CE}"/>
              </a:ext>
            </a:extLst>
          </p:cNvPr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136893-2AF3-47B2-A2F1-CDBAE5F76131}"/>
                </a:ext>
              </a:extLst>
            </p:cNvPr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E2970254-DE44-4C9E-AE86-7CA2483CF135}"/>
                </a:ext>
              </a:extLst>
            </p:cNvPr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18C5C2-1C20-4F8E-8610-0937A66AD5BD}"/>
              </a:ext>
            </a:extLst>
          </p:cNvPr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6EE109-EB72-445F-B6FD-316960E189B1}"/>
              </a:ext>
            </a:extLst>
          </p:cNvPr>
          <p:cNvSpPr/>
          <p:nvPr/>
        </p:nvSpPr>
        <p:spPr>
          <a:xfrm>
            <a:off x="971792" y="674028"/>
            <a:ext cx="354312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RNN </a:t>
            </a:r>
            <a:r>
              <a:rPr lang="ko-KR" altLang="en-US" sz="2400" b="1" dirty="0">
                <a:solidFill>
                  <a:schemeClr val="tx1"/>
                </a:solidFill>
              </a:rPr>
              <a:t>결론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0C81E5-70A2-40EF-9C5B-1BE98771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1" y="1598006"/>
            <a:ext cx="7048500" cy="320992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760EC7C-9510-4D55-8EDB-30617DCC4CE9}"/>
              </a:ext>
            </a:extLst>
          </p:cNvPr>
          <p:cNvCxnSpPr/>
          <p:nvPr/>
        </p:nvCxnSpPr>
        <p:spPr>
          <a:xfrm>
            <a:off x="362192" y="2295525"/>
            <a:ext cx="50956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ACAB308-AB1F-43BA-8B76-0329D3EBE44F}"/>
              </a:ext>
            </a:extLst>
          </p:cNvPr>
          <p:cNvCxnSpPr>
            <a:cxnSpLocks/>
          </p:cNvCxnSpPr>
          <p:nvPr/>
        </p:nvCxnSpPr>
        <p:spPr>
          <a:xfrm>
            <a:off x="4434618" y="2781300"/>
            <a:ext cx="23990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AC943B6-5F25-4B60-A9F9-E4CC2CACA110}"/>
              </a:ext>
            </a:extLst>
          </p:cNvPr>
          <p:cNvCxnSpPr>
            <a:cxnSpLocks/>
          </p:cNvCxnSpPr>
          <p:nvPr/>
        </p:nvCxnSpPr>
        <p:spPr>
          <a:xfrm>
            <a:off x="3195417" y="3486150"/>
            <a:ext cx="26389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A174050-C210-45E0-908D-00328B2F803F}"/>
              </a:ext>
            </a:extLst>
          </p:cNvPr>
          <p:cNvCxnSpPr>
            <a:cxnSpLocks/>
          </p:cNvCxnSpPr>
          <p:nvPr/>
        </p:nvCxnSpPr>
        <p:spPr>
          <a:xfrm>
            <a:off x="1157470" y="3971925"/>
            <a:ext cx="21809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27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87163B-FA6A-450D-AE83-6C7D8A822E2B}"/>
              </a:ext>
            </a:extLst>
          </p:cNvPr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776215-EBE6-4EBD-9BCF-CAAB005BC8C1}"/>
              </a:ext>
            </a:extLst>
          </p:cNvPr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843C54-C7D5-4D50-91EB-C6952B8AD5CE}"/>
              </a:ext>
            </a:extLst>
          </p:cNvPr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136893-2AF3-47B2-A2F1-CDBAE5F76131}"/>
                </a:ext>
              </a:extLst>
            </p:cNvPr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E2970254-DE44-4C9E-AE86-7CA2483CF135}"/>
                </a:ext>
              </a:extLst>
            </p:cNvPr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18C5C2-1C20-4F8E-8610-0937A66AD5BD}"/>
              </a:ext>
            </a:extLst>
          </p:cNvPr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6EE109-EB72-445F-B6FD-316960E189B1}"/>
              </a:ext>
            </a:extLst>
          </p:cNvPr>
          <p:cNvSpPr/>
          <p:nvPr/>
        </p:nvSpPr>
        <p:spPr>
          <a:xfrm>
            <a:off x="971792" y="674028"/>
            <a:ext cx="354312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RNN </a:t>
            </a:r>
            <a:r>
              <a:rPr lang="ko-KR" altLang="en-US" sz="2400" b="1" dirty="0">
                <a:solidFill>
                  <a:schemeClr val="tx1"/>
                </a:solidFill>
              </a:rPr>
              <a:t>결론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457E5B-B886-486C-BB7C-B64F41962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21" y="1703685"/>
            <a:ext cx="6995260" cy="467618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70C4087-2D9D-4EB5-A1FD-DD3719348338}"/>
              </a:ext>
            </a:extLst>
          </p:cNvPr>
          <p:cNvCxnSpPr>
            <a:cxnSpLocks/>
          </p:cNvCxnSpPr>
          <p:nvPr/>
        </p:nvCxnSpPr>
        <p:spPr>
          <a:xfrm>
            <a:off x="283941" y="3248025"/>
            <a:ext cx="14896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45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87163B-FA6A-450D-AE83-6C7D8A822E2B}"/>
              </a:ext>
            </a:extLst>
          </p:cNvPr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776215-EBE6-4EBD-9BCF-CAAB005BC8C1}"/>
              </a:ext>
            </a:extLst>
          </p:cNvPr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843C54-C7D5-4D50-91EB-C6952B8AD5CE}"/>
              </a:ext>
            </a:extLst>
          </p:cNvPr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136893-2AF3-47B2-A2F1-CDBAE5F76131}"/>
                </a:ext>
              </a:extLst>
            </p:cNvPr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E2970254-DE44-4C9E-AE86-7CA2483CF135}"/>
                </a:ext>
              </a:extLst>
            </p:cNvPr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18C5C2-1C20-4F8E-8610-0937A66AD5BD}"/>
              </a:ext>
            </a:extLst>
          </p:cNvPr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6EE109-EB72-445F-B6FD-316960E189B1}"/>
              </a:ext>
            </a:extLst>
          </p:cNvPr>
          <p:cNvSpPr/>
          <p:nvPr/>
        </p:nvSpPr>
        <p:spPr>
          <a:xfrm>
            <a:off x="971792" y="674028"/>
            <a:ext cx="354312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RNN </a:t>
            </a:r>
            <a:r>
              <a:rPr lang="ko-KR" altLang="en-US" sz="2400" b="1" dirty="0">
                <a:solidFill>
                  <a:schemeClr val="tx1"/>
                </a:solidFill>
              </a:rPr>
              <a:t>결론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17E809-5A20-4EB9-8807-B2903FFF8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1" y="1762846"/>
            <a:ext cx="5229325" cy="45168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A15DAB-D56E-422A-B76B-505B49CBC30F}"/>
              </a:ext>
            </a:extLst>
          </p:cNvPr>
          <p:cNvSpPr txBox="1"/>
          <p:nvPr/>
        </p:nvSpPr>
        <p:spPr>
          <a:xfrm>
            <a:off x="248021" y="6279729"/>
            <a:ext cx="692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https://excelsior-cjh.tistory.com/89?category=1013831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82E5782-B220-4E7F-806C-A8CA206C5D97}"/>
              </a:ext>
            </a:extLst>
          </p:cNvPr>
          <p:cNvCxnSpPr>
            <a:cxnSpLocks/>
          </p:cNvCxnSpPr>
          <p:nvPr/>
        </p:nvCxnSpPr>
        <p:spPr>
          <a:xfrm>
            <a:off x="1339442" y="5314950"/>
            <a:ext cx="29028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B3919EB-0ED3-453F-AADB-43CE96CB6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510" y="2609850"/>
            <a:ext cx="4672054" cy="191525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C3E0C44-3DCE-45B6-9D1E-E1B4CB6CE522}"/>
              </a:ext>
            </a:extLst>
          </p:cNvPr>
          <p:cNvCxnSpPr>
            <a:cxnSpLocks/>
          </p:cNvCxnSpPr>
          <p:nvPr/>
        </p:nvCxnSpPr>
        <p:spPr>
          <a:xfrm>
            <a:off x="4435067" y="2771775"/>
            <a:ext cx="29028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24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87163B-FA6A-450D-AE83-6C7D8A822E2B}"/>
              </a:ext>
            </a:extLst>
          </p:cNvPr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776215-EBE6-4EBD-9BCF-CAAB005BC8C1}"/>
              </a:ext>
            </a:extLst>
          </p:cNvPr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843C54-C7D5-4D50-91EB-C6952B8AD5CE}"/>
              </a:ext>
            </a:extLst>
          </p:cNvPr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136893-2AF3-47B2-A2F1-CDBAE5F76131}"/>
                </a:ext>
              </a:extLst>
            </p:cNvPr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E2970254-DE44-4C9E-AE86-7CA2483CF135}"/>
                </a:ext>
              </a:extLst>
            </p:cNvPr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18C5C2-1C20-4F8E-8610-0937A66AD5BD}"/>
              </a:ext>
            </a:extLst>
          </p:cNvPr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6EE109-EB72-445F-B6FD-316960E189B1}"/>
              </a:ext>
            </a:extLst>
          </p:cNvPr>
          <p:cNvSpPr/>
          <p:nvPr/>
        </p:nvSpPr>
        <p:spPr>
          <a:xfrm>
            <a:off x="971792" y="674028"/>
            <a:ext cx="354312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RNN </a:t>
            </a:r>
            <a:r>
              <a:rPr lang="ko-KR" altLang="en-US" sz="2400" b="1" dirty="0">
                <a:solidFill>
                  <a:schemeClr val="tx1"/>
                </a:solidFill>
              </a:rPr>
              <a:t>결론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552A2B-9EB7-491F-BF40-B63727FC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1" y="1642764"/>
            <a:ext cx="6081124" cy="5065149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293F996-284B-4C48-823E-91599F147DB4}"/>
              </a:ext>
            </a:extLst>
          </p:cNvPr>
          <p:cNvCxnSpPr>
            <a:cxnSpLocks/>
          </p:cNvCxnSpPr>
          <p:nvPr/>
        </p:nvCxnSpPr>
        <p:spPr>
          <a:xfrm>
            <a:off x="1451503" y="2476500"/>
            <a:ext cx="18024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27EA523-3AC5-4A22-836C-DA1C85A6E682}"/>
              </a:ext>
            </a:extLst>
          </p:cNvPr>
          <p:cNvCxnSpPr>
            <a:cxnSpLocks/>
          </p:cNvCxnSpPr>
          <p:nvPr/>
        </p:nvCxnSpPr>
        <p:spPr>
          <a:xfrm>
            <a:off x="1189930" y="3095625"/>
            <a:ext cx="19827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9710965-FC7F-4002-8297-49D6EE4FA907}"/>
              </a:ext>
            </a:extLst>
          </p:cNvPr>
          <p:cNvSpPr txBox="1"/>
          <p:nvPr/>
        </p:nvSpPr>
        <p:spPr>
          <a:xfrm>
            <a:off x="5095875" y="5676900"/>
            <a:ext cx="319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Sigmoid</a:t>
            </a:r>
            <a:r>
              <a:rPr lang="ko-KR" altLang="en-US" sz="1200" dirty="0"/>
              <a:t>함수 대체로 </a:t>
            </a:r>
            <a:r>
              <a:rPr lang="en-US" altLang="ko-KR" sz="1200" dirty="0" err="1"/>
              <a:t>Lelu</a:t>
            </a:r>
            <a:r>
              <a:rPr lang="ko-KR" altLang="en-US" sz="1200" dirty="0"/>
              <a:t>함수로 해결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B8085-A19F-47E3-956E-BE861E11840A}"/>
              </a:ext>
            </a:extLst>
          </p:cNvPr>
          <p:cNvSpPr txBox="1"/>
          <p:nvPr/>
        </p:nvSpPr>
        <p:spPr>
          <a:xfrm>
            <a:off x="7105650" y="6029325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By </a:t>
            </a:r>
            <a:r>
              <a:rPr lang="en-US" altLang="ko-KR" dirty="0" err="1"/>
              <a:t>hinton</a:t>
            </a:r>
            <a:r>
              <a:rPr lang="ko-KR" altLang="en-US" dirty="0"/>
              <a:t>교수</a:t>
            </a:r>
          </a:p>
        </p:txBody>
      </p:sp>
    </p:spTree>
    <p:extLst>
      <p:ext uri="{BB962C8B-B14F-4D97-AF65-F5344CB8AC3E}">
        <p14:creationId xmlns:p14="http://schemas.microsoft.com/office/powerpoint/2010/main" val="199788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D97D89B-5B0F-46B3-83CC-7230676D5DC5}"/>
              </a:ext>
            </a:extLst>
          </p:cNvPr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34DDE2-A38B-4C64-AFA3-F2A84D446DAD}"/>
              </a:ext>
            </a:extLst>
          </p:cNvPr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8156A4F-3162-473B-A0DD-7F477AE4575B}"/>
              </a:ext>
            </a:extLst>
          </p:cNvPr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9B4FD72-D584-474B-97A3-116946F072DB}"/>
                </a:ext>
              </a:extLst>
            </p:cNvPr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D7F0F570-548D-4FA7-BB99-D9A36FE8CB6A}"/>
                </a:ext>
              </a:extLst>
            </p:cNvPr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2DF473-BE3B-4A2A-91BB-0081307CAA6C}"/>
              </a:ext>
            </a:extLst>
          </p:cNvPr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F2E28D-D18E-4986-9018-EF5173D5DCAE}"/>
              </a:ext>
            </a:extLst>
          </p:cNvPr>
          <p:cNvSpPr/>
          <p:nvPr/>
        </p:nvSpPr>
        <p:spPr>
          <a:xfrm>
            <a:off x="971792" y="674028"/>
            <a:ext cx="354312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RNN </a:t>
            </a:r>
            <a:r>
              <a:rPr lang="ko-KR" altLang="en-US" sz="2400" b="1" dirty="0">
                <a:solidFill>
                  <a:schemeClr val="tx1"/>
                </a:solidFill>
              </a:rPr>
              <a:t>결론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B35BFD-3147-4E8C-A1F0-74A08C37A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21" y="1655761"/>
            <a:ext cx="7886700" cy="47720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E16CB6E-6E57-4A8D-B07A-9193FE840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689" y="4041774"/>
            <a:ext cx="2733675" cy="876300"/>
          </a:xfrm>
          <a:prstGeom prst="rect">
            <a:avLst/>
          </a:prstGeom>
        </p:spPr>
      </p:pic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5CE0B813-630E-466A-92F3-52F5C2349B9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572433" y="6066835"/>
            <a:ext cx="590550" cy="454736"/>
          </a:xfrm>
          <a:prstGeom prst="bentConnector3">
            <a:avLst>
              <a:gd name="adj1" fmla="val 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F0EDBF-5AD3-471B-A2CE-68ECF050E570}"/>
              </a:ext>
            </a:extLst>
          </p:cNvPr>
          <p:cNvSpPr/>
          <p:nvPr/>
        </p:nvSpPr>
        <p:spPr>
          <a:xfrm>
            <a:off x="5162983" y="6232435"/>
            <a:ext cx="3324225" cy="578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1)Forget Gate Layer 3) Update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Cell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2)Input Gate Layer 4) Output Gate Layer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904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61C7C1-4C6D-413F-84A8-F285DE104F9E}"/>
              </a:ext>
            </a:extLst>
          </p:cNvPr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299665-B15C-44DA-8A39-5AC4C27D3C19}"/>
              </a:ext>
            </a:extLst>
          </p:cNvPr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952B8C-6EE6-4AC6-BF03-784263D0CF20}"/>
              </a:ext>
            </a:extLst>
          </p:cNvPr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C6E355E-4DB1-4751-A858-C4FDFF101B86}"/>
                </a:ext>
              </a:extLst>
            </p:cNvPr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D356F11E-B3F1-4FB6-B34E-8A7351DF0241}"/>
                </a:ext>
              </a:extLst>
            </p:cNvPr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3C9434-9080-46E7-B3E4-A713A1F13BC0}"/>
              </a:ext>
            </a:extLst>
          </p:cNvPr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6812B5-2B43-4146-B6C0-2637009C52DE}"/>
              </a:ext>
            </a:extLst>
          </p:cNvPr>
          <p:cNvSpPr/>
          <p:nvPr/>
        </p:nvSpPr>
        <p:spPr>
          <a:xfrm>
            <a:off x="971792" y="674028"/>
            <a:ext cx="354312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RNN </a:t>
            </a:r>
            <a:r>
              <a:rPr lang="ko-KR" altLang="en-US" sz="2400" b="1" dirty="0">
                <a:solidFill>
                  <a:schemeClr val="tx1"/>
                </a:solidFill>
              </a:rPr>
              <a:t>결론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024DC0-5465-41B6-B7D9-EDC6C04FF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1" y="1602500"/>
            <a:ext cx="6848475" cy="5153025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530711E-51E5-4557-AF8F-1253C1098822}"/>
              </a:ext>
            </a:extLst>
          </p:cNvPr>
          <p:cNvCxnSpPr>
            <a:cxnSpLocks/>
          </p:cNvCxnSpPr>
          <p:nvPr/>
        </p:nvCxnSpPr>
        <p:spPr>
          <a:xfrm>
            <a:off x="896020" y="2981325"/>
            <a:ext cx="23990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D6230AA-30A1-4688-BCE7-1CA870A4027B}"/>
              </a:ext>
            </a:extLst>
          </p:cNvPr>
          <p:cNvCxnSpPr>
            <a:cxnSpLocks/>
          </p:cNvCxnSpPr>
          <p:nvPr/>
        </p:nvCxnSpPr>
        <p:spPr>
          <a:xfrm>
            <a:off x="3995286" y="3276600"/>
            <a:ext cx="9249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991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87163B-FA6A-450D-AE83-6C7D8A822E2B}"/>
              </a:ext>
            </a:extLst>
          </p:cNvPr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776215-EBE6-4EBD-9BCF-CAAB005BC8C1}"/>
              </a:ext>
            </a:extLst>
          </p:cNvPr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843C54-C7D5-4D50-91EB-C6952B8AD5CE}"/>
              </a:ext>
            </a:extLst>
          </p:cNvPr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136893-2AF3-47B2-A2F1-CDBAE5F76131}"/>
                </a:ext>
              </a:extLst>
            </p:cNvPr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E2970254-DE44-4C9E-AE86-7CA2483CF135}"/>
                </a:ext>
              </a:extLst>
            </p:cNvPr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18C5C2-1C20-4F8E-8610-0937A66AD5BD}"/>
              </a:ext>
            </a:extLst>
          </p:cNvPr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6EE109-EB72-445F-B6FD-316960E189B1}"/>
              </a:ext>
            </a:extLst>
          </p:cNvPr>
          <p:cNvSpPr/>
          <p:nvPr/>
        </p:nvSpPr>
        <p:spPr>
          <a:xfrm>
            <a:off x="971792" y="674028"/>
            <a:ext cx="354312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RNN </a:t>
            </a:r>
            <a:r>
              <a:rPr lang="ko-KR" altLang="en-US" sz="2400" b="1" dirty="0">
                <a:solidFill>
                  <a:schemeClr val="tx1"/>
                </a:solidFill>
              </a:rPr>
              <a:t>코드 샘플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1E7C25-1F65-486A-B3F2-AC82DB06E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1" y="1633212"/>
            <a:ext cx="5306532" cy="505061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E60887D-AB0F-4F49-9AF0-BFA6584CC53A}"/>
              </a:ext>
            </a:extLst>
          </p:cNvPr>
          <p:cNvCxnSpPr>
            <a:cxnSpLocks/>
          </p:cNvCxnSpPr>
          <p:nvPr/>
        </p:nvCxnSpPr>
        <p:spPr>
          <a:xfrm>
            <a:off x="765703" y="2981325"/>
            <a:ext cx="18024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626479A-ABCF-41F5-B2C1-17069C14EAF3}"/>
              </a:ext>
            </a:extLst>
          </p:cNvPr>
          <p:cNvSpPr/>
          <p:nvPr/>
        </p:nvSpPr>
        <p:spPr>
          <a:xfrm>
            <a:off x="3409950" y="4438650"/>
            <a:ext cx="2867025" cy="3905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CF68A67-9C14-4560-9A6B-DD6C8A30A233}"/>
              </a:ext>
            </a:extLst>
          </p:cNvPr>
          <p:cNvSpPr/>
          <p:nvPr/>
        </p:nvSpPr>
        <p:spPr>
          <a:xfrm>
            <a:off x="5381625" y="5966192"/>
            <a:ext cx="1685925" cy="3905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B1E30-FE29-4FAE-AD17-BFFAB3411998}"/>
              </a:ext>
            </a:extLst>
          </p:cNvPr>
          <p:cNvSpPr txBox="1"/>
          <p:nvPr/>
        </p:nvSpPr>
        <p:spPr>
          <a:xfrm>
            <a:off x="6438900" y="4480023"/>
            <a:ext cx="2277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데이터 생성을 위한 함수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9C1B7B-ADDC-4712-8A46-45408F4AF85C}"/>
              </a:ext>
            </a:extLst>
          </p:cNvPr>
          <p:cNvSpPr txBox="1"/>
          <p:nvPr/>
        </p:nvSpPr>
        <p:spPr>
          <a:xfrm>
            <a:off x="7143750" y="6012806"/>
            <a:ext cx="2277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데이터 </a:t>
            </a:r>
            <a:r>
              <a:rPr lang="en-US" altLang="ko-KR" sz="1400" dirty="0"/>
              <a:t>100</a:t>
            </a:r>
            <a:r>
              <a:rPr lang="ko-KR" altLang="en-US" sz="1400" dirty="0"/>
              <a:t>개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9906A6-AFB1-4378-AD5C-44CC06C84E1D}"/>
              </a:ext>
            </a:extLst>
          </p:cNvPr>
          <p:cNvSpPr txBox="1"/>
          <p:nvPr/>
        </p:nvSpPr>
        <p:spPr>
          <a:xfrm>
            <a:off x="2038350" y="6222072"/>
            <a:ext cx="4575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np.pi</a:t>
            </a:r>
            <a:r>
              <a:rPr lang="en-US" altLang="ko-KR" sz="1400" dirty="0"/>
              <a:t>=3.14, </a:t>
            </a:r>
            <a:r>
              <a:rPr lang="en-US" altLang="ko-KR" sz="1400" dirty="0" err="1"/>
              <a:t>np.arrange</a:t>
            </a:r>
            <a:r>
              <a:rPr lang="en-US" altLang="ko-KR" sz="1400" dirty="0"/>
              <a:t>(0,100) = 0~100, </a:t>
            </a:r>
            <a:r>
              <a:rPr lang="en-US" altLang="ko-KR" sz="1400" dirty="0" err="1"/>
              <a:t>np.random.random</a:t>
            </a:r>
            <a:r>
              <a:rPr lang="en-US" altLang="ko-KR" sz="1400" dirty="0"/>
              <a:t>(100) = 0~1</a:t>
            </a:r>
            <a:r>
              <a:rPr lang="ko-KR" altLang="en-US" sz="1400" dirty="0"/>
              <a:t>까지 랜덤</a:t>
            </a:r>
            <a:r>
              <a:rPr lang="en-US" altLang="ko-KR" sz="1400" dirty="0"/>
              <a:t>100</a:t>
            </a:r>
            <a:r>
              <a:rPr lang="ko-KR" altLang="en-US" sz="1400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411215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87163B-FA6A-450D-AE83-6C7D8A822E2B}"/>
              </a:ext>
            </a:extLst>
          </p:cNvPr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776215-EBE6-4EBD-9BCF-CAAB005BC8C1}"/>
              </a:ext>
            </a:extLst>
          </p:cNvPr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843C54-C7D5-4D50-91EB-C6952B8AD5CE}"/>
              </a:ext>
            </a:extLst>
          </p:cNvPr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136893-2AF3-47B2-A2F1-CDBAE5F76131}"/>
                </a:ext>
              </a:extLst>
            </p:cNvPr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E2970254-DE44-4C9E-AE86-7CA2483CF135}"/>
                </a:ext>
              </a:extLst>
            </p:cNvPr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18C5C2-1C20-4F8E-8610-0937A66AD5BD}"/>
              </a:ext>
            </a:extLst>
          </p:cNvPr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6EE109-EB72-445F-B6FD-316960E189B1}"/>
              </a:ext>
            </a:extLst>
          </p:cNvPr>
          <p:cNvSpPr/>
          <p:nvPr/>
        </p:nvSpPr>
        <p:spPr>
          <a:xfrm>
            <a:off x="971792" y="674028"/>
            <a:ext cx="354312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RNN </a:t>
            </a:r>
            <a:r>
              <a:rPr lang="ko-KR" altLang="en-US" sz="2400" b="1" dirty="0">
                <a:solidFill>
                  <a:schemeClr val="tx1"/>
                </a:solidFill>
              </a:rPr>
              <a:t>코드 샘플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530F18-76BD-4307-A901-45B15BECD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1" y="1491699"/>
            <a:ext cx="5399887" cy="5216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9D83B4-3287-4B8C-9152-C6E188B556BD}"/>
              </a:ext>
            </a:extLst>
          </p:cNvPr>
          <p:cNvSpPr txBox="1"/>
          <p:nvPr/>
        </p:nvSpPr>
        <p:spPr>
          <a:xfrm>
            <a:off x="5800308" y="6399542"/>
            <a:ext cx="320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활용</a:t>
            </a:r>
            <a:r>
              <a:rPr lang="en-US" altLang="ko-KR" sz="1400" b="1" dirty="0"/>
              <a:t>) </a:t>
            </a:r>
            <a:r>
              <a:rPr lang="ko-KR" altLang="en-US" sz="1400" dirty="0"/>
              <a:t>시계열 데이터 예측</a:t>
            </a:r>
            <a:r>
              <a:rPr lang="en-US" altLang="ko-KR" sz="1400" dirty="0"/>
              <a:t>(</a:t>
            </a:r>
            <a:r>
              <a:rPr lang="ko-KR" altLang="en-US" sz="1400" dirty="0"/>
              <a:t>기온</a:t>
            </a:r>
            <a:r>
              <a:rPr lang="en-US" altLang="ko-KR" sz="1400" dirty="0"/>
              <a:t>, </a:t>
            </a:r>
            <a:r>
              <a:rPr lang="ko-KR" altLang="en-US" sz="1400" dirty="0"/>
              <a:t>주식 등</a:t>
            </a:r>
            <a:r>
              <a:rPr lang="en-US" altLang="ko-KR" sz="1400" dirty="0"/>
              <a:t>)</a:t>
            </a:r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F572BE51-378D-4603-9AC5-6A699A892E16}"/>
              </a:ext>
            </a:extLst>
          </p:cNvPr>
          <p:cNvSpPr/>
          <p:nvPr/>
        </p:nvSpPr>
        <p:spPr>
          <a:xfrm>
            <a:off x="3467100" y="1724025"/>
            <a:ext cx="2867025" cy="3905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580789-4764-49DB-9901-AF13EB4D7427}"/>
              </a:ext>
            </a:extLst>
          </p:cNvPr>
          <p:cNvSpPr txBox="1"/>
          <p:nvPr/>
        </p:nvSpPr>
        <p:spPr>
          <a:xfrm>
            <a:off x="6589405" y="1806773"/>
            <a:ext cx="2277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데이터 분할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186302F4-6203-407A-AC65-7956DEA9904C}"/>
              </a:ext>
            </a:extLst>
          </p:cNvPr>
          <p:cNvSpPr/>
          <p:nvPr/>
        </p:nvSpPr>
        <p:spPr>
          <a:xfrm>
            <a:off x="4071104" y="3016910"/>
            <a:ext cx="2867025" cy="3905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2C301B-8BB1-4080-AC5A-53A057AC12F9}"/>
              </a:ext>
            </a:extLst>
          </p:cNvPr>
          <p:cNvSpPr txBox="1"/>
          <p:nvPr/>
        </p:nvSpPr>
        <p:spPr>
          <a:xfrm>
            <a:off x="7337179" y="3058283"/>
            <a:ext cx="2277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LSTM </a:t>
            </a:r>
            <a:r>
              <a:rPr lang="ko-KR" altLang="en-US" sz="1400" dirty="0"/>
              <a:t>모델링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5855703-9C0A-4182-8E14-D8823F5F9C32}"/>
              </a:ext>
            </a:extLst>
          </p:cNvPr>
          <p:cNvSpPr/>
          <p:nvPr/>
        </p:nvSpPr>
        <p:spPr>
          <a:xfrm>
            <a:off x="4513017" y="4309796"/>
            <a:ext cx="2867025" cy="3905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EDBC4A-5EF1-4E82-993D-D02AB6A5176A}"/>
              </a:ext>
            </a:extLst>
          </p:cNvPr>
          <p:cNvSpPr txBox="1"/>
          <p:nvPr/>
        </p:nvSpPr>
        <p:spPr>
          <a:xfrm>
            <a:off x="7566271" y="4351169"/>
            <a:ext cx="2277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최적 가중치 찾기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A7CF9C-443C-4233-B75C-93A7216DB20B}"/>
              </a:ext>
            </a:extLst>
          </p:cNvPr>
          <p:cNvSpPr txBox="1"/>
          <p:nvPr/>
        </p:nvSpPr>
        <p:spPr>
          <a:xfrm>
            <a:off x="7728196" y="5517390"/>
            <a:ext cx="2277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진행상황 시각화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3C96439D-CD85-423B-AB7D-A8A2A70CA880}"/>
              </a:ext>
            </a:extLst>
          </p:cNvPr>
          <p:cNvSpPr/>
          <p:nvPr/>
        </p:nvSpPr>
        <p:spPr>
          <a:xfrm>
            <a:off x="4900612" y="5434642"/>
            <a:ext cx="2867025" cy="3905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35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87163B-FA6A-450D-AE83-6C7D8A822E2B}"/>
              </a:ext>
            </a:extLst>
          </p:cNvPr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776215-EBE6-4EBD-9BCF-CAAB005BC8C1}"/>
              </a:ext>
            </a:extLst>
          </p:cNvPr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843C54-C7D5-4D50-91EB-C6952B8AD5CE}"/>
              </a:ext>
            </a:extLst>
          </p:cNvPr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136893-2AF3-47B2-A2F1-CDBAE5F76131}"/>
                </a:ext>
              </a:extLst>
            </p:cNvPr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E2970254-DE44-4C9E-AE86-7CA2483CF135}"/>
                </a:ext>
              </a:extLst>
            </p:cNvPr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18C5C2-1C20-4F8E-8610-0937A66AD5BD}"/>
              </a:ext>
            </a:extLst>
          </p:cNvPr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6EE109-EB72-445F-B6FD-316960E189B1}"/>
              </a:ext>
            </a:extLst>
          </p:cNvPr>
          <p:cNvSpPr/>
          <p:nvPr/>
        </p:nvSpPr>
        <p:spPr>
          <a:xfrm>
            <a:off x="971792" y="674028"/>
            <a:ext cx="354312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RNN </a:t>
            </a:r>
            <a:r>
              <a:rPr lang="ko-KR" altLang="en-US" sz="2400" b="1" dirty="0">
                <a:solidFill>
                  <a:schemeClr val="tx1"/>
                </a:solidFill>
              </a:rPr>
              <a:t>코드 샘플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76CF11-D3BB-4BED-A14D-6BA8D0125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1" y="1498465"/>
            <a:ext cx="5915025" cy="17049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3355531-C526-4D2D-81C6-9264DD3BE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21" y="4278447"/>
            <a:ext cx="6096000" cy="216217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DD1ED0D-D03F-4B3B-A1EE-A93753CD3C91}"/>
              </a:ext>
            </a:extLst>
          </p:cNvPr>
          <p:cNvSpPr/>
          <p:nvPr/>
        </p:nvSpPr>
        <p:spPr>
          <a:xfrm>
            <a:off x="2995749" y="3368757"/>
            <a:ext cx="87085" cy="1440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40F5982-95EA-49B5-8C02-61BB0D08FA09}"/>
              </a:ext>
            </a:extLst>
          </p:cNvPr>
          <p:cNvSpPr/>
          <p:nvPr/>
        </p:nvSpPr>
        <p:spPr>
          <a:xfrm>
            <a:off x="2995749" y="3658553"/>
            <a:ext cx="87085" cy="1440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F68D3B0-79A7-41F0-9B8F-DB0D14B09BB0}"/>
              </a:ext>
            </a:extLst>
          </p:cNvPr>
          <p:cNvSpPr/>
          <p:nvPr/>
        </p:nvSpPr>
        <p:spPr>
          <a:xfrm>
            <a:off x="2995749" y="3948349"/>
            <a:ext cx="87085" cy="1440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4CD7D7-3F85-465A-B9AA-069F63C47B4E}"/>
              </a:ext>
            </a:extLst>
          </p:cNvPr>
          <p:cNvCxnSpPr/>
          <p:nvPr/>
        </p:nvCxnSpPr>
        <p:spPr>
          <a:xfrm>
            <a:off x="5010150" y="1857375"/>
            <a:ext cx="10572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4FAF300-7F75-45A0-A06B-611A44A63770}"/>
              </a:ext>
            </a:extLst>
          </p:cNvPr>
          <p:cNvCxnSpPr/>
          <p:nvPr/>
        </p:nvCxnSpPr>
        <p:spPr>
          <a:xfrm>
            <a:off x="4943475" y="6431097"/>
            <a:ext cx="10572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748C7D8-33F4-4381-A505-98DCE5ECA543}"/>
              </a:ext>
            </a:extLst>
          </p:cNvPr>
          <p:cNvCxnSpPr>
            <a:cxnSpLocks/>
            <a:stCxn id="2" idx="3"/>
            <a:endCxn id="3" idx="3"/>
          </p:cNvCxnSpPr>
          <p:nvPr/>
        </p:nvCxnSpPr>
        <p:spPr>
          <a:xfrm>
            <a:off x="6163046" y="2350953"/>
            <a:ext cx="180975" cy="3008582"/>
          </a:xfrm>
          <a:prstGeom prst="bentConnector3">
            <a:avLst>
              <a:gd name="adj1" fmla="val 7842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0BE9A9-05A5-4240-8241-6827D4C2423B}"/>
              </a:ext>
            </a:extLst>
          </p:cNvPr>
          <p:cNvSpPr txBox="1"/>
          <p:nvPr/>
        </p:nvSpPr>
        <p:spPr>
          <a:xfrm>
            <a:off x="7753350" y="3702132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1/100</a:t>
            </a:r>
          </a:p>
          <a:p>
            <a:r>
              <a:rPr lang="ko-KR" altLang="en-US" sz="1600" dirty="0">
                <a:solidFill>
                  <a:srgbClr val="FF0000"/>
                </a:solidFill>
              </a:rPr>
              <a:t>손실 감소</a:t>
            </a:r>
          </a:p>
        </p:txBody>
      </p:sp>
    </p:spTree>
    <p:extLst>
      <p:ext uri="{BB962C8B-B14F-4D97-AF65-F5344CB8AC3E}">
        <p14:creationId xmlns:p14="http://schemas.microsoft.com/office/powerpoint/2010/main" val="100676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2B26EA3-18BA-4B60-8EB9-487B029B4DC0}"/>
              </a:ext>
            </a:extLst>
          </p:cNvPr>
          <p:cNvSpPr txBox="1"/>
          <p:nvPr/>
        </p:nvSpPr>
        <p:spPr>
          <a:xfrm>
            <a:off x="4572000" y="5771898"/>
            <a:ext cx="57845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RNN</a:t>
            </a:r>
            <a:r>
              <a:rPr lang="ko-KR" altLang="en-US" sz="1350" b="1" dirty="0"/>
              <a:t>은 </a:t>
            </a:r>
            <a:r>
              <a:rPr lang="en-US" altLang="ko-KR" sz="1350" b="1" dirty="0"/>
              <a:t>sequence data</a:t>
            </a:r>
            <a:r>
              <a:rPr lang="ko-KR" altLang="en-US" sz="1350" b="1" dirty="0"/>
              <a:t>를 처리하는 모델이다</a:t>
            </a:r>
            <a:r>
              <a:rPr lang="en-US" altLang="ko-KR" sz="1350" b="1" dirty="0"/>
              <a:t>. </a:t>
            </a:r>
            <a:br>
              <a:rPr lang="ko-KR" altLang="en-US" sz="1350" dirty="0"/>
            </a:br>
            <a:r>
              <a:rPr lang="ko-KR" altLang="en-US" sz="1350" dirty="0"/>
              <a:t>출처</a:t>
            </a:r>
            <a:r>
              <a:rPr lang="en-US" altLang="ko-KR" sz="1350" dirty="0"/>
              <a:t>: </a:t>
            </a:r>
            <a:r>
              <a:rPr lang="en-US" altLang="ko-KR" sz="1350" dirty="0">
                <a:hlinkClick r:id="rId3"/>
              </a:rPr>
              <a:t>https://pythonkim.tistory.com/57?category=573319</a:t>
            </a:r>
            <a:endParaRPr lang="ko-KR" altLang="en-US" sz="135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12CFD59-BB93-4BE1-8017-D3DF2A0D5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159" y="3298974"/>
            <a:ext cx="4864894" cy="19859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E88C02B-A233-4E32-B565-1D55BDF7E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021" y="1828202"/>
            <a:ext cx="6886313" cy="126619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FAF0B5A-F659-4067-B479-BD95678687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021" y="2949715"/>
            <a:ext cx="3896138" cy="218412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0B75F085-3667-4763-A2F8-0AD7BB4DC707}"/>
              </a:ext>
            </a:extLst>
          </p:cNvPr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E520F0-2DF6-4497-B77E-D0F9DCDEEE90}"/>
              </a:ext>
            </a:extLst>
          </p:cNvPr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2366E69-5B0C-42EE-81A0-76C0E4E451A9}"/>
              </a:ext>
            </a:extLst>
          </p:cNvPr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61A080E-56C3-4911-8116-C588B595E810}"/>
                </a:ext>
              </a:extLst>
            </p:cNvPr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id="{ED7A8667-B85F-4A2C-A337-9181F4FD856E}"/>
                </a:ext>
              </a:extLst>
            </p:cNvPr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44F1E2B-1D43-425B-BE07-0D25B40005A3}"/>
              </a:ext>
            </a:extLst>
          </p:cNvPr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AE0E0B-4020-4D42-A58D-DEB908CB1724}"/>
              </a:ext>
            </a:extLst>
          </p:cNvPr>
          <p:cNvSpPr/>
          <p:nvPr/>
        </p:nvSpPr>
        <p:spPr>
          <a:xfrm>
            <a:off x="971792" y="674028"/>
            <a:ext cx="354312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RNN</a:t>
            </a:r>
            <a:r>
              <a:rPr lang="ko-KR" altLang="en-US" sz="2400" b="1" dirty="0">
                <a:solidFill>
                  <a:schemeClr val="tx1"/>
                </a:solidFill>
              </a:rPr>
              <a:t> 개념 및 이해</a:t>
            </a:r>
            <a:r>
              <a:rPr lang="en-US" altLang="ko-KR" sz="24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3010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87163B-FA6A-450D-AE83-6C7D8A822E2B}"/>
              </a:ext>
            </a:extLst>
          </p:cNvPr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776215-EBE6-4EBD-9BCF-CAAB005BC8C1}"/>
              </a:ext>
            </a:extLst>
          </p:cNvPr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843C54-C7D5-4D50-91EB-C6952B8AD5CE}"/>
              </a:ext>
            </a:extLst>
          </p:cNvPr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136893-2AF3-47B2-A2F1-CDBAE5F76131}"/>
                </a:ext>
              </a:extLst>
            </p:cNvPr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E2970254-DE44-4C9E-AE86-7CA2483CF135}"/>
                </a:ext>
              </a:extLst>
            </p:cNvPr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18C5C2-1C20-4F8E-8610-0937A66AD5BD}"/>
              </a:ext>
            </a:extLst>
          </p:cNvPr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6EE109-EB72-445F-B6FD-316960E189B1}"/>
              </a:ext>
            </a:extLst>
          </p:cNvPr>
          <p:cNvSpPr/>
          <p:nvPr/>
        </p:nvSpPr>
        <p:spPr>
          <a:xfrm>
            <a:off x="971792" y="674028"/>
            <a:ext cx="354312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RNN </a:t>
            </a:r>
            <a:r>
              <a:rPr lang="ko-KR" altLang="en-US" sz="2400" b="1" dirty="0">
                <a:solidFill>
                  <a:schemeClr val="tx1"/>
                </a:solidFill>
              </a:rPr>
              <a:t>코드 샘플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30BDA4-C576-496B-8F7F-A6E82232F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61" y="2055625"/>
            <a:ext cx="7737611" cy="4224104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2167741-1C1F-41AB-AD4F-D05F176B2C78}"/>
              </a:ext>
            </a:extLst>
          </p:cNvPr>
          <p:cNvCxnSpPr/>
          <p:nvPr/>
        </p:nvCxnSpPr>
        <p:spPr>
          <a:xfrm>
            <a:off x="6836229" y="2427514"/>
            <a:ext cx="3483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06BAC837-2D39-403F-BFD5-54E200BA565F}"/>
              </a:ext>
            </a:extLst>
          </p:cNvPr>
          <p:cNvSpPr/>
          <p:nvPr/>
        </p:nvSpPr>
        <p:spPr>
          <a:xfrm>
            <a:off x="6941820" y="2377440"/>
            <a:ext cx="106680" cy="990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86595-7DDC-4860-9203-316C827281DD}"/>
              </a:ext>
            </a:extLst>
          </p:cNvPr>
          <p:cNvSpPr txBox="1"/>
          <p:nvPr/>
        </p:nvSpPr>
        <p:spPr>
          <a:xfrm>
            <a:off x="7184572" y="2288470"/>
            <a:ext cx="906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prediction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0441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8AD601-D2D2-4BB0-816B-8EEBCC6C0D67}"/>
              </a:ext>
            </a:extLst>
          </p:cNvPr>
          <p:cNvSpPr txBox="1"/>
          <p:nvPr/>
        </p:nvSpPr>
        <p:spPr>
          <a:xfrm>
            <a:off x="3985592" y="-775253"/>
            <a:ext cx="38166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RNN -&gt; LSTM -&gt; GRU -&gt; </a:t>
            </a:r>
            <a:r>
              <a:rPr lang="ko-KR" altLang="en-US" sz="1350" dirty="0"/>
              <a:t>예시 설명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16219C4-3F52-4C2C-BDE2-217BECC67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21" y="2001838"/>
            <a:ext cx="8148722" cy="407987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BB8578B-B811-4E78-9FC2-9D6D52E20ADD}"/>
              </a:ext>
            </a:extLst>
          </p:cNvPr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ACA31B-F04C-401A-B329-CB9F7A492D8A}"/>
              </a:ext>
            </a:extLst>
          </p:cNvPr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690E90A-F8B6-422F-8406-F334F5689B0E}"/>
              </a:ext>
            </a:extLst>
          </p:cNvPr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8CF9E1-790D-48F3-9847-A6DEE6C03B63}"/>
                </a:ext>
              </a:extLst>
            </p:cNvPr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각 삼각형 22">
              <a:extLst>
                <a:ext uri="{FF2B5EF4-FFF2-40B4-BE49-F238E27FC236}">
                  <a16:creationId xmlns:a16="http://schemas.microsoft.com/office/drawing/2014/main" id="{7079C9DE-4C42-4FBA-9D18-E8A8A0FAA6AB}"/>
                </a:ext>
              </a:extLst>
            </p:cNvPr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F82E20-400A-42C9-BAB0-A6ABA24D0ADF}"/>
              </a:ext>
            </a:extLst>
          </p:cNvPr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DB512A-E8E9-4F34-92E3-0A55003A2963}"/>
              </a:ext>
            </a:extLst>
          </p:cNvPr>
          <p:cNvSpPr/>
          <p:nvPr/>
        </p:nvSpPr>
        <p:spPr>
          <a:xfrm>
            <a:off x="971792" y="674028"/>
            <a:ext cx="354312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RNN</a:t>
            </a:r>
            <a:r>
              <a:rPr lang="ko-KR" altLang="en-US" sz="2400" b="1" dirty="0">
                <a:solidFill>
                  <a:schemeClr val="tx1"/>
                </a:solidFill>
              </a:rPr>
              <a:t> 개념 및 이해</a:t>
            </a:r>
            <a:r>
              <a:rPr lang="en-US" altLang="ko-KR" sz="24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167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8AD601-D2D2-4BB0-816B-8EEBCC6C0D67}"/>
              </a:ext>
            </a:extLst>
          </p:cNvPr>
          <p:cNvSpPr txBox="1"/>
          <p:nvPr/>
        </p:nvSpPr>
        <p:spPr>
          <a:xfrm>
            <a:off x="3985592" y="-775253"/>
            <a:ext cx="38166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RNN -&gt; LSTM -&gt; GRU -&gt; </a:t>
            </a:r>
            <a:r>
              <a:rPr lang="ko-KR" altLang="en-US" sz="1350" dirty="0"/>
              <a:t>예시 설명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124895-B4FA-48A2-A268-D11D0B386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21" y="1795462"/>
            <a:ext cx="8073695" cy="405288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C697C7-3179-4E8D-BC86-C5524FDFC855}"/>
              </a:ext>
            </a:extLst>
          </p:cNvPr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757D5A-77F6-49F1-A6B9-1A53916D345E}"/>
              </a:ext>
            </a:extLst>
          </p:cNvPr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D016A5B-3897-426E-8A96-4146CC2A7F41}"/>
              </a:ext>
            </a:extLst>
          </p:cNvPr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E693995-EA03-4208-9D94-2B63B87FA194}"/>
                </a:ext>
              </a:extLst>
            </p:cNvPr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각 삼각형 22">
              <a:extLst>
                <a:ext uri="{FF2B5EF4-FFF2-40B4-BE49-F238E27FC236}">
                  <a16:creationId xmlns:a16="http://schemas.microsoft.com/office/drawing/2014/main" id="{1E37D8C1-4295-4BF2-9727-3FE2AD86056E}"/>
                </a:ext>
              </a:extLst>
            </p:cNvPr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551170-75EC-4AD0-A7DC-20F0F5F5DE55}"/>
              </a:ext>
            </a:extLst>
          </p:cNvPr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56A7BB-BC18-4CEB-90DA-4456C6805CE6}"/>
              </a:ext>
            </a:extLst>
          </p:cNvPr>
          <p:cNvSpPr/>
          <p:nvPr/>
        </p:nvSpPr>
        <p:spPr>
          <a:xfrm>
            <a:off x="971792" y="674028"/>
            <a:ext cx="354312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RNN</a:t>
            </a:r>
            <a:r>
              <a:rPr lang="ko-KR" altLang="en-US" sz="2400" b="1" dirty="0">
                <a:solidFill>
                  <a:schemeClr val="tx1"/>
                </a:solidFill>
              </a:rPr>
              <a:t> 개념 및 이해</a:t>
            </a:r>
            <a:r>
              <a:rPr lang="en-US" altLang="ko-KR" sz="24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365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8AD601-D2D2-4BB0-816B-8EEBCC6C0D67}"/>
              </a:ext>
            </a:extLst>
          </p:cNvPr>
          <p:cNvSpPr txBox="1"/>
          <p:nvPr/>
        </p:nvSpPr>
        <p:spPr>
          <a:xfrm>
            <a:off x="3985592" y="-775253"/>
            <a:ext cx="38166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RNN -&gt; LSTM -&gt; GRU -&gt; </a:t>
            </a:r>
            <a:r>
              <a:rPr lang="ko-KR" altLang="en-US" sz="1350" dirty="0"/>
              <a:t>예시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57E258-EA65-4BAE-9158-02A6CDBEF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21" y="1790700"/>
            <a:ext cx="8245509" cy="401955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F8C637-4E6E-4561-B2F4-F541EF2F1B3F}"/>
              </a:ext>
            </a:extLst>
          </p:cNvPr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07D270-BD46-41E0-8A55-3F6DD0CA3E5F}"/>
              </a:ext>
            </a:extLst>
          </p:cNvPr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DA0498E-771C-447C-BE58-0717EA4199B1}"/>
              </a:ext>
            </a:extLst>
          </p:cNvPr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97E45A3-42EA-4571-A3B3-BE8DFD0047B4}"/>
                </a:ext>
              </a:extLst>
            </p:cNvPr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>
              <a:extLst>
                <a:ext uri="{FF2B5EF4-FFF2-40B4-BE49-F238E27FC236}">
                  <a16:creationId xmlns:a16="http://schemas.microsoft.com/office/drawing/2014/main" id="{44EA19FB-90B9-4B08-9885-4A72E2D7C775}"/>
                </a:ext>
              </a:extLst>
            </p:cNvPr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CF52E44-255D-4378-BD87-D80441D2401C}"/>
              </a:ext>
            </a:extLst>
          </p:cNvPr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A29454-BE44-45E5-AF53-F48A34AC595E}"/>
              </a:ext>
            </a:extLst>
          </p:cNvPr>
          <p:cNvSpPr/>
          <p:nvPr/>
        </p:nvSpPr>
        <p:spPr>
          <a:xfrm>
            <a:off x="971792" y="674028"/>
            <a:ext cx="354312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RNN</a:t>
            </a:r>
            <a:r>
              <a:rPr lang="ko-KR" altLang="en-US" sz="2400" b="1" dirty="0">
                <a:solidFill>
                  <a:schemeClr val="tx1"/>
                </a:solidFill>
              </a:rPr>
              <a:t> 개념 및 이해</a:t>
            </a:r>
            <a:r>
              <a:rPr lang="en-US" altLang="ko-KR" sz="24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475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8AD601-D2D2-4BB0-816B-8EEBCC6C0D67}"/>
              </a:ext>
            </a:extLst>
          </p:cNvPr>
          <p:cNvSpPr txBox="1"/>
          <p:nvPr/>
        </p:nvSpPr>
        <p:spPr>
          <a:xfrm>
            <a:off x="3985592" y="-775253"/>
            <a:ext cx="38166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RNN -&gt; LSTM -&gt; GRU -&gt; </a:t>
            </a:r>
            <a:r>
              <a:rPr lang="ko-KR" altLang="en-US" sz="1350" dirty="0"/>
              <a:t>예시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FB3B8F-B3A6-4617-8161-3FC44A15688F}"/>
              </a:ext>
            </a:extLst>
          </p:cNvPr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CA95AE-580F-447B-9E12-EFF91660C3DF}"/>
              </a:ext>
            </a:extLst>
          </p:cNvPr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1087694-FD0F-4909-B9D5-AD6324C2AE9C}"/>
              </a:ext>
            </a:extLst>
          </p:cNvPr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B925FA9-FBFF-4E7D-A7BA-1AAE61E92227}"/>
                </a:ext>
              </a:extLst>
            </p:cNvPr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DC198F7-92C0-4590-A8C0-22E15B01DEBC}"/>
                </a:ext>
              </a:extLst>
            </p:cNvPr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B29E37-0521-4488-AC68-FA8FA00A8774}"/>
              </a:ext>
            </a:extLst>
          </p:cNvPr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28CDCC-7D5E-4277-BF37-292FFEC520FA}"/>
              </a:ext>
            </a:extLst>
          </p:cNvPr>
          <p:cNvSpPr/>
          <p:nvPr/>
        </p:nvSpPr>
        <p:spPr>
          <a:xfrm>
            <a:off x="971792" y="674028"/>
            <a:ext cx="354312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RNN</a:t>
            </a:r>
            <a:r>
              <a:rPr lang="ko-KR" altLang="en-US" sz="2400" b="1" dirty="0">
                <a:solidFill>
                  <a:schemeClr val="tx1"/>
                </a:solidFill>
              </a:rPr>
              <a:t> 개념 및 이해</a:t>
            </a:r>
            <a:r>
              <a:rPr lang="en-US" altLang="ko-KR" sz="24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0EFEBD-1E58-43E6-A445-72AA67F25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21" y="1589169"/>
            <a:ext cx="7153275" cy="35147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735CF22-974D-47BD-B7ED-3993B4936160}"/>
              </a:ext>
            </a:extLst>
          </p:cNvPr>
          <p:cNvSpPr txBox="1"/>
          <p:nvPr/>
        </p:nvSpPr>
        <p:spPr>
          <a:xfrm>
            <a:off x="4777340" y="5103894"/>
            <a:ext cx="5819775" cy="524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Sample </a:t>
            </a:r>
            <a:r>
              <a:rPr lang="ko-KR" altLang="en-US" sz="1350" b="1" dirty="0"/>
              <a:t>코드 </a:t>
            </a:r>
            <a:r>
              <a:rPr lang="en-US" altLang="ko-KR" sz="1350" b="1" dirty="0"/>
              <a:t>‘Hello” </a:t>
            </a:r>
            <a:r>
              <a:rPr lang="ko-KR" altLang="en-US" sz="1350" b="1" dirty="0"/>
              <a:t>예측</a:t>
            </a:r>
            <a:r>
              <a:rPr lang="en-US" altLang="ko-KR" sz="1350" b="1" dirty="0"/>
              <a:t> </a:t>
            </a:r>
            <a:br>
              <a:rPr lang="ko-KR" altLang="en-US" sz="1350" dirty="0"/>
            </a:br>
            <a:r>
              <a:rPr lang="ko-KR" altLang="en-US" sz="1350" dirty="0"/>
              <a:t>출처</a:t>
            </a:r>
            <a:r>
              <a:rPr lang="en-US" altLang="ko-KR" sz="1350" dirty="0"/>
              <a:t>: </a:t>
            </a:r>
            <a:r>
              <a:rPr lang="en-US" altLang="ko-KR" sz="1400" dirty="0">
                <a:hlinkClick r:id="rId4"/>
              </a:rPr>
              <a:t>https://pythonkim.tistory.com/61?category=573319</a:t>
            </a:r>
            <a:endParaRPr lang="ko-KR" alt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38D251-3446-4233-8506-61A7BB49C9A2}"/>
              </a:ext>
            </a:extLst>
          </p:cNvPr>
          <p:cNvSpPr txBox="1"/>
          <p:nvPr/>
        </p:nvSpPr>
        <p:spPr>
          <a:xfrm>
            <a:off x="0" y="5644210"/>
            <a:ext cx="7153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언어 모델링 및 텍스트 생성에 관련된 연구 논문들</a:t>
            </a:r>
            <a:r>
              <a:rPr lang="en-US" altLang="ko-KR" dirty="0"/>
              <a:t>:</a:t>
            </a:r>
          </a:p>
          <a:p>
            <a:pPr fontAlgn="base"/>
            <a:r>
              <a:rPr lang="en-US" altLang="ko-KR" dirty="0">
                <a:hlinkClick r:id="rId5"/>
              </a:rPr>
              <a:t>Recurrent neural network based language model</a:t>
            </a:r>
            <a:endParaRPr lang="en-US" altLang="ko-KR" dirty="0"/>
          </a:p>
          <a:p>
            <a:pPr fontAlgn="base"/>
            <a:r>
              <a:rPr lang="en-US" altLang="ko-KR" dirty="0">
                <a:hlinkClick r:id="rId6"/>
              </a:rPr>
              <a:t>Extensions of Recurrent neural network based language model</a:t>
            </a:r>
            <a:endParaRPr lang="en-US" altLang="ko-KR" dirty="0"/>
          </a:p>
          <a:p>
            <a:pPr fontAlgn="base"/>
            <a:r>
              <a:rPr lang="en-US" altLang="ko-KR" dirty="0">
                <a:hlinkClick r:id="rId7"/>
              </a:rPr>
              <a:t>Generating Text with Recurrent Neural Networks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7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87163B-FA6A-450D-AE83-6C7D8A822E2B}"/>
              </a:ext>
            </a:extLst>
          </p:cNvPr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776215-EBE6-4EBD-9BCF-CAAB005BC8C1}"/>
              </a:ext>
            </a:extLst>
          </p:cNvPr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843C54-C7D5-4D50-91EB-C6952B8AD5CE}"/>
              </a:ext>
            </a:extLst>
          </p:cNvPr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136893-2AF3-47B2-A2F1-CDBAE5F76131}"/>
                </a:ext>
              </a:extLst>
            </p:cNvPr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E2970254-DE44-4C9E-AE86-7CA2483CF135}"/>
                </a:ext>
              </a:extLst>
            </p:cNvPr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18C5C2-1C20-4F8E-8610-0937A66AD5BD}"/>
              </a:ext>
            </a:extLst>
          </p:cNvPr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6EE109-EB72-445F-B6FD-316960E189B1}"/>
              </a:ext>
            </a:extLst>
          </p:cNvPr>
          <p:cNvSpPr/>
          <p:nvPr/>
        </p:nvSpPr>
        <p:spPr>
          <a:xfrm>
            <a:off x="971792" y="674028"/>
            <a:ext cx="354312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RNN</a:t>
            </a:r>
            <a:r>
              <a:rPr lang="ko-KR" altLang="en-US" sz="2400" b="1" dirty="0">
                <a:solidFill>
                  <a:schemeClr val="tx1"/>
                </a:solidFill>
              </a:rPr>
              <a:t> 활용분야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62F8BA-BD3F-4F2C-91F5-2C328068F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1" y="1552576"/>
            <a:ext cx="4673300" cy="275640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AFAE74D-A34C-4D30-9CB6-9E8C7011F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390" y="4122139"/>
            <a:ext cx="5331379" cy="2554447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89D61D1-D419-4119-862A-834ADDFC7B97}"/>
              </a:ext>
            </a:extLst>
          </p:cNvPr>
          <p:cNvCxnSpPr>
            <a:cxnSpLocks/>
          </p:cNvCxnSpPr>
          <p:nvPr/>
        </p:nvCxnSpPr>
        <p:spPr>
          <a:xfrm>
            <a:off x="3783255" y="4828854"/>
            <a:ext cx="20421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F6BAB7F-B8A1-4D48-8FEA-32F90F51E7C5}"/>
              </a:ext>
            </a:extLst>
          </p:cNvPr>
          <p:cNvCxnSpPr>
            <a:cxnSpLocks/>
          </p:cNvCxnSpPr>
          <p:nvPr/>
        </p:nvCxnSpPr>
        <p:spPr>
          <a:xfrm>
            <a:off x="3783255" y="6039492"/>
            <a:ext cx="20421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183E05-D2BC-44D0-9A36-C9DD5977DFF4}"/>
              </a:ext>
            </a:extLst>
          </p:cNvPr>
          <p:cNvSpPr txBox="1"/>
          <p:nvPr/>
        </p:nvSpPr>
        <p:spPr>
          <a:xfrm>
            <a:off x="5126805" y="1703932"/>
            <a:ext cx="4017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Keras</a:t>
            </a:r>
            <a:r>
              <a:rPr lang="en-US" altLang="ko-K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LSTM</a:t>
            </a:r>
            <a:r>
              <a:rPr lang="ko-KR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ko-K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</a:t>
            </a:r>
            <a:r>
              <a:rPr lang="ko-KR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가지 유형 코드</a:t>
            </a:r>
            <a:endParaRPr lang="en-US" altLang="ko-KR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https://blog.naver.com/chunjein/221589590358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003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87163B-FA6A-450D-AE83-6C7D8A822E2B}"/>
              </a:ext>
            </a:extLst>
          </p:cNvPr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776215-EBE6-4EBD-9BCF-CAAB005BC8C1}"/>
              </a:ext>
            </a:extLst>
          </p:cNvPr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843C54-C7D5-4D50-91EB-C6952B8AD5CE}"/>
              </a:ext>
            </a:extLst>
          </p:cNvPr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136893-2AF3-47B2-A2F1-CDBAE5F76131}"/>
                </a:ext>
              </a:extLst>
            </p:cNvPr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E2970254-DE44-4C9E-AE86-7CA2483CF135}"/>
                </a:ext>
              </a:extLst>
            </p:cNvPr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18C5C2-1C20-4F8E-8610-0937A66AD5BD}"/>
              </a:ext>
            </a:extLst>
          </p:cNvPr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6EE109-EB72-445F-B6FD-316960E189B1}"/>
              </a:ext>
            </a:extLst>
          </p:cNvPr>
          <p:cNvSpPr/>
          <p:nvPr/>
        </p:nvSpPr>
        <p:spPr>
          <a:xfrm>
            <a:off x="971792" y="674028"/>
            <a:ext cx="354312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RNN</a:t>
            </a:r>
            <a:r>
              <a:rPr lang="ko-KR" altLang="en-US" sz="2400" b="1" dirty="0">
                <a:solidFill>
                  <a:schemeClr val="tx1"/>
                </a:solidFill>
              </a:rPr>
              <a:t> 활용분야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57D3DE-AE4D-4EB3-8A83-51B8B2044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1" y="1834258"/>
            <a:ext cx="6248400" cy="1771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1BDC377-9B5A-4F9B-B63B-3E47DBF40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816" y="2966663"/>
            <a:ext cx="4639210" cy="296728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89ED1C7-373E-434F-B76D-18E5690E7EFE}"/>
              </a:ext>
            </a:extLst>
          </p:cNvPr>
          <p:cNvCxnSpPr/>
          <p:nvPr/>
        </p:nvCxnSpPr>
        <p:spPr>
          <a:xfrm>
            <a:off x="659912" y="3277457"/>
            <a:ext cx="2545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108316-DE8C-44C9-9CB2-6DB2B0C88578}"/>
              </a:ext>
            </a:extLst>
          </p:cNvPr>
          <p:cNvSpPr txBox="1"/>
          <p:nvPr/>
        </p:nvSpPr>
        <p:spPr>
          <a:xfrm>
            <a:off x="149266" y="5669653"/>
            <a:ext cx="77041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번역에 관련된 연구 논문들</a:t>
            </a:r>
            <a:r>
              <a:rPr lang="en-US" altLang="ko-KR" dirty="0"/>
              <a:t>:</a:t>
            </a:r>
          </a:p>
          <a:p>
            <a:pPr fontAlgn="base"/>
            <a:r>
              <a:rPr lang="en-US" altLang="ko-KR" dirty="0">
                <a:hlinkClick r:id="rId4"/>
              </a:rPr>
              <a:t>A Recursive Recurrent Neural Network for Statistical Machine Translation</a:t>
            </a:r>
            <a:endParaRPr lang="en-US" altLang="ko-KR" dirty="0"/>
          </a:p>
          <a:p>
            <a:pPr fontAlgn="base"/>
            <a:r>
              <a:rPr lang="en-US" altLang="ko-KR" dirty="0">
                <a:hlinkClick r:id="rId5"/>
              </a:rPr>
              <a:t>Sequence to Sequence Learning with Neural Networks</a:t>
            </a:r>
            <a:endParaRPr lang="en-US" altLang="ko-KR" dirty="0"/>
          </a:p>
          <a:p>
            <a:pPr fontAlgn="base"/>
            <a:r>
              <a:rPr lang="en-US" altLang="ko-KR" dirty="0">
                <a:hlinkClick r:id="rId6"/>
              </a:rPr>
              <a:t>Joint Language and Translation Modeling with Recurrent Neural Networks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59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87163B-FA6A-450D-AE83-6C7D8A822E2B}"/>
              </a:ext>
            </a:extLst>
          </p:cNvPr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776215-EBE6-4EBD-9BCF-CAAB005BC8C1}"/>
              </a:ext>
            </a:extLst>
          </p:cNvPr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843C54-C7D5-4D50-91EB-C6952B8AD5CE}"/>
              </a:ext>
            </a:extLst>
          </p:cNvPr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136893-2AF3-47B2-A2F1-CDBAE5F76131}"/>
                </a:ext>
              </a:extLst>
            </p:cNvPr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E2970254-DE44-4C9E-AE86-7CA2483CF135}"/>
                </a:ext>
              </a:extLst>
            </p:cNvPr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18C5C2-1C20-4F8E-8610-0937A66AD5BD}"/>
              </a:ext>
            </a:extLst>
          </p:cNvPr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6EE109-EB72-445F-B6FD-316960E189B1}"/>
              </a:ext>
            </a:extLst>
          </p:cNvPr>
          <p:cNvSpPr/>
          <p:nvPr/>
        </p:nvSpPr>
        <p:spPr>
          <a:xfrm>
            <a:off x="971792" y="674028"/>
            <a:ext cx="354312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RNN</a:t>
            </a:r>
            <a:r>
              <a:rPr lang="ko-KR" altLang="en-US" sz="2400" b="1" dirty="0">
                <a:solidFill>
                  <a:schemeClr val="tx1"/>
                </a:solidFill>
              </a:rPr>
              <a:t> 활용분야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08EF38-FE8B-4496-8511-EE77D2EAF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1" y="1780854"/>
            <a:ext cx="6305550" cy="1981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4A7EF52-9EB6-4FB9-B0BE-F9249E6E0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615" y="3794910"/>
            <a:ext cx="6429375" cy="30956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3E58B14-E7C0-4804-A7D4-3F680E059D09}"/>
              </a:ext>
            </a:extLst>
          </p:cNvPr>
          <p:cNvSpPr/>
          <p:nvPr/>
        </p:nvSpPr>
        <p:spPr>
          <a:xfrm>
            <a:off x="2732925" y="3924728"/>
            <a:ext cx="2393879" cy="431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EE43BE-E3C1-4CE7-B479-40AFB52306A3}"/>
              </a:ext>
            </a:extLst>
          </p:cNvPr>
          <p:cNvSpPr/>
          <p:nvPr/>
        </p:nvSpPr>
        <p:spPr>
          <a:xfrm>
            <a:off x="5794626" y="3924728"/>
            <a:ext cx="2474358" cy="339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33FC10-C350-4BD7-AC2B-3A6A1E606D6F}"/>
              </a:ext>
            </a:extLst>
          </p:cNvPr>
          <p:cNvCxnSpPr/>
          <p:nvPr/>
        </p:nvCxnSpPr>
        <p:spPr>
          <a:xfrm>
            <a:off x="731831" y="3174715"/>
            <a:ext cx="2545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98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2025</TotalTime>
  <Words>920</Words>
  <Application>Microsoft Office PowerPoint</Application>
  <PresentationFormat>화면 슬라이드 쇼(4:3)</PresentationFormat>
  <Paragraphs>110</Paragraphs>
  <Slides>20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나눔고딕</vt:lpstr>
      <vt:lpstr>맑은 고딕</vt:lpstr>
      <vt:lpstr>Arial</vt:lpstr>
      <vt:lpstr>Calibri</vt:lpstr>
      <vt:lpstr>Calibri Light</vt:lpstr>
      <vt:lpstr>Office 테마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 소개</dc:title>
  <dc:creator>중천 김</dc:creator>
  <cp:lastModifiedBy>중천 김</cp:lastModifiedBy>
  <cp:revision>50</cp:revision>
  <dcterms:created xsi:type="dcterms:W3CDTF">2019-07-28T04:38:24Z</dcterms:created>
  <dcterms:modified xsi:type="dcterms:W3CDTF">2019-07-29T14:26:06Z</dcterms:modified>
</cp:coreProperties>
</file>