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1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BFA17A6-FF3B-4E01-B952-AA93C898FF18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7A6-FF3B-4E01-B952-AA93C898FF18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7A6-FF3B-4E01-B952-AA93C898FF18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7A6-FF3B-4E01-B952-AA93C898FF18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7A6-FF3B-4E01-B952-AA93C898FF18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7A6-FF3B-4E01-B952-AA93C898FF18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FA17A6-FF3B-4E01-B952-AA93C898FF18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BFA17A6-FF3B-4E01-B952-AA93C898FF18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7A6-FF3B-4E01-B952-AA93C898FF18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7A6-FF3B-4E01-B952-AA93C898FF18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7A6-FF3B-4E01-B952-AA93C898FF18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BFA17A6-FF3B-4E01-B952-AA93C898FF18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2291C15-03FE-4202-9382-D676E15600D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en-US" altLang="ko-KR" dirty="0"/>
              <a:t> </a:t>
            </a:r>
            <a:r>
              <a:rPr lang="ko-KR" altLang="en-US" dirty="0" smtClean="0"/>
              <a:t>시작하기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5842992" cy="1752600"/>
          </a:xfrm>
        </p:spPr>
        <p:txBody>
          <a:bodyPr/>
          <a:lstStyle/>
          <a:p>
            <a:r>
              <a:rPr lang="ko-KR" altLang="en-US" dirty="0" err="1" smtClean="0"/>
              <a:t>케라스</a:t>
            </a:r>
            <a:r>
              <a:rPr lang="ko-KR" altLang="en-US" dirty="0" smtClean="0"/>
              <a:t> 창시자에게 배우는 </a:t>
            </a:r>
            <a:r>
              <a:rPr lang="ko-KR" altLang="en-US" dirty="0" err="1" smtClean="0"/>
              <a:t>딥러닝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7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신경망을 위한 데이터 표현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행렬</a:t>
            </a:r>
            <a:r>
              <a:rPr lang="en-US" altLang="ko-KR" sz="2000" dirty="0"/>
              <a:t>(2D </a:t>
            </a:r>
            <a:r>
              <a:rPr lang="ko-KR" altLang="en-US" sz="2000" dirty="0" err="1"/>
              <a:t>텐서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2</a:t>
            </a:r>
            <a:r>
              <a:rPr lang="ko-KR" altLang="en-US" sz="2000" dirty="0"/>
              <a:t>개의 축으로 구성</a:t>
            </a:r>
            <a:r>
              <a:rPr lang="en-US" altLang="ko-KR" sz="2000" dirty="0"/>
              <a:t>. </a:t>
            </a:r>
            <a:r>
              <a:rPr lang="ko-KR" altLang="en-US" sz="2000" dirty="0"/>
              <a:t>행과 열</a:t>
            </a:r>
            <a:r>
              <a:rPr lang="en-US" altLang="ko-KR" sz="2000" dirty="0"/>
              <a:t>;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대표적인 </a:t>
            </a:r>
            <a:r>
              <a:rPr lang="en-US" altLang="ko-KR" sz="2000" dirty="0"/>
              <a:t>2D </a:t>
            </a:r>
            <a:r>
              <a:rPr lang="ko-KR" altLang="en-US" sz="2000" dirty="0" err="1" smtClean="0"/>
              <a:t>텐서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오른쪽은 </a:t>
            </a:r>
            <a:r>
              <a:rPr lang="en-US" altLang="ko-KR" sz="2000" dirty="0" smtClean="0"/>
              <a:t>5x3 2D </a:t>
            </a:r>
            <a:r>
              <a:rPr lang="ko-KR" altLang="en-US" sz="2000" dirty="0" err="1" smtClean="0"/>
              <a:t>텐서</a:t>
            </a:r>
            <a:endParaRPr lang="en-US" altLang="ko-KR" sz="2000" dirty="0"/>
          </a:p>
          <a:p>
            <a:pPr marL="109728" indent="0">
              <a:buNone/>
            </a:pPr>
            <a:endParaRPr lang="en-US" altLang="ko-KR" sz="2000" dirty="0" smtClean="0"/>
          </a:p>
          <a:p>
            <a:pPr marL="109728" indent="0">
              <a:buNone/>
            </a:pPr>
            <a:endParaRPr lang="en-US" altLang="ko-KR" sz="2000" dirty="0"/>
          </a:p>
          <a:p>
            <a:r>
              <a:rPr lang="en-US" altLang="ko-KR" sz="2000" dirty="0" smtClean="0"/>
              <a:t>3D </a:t>
            </a:r>
            <a:r>
              <a:rPr lang="ko-KR" altLang="en-US" sz="2000" dirty="0" err="1" smtClean="0"/>
              <a:t>텐서와</a:t>
            </a:r>
            <a:r>
              <a:rPr lang="ko-KR" altLang="en-US" sz="2000" dirty="0" smtClean="0"/>
              <a:t> 고차원 </a:t>
            </a:r>
            <a:r>
              <a:rPr lang="ko-KR" altLang="en-US" sz="2000" dirty="0" err="1" smtClean="0"/>
              <a:t>텐서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2D </a:t>
            </a:r>
            <a:r>
              <a:rPr lang="ko-KR" altLang="en-US" sz="2000" dirty="0" err="1" smtClean="0"/>
              <a:t>텐서를</a:t>
            </a:r>
            <a:r>
              <a:rPr lang="ko-KR" altLang="en-US" sz="2000" dirty="0" smtClean="0"/>
              <a:t> 새로운 배열로 합치면 </a:t>
            </a:r>
            <a:endParaRPr lang="en-US" altLang="ko-KR" sz="2000" dirty="0" smtClean="0"/>
          </a:p>
          <a:p>
            <a:pPr marL="411480" lvl="1" indent="0">
              <a:buNone/>
            </a:pPr>
            <a:r>
              <a:rPr lang="en-US" altLang="ko-KR" sz="2000" dirty="0" smtClean="0"/>
              <a:t>    3D </a:t>
            </a:r>
            <a:r>
              <a:rPr lang="ko-KR" altLang="en-US" sz="2000" dirty="0" err="1" smtClean="0"/>
              <a:t>텐서가</a:t>
            </a:r>
            <a:r>
              <a:rPr lang="ko-KR" altLang="en-US" sz="2000" dirty="0" smtClean="0"/>
              <a:t> 만들어짐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딥러닝에서는</a:t>
            </a:r>
            <a:r>
              <a:rPr lang="ko-KR" altLang="en-US" sz="2000" dirty="0" smtClean="0"/>
              <a:t> 주로 </a:t>
            </a:r>
            <a:r>
              <a:rPr lang="en-US" altLang="ko-KR" sz="2000" dirty="0" smtClean="0"/>
              <a:t>0D~4D </a:t>
            </a:r>
            <a:r>
              <a:rPr lang="ko-KR" altLang="en-US" sz="2000" dirty="0" err="1" smtClean="0"/>
              <a:t>텐서</a:t>
            </a:r>
            <a:r>
              <a:rPr lang="ko-KR" altLang="en-US" sz="2000" dirty="0" smtClean="0"/>
              <a:t> 사용</a:t>
            </a:r>
            <a:endParaRPr lang="en-US" altLang="ko-KR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855" y="1766596"/>
            <a:ext cx="25241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855" y="3717032"/>
            <a:ext cx="28194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73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신경망을 위한 데이터 표현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축의 개수</a:t>
            </a:r>
            <a:r>
              <a:rPr lang="en-US" altLang="ko-KR" sz="2000" dirty="0" smtClean="0"/>
              <a:t>(=rank)</a:t>
            </a:r>
          </a:p>
          <a:p>
            <a:pPr lvl="1"/>
            <a:r>
              <a:rPr lang="en-US" altLang="ko-KR" sz="1800" dirty="0" smtClean="0"/>
              <a:t>2D : 2</a:t>
            </a:r>
            <a:r>
              <a:rPr lang="ko-KR" altLang="en-US" sz="1800" dirty="0" smtClean="0"/>
              <a:t>개의 축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3D : 3</a:t>
            </a:r>
            <a:r>
              <a:rPr lang="ko-KR" altLang="en-US" sz="1800" dirty="0" smtClean="0"/>
              <a:t>개의 축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r>
              <a:rPr lang="ko-KR" altLang="en-US" sz="2000" dirty="0" smtClean="0"/>
              <a:t>크기</a:t>
            </a:r>
            <a:r>
              <a:rPr lang="en-US" altLang="ko-KR" sz="2000" dirty="0" smtClean="0"/>
              <a:t>(shape)</a:t>
            </a:r>
          </a:p>
          <a:p>
            <a:pPr lvl="1"/>
            <a:r>
              <a:rPr lang="ko-KR" altLang="en-US" sz="1800" dirty="0" err="1" smtClean="0"/>
              <a:t>텐서의</a:t>
            </a:r>
            <a:r>
              <a:rPr lang="ko-KR" altLang="en-US" sz="1800" dirty="0" smtClean="0"/>
              <a:t>  각 축을 따라 어떤 형태의 배열을 가지고 있는지 나타내주는 것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ko-KR" altLang="en-US" sz="1800" dirty="0"/>
              <a:t>앞에 나온 </a:t>
            </a:r>
            <a:r>
              <a:rPr lang="en-US" altLang="ko-KR" sz="1800" dirty="0" smtClean="0"/>
              <a:t>0D </a:t>
            </a:r>
            <a:r>
              <a:rPr lang="ko-KR" altLang="en-US" sz="1800" dirty="0" smtClean="0"/>
              <a:t>스칼</a:t>
            </a:r>
            <a:r>
              <a:rPr lang="ko-KR" altLang="en-US" sz="1800" dirty="0"/>
              <a:t>라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shape = </a:t>
            </a:r>
            <a:r>
              <a:rPr lang="en-US" altLang="ko-KR" sz="1800" dirty="0" smtClean="0"/>
              <a:t>(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). 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존재 </a:t>
            </a:r>
            <a:r>
              <a:rPr lang="ko-KR" altLang="en-US" sz="1800" dirty="0" err="1" smtClean="0"/>
              <a:t>안함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앞에 </a:t>
            </a:r>
            <a:r>
              <a:rPr lang="ko-KR" altLang="en-US" sz="1800" dirty="0"/>
              <a:t>나온 </a:t>
            </a:r>
            <a:r>
              <a:rPr lang="en-US" altLang="ko-KR" sz="1800" dirty="0" smtClean="0"/>
              <a:t>1D </a:t>
            </a:r>
            <a:r>
              <a:rPr lang="ko-KR" altLang="en-US" sz="1800" dirty="0" smtClean="0"/>
              <a:t>벡터 </a:t>
            </a:r>
            <a:r>
              <a:rPr lang="en-US" altLang="ko-KR" sz="1800" dirty="0"/>
              <a:t>shape = </a:t>
            </a:r>
            <a:r>
              <a:rPr lang="en-US" altLang="ko-KR" sz="1800" dirty="0" smtClean="0"/>
              <a:t>(5, )</a:t>
            </a:r>
            <a:endParaRPr lang="en-US" altLang="ko-KR" sz="1800" dirty="0"/>
          </a:p>
          <a:p>
            <a:pPr lvl="1"/>
            <a:r>
              <a:rPr lang="ko-KR" altLang="en-US" sz="1800" dirty="0" smtClean="0"/>
              <a:t>앞에 나온 </a:t>
            </a:r>
            <a:r>
              <a:rPr lang="en-US" altLang="ko-KR" sz="1800" dirty="0" smtClean="0"/>
              <a:t>2D </a:t>
            </a:r>
            <a:r>
              <a:rPr lang="ko-KR" altLang="en-US" sz="1800" dirty="0" smtClean="0"/>
              <a:t>행렬 </a:t>
            </a:r>
            <a:r>
              <a:rPr lang="en-US" altLang="ko-KR" sz="1800" dirty="0" smtClean="0"/>
              <a:t>shape = (3 , 5)</a:t>
            </a:r>
          </a:p>
          <a:p>
            <a:pPr lvl="1"/>
            <a:r>
              <a:rPr lang="ko-KR" altLang="en-US" sz="1800" dirty="0"/>
              <a:t>앞에 나온 </a:t>
            </a:r>
            <a:r>
              <a:rPr lang="en-US" altLang="ko-KR" sz="1800" dirty="0"/>
              <a:t>2D </a:t>
            </a:r>
            <a:r>
              <a:rPr lang="ko-KR" altLang="en-US" sz="1800" dirty="0"/>
              <a:t>행렬 </a:t>
            </a:r>
            <a:r>
              <a:rPr lang="en-US" altLang="ko-KR" sz="1800" dirty="0"/>
              <a:t>shape = (3 , </a:t>
            </a:r>
            <a:r>
              <a:rPr lang="en-US" altLang="ko-KR" sz="1800" dirty="0" smtClean="0"/>
              <a:t>3 , 5)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22290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신경망과 가중치 작동 원리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Output = </a:t>
            </a:r>
            <a:r>
              <a:rPr lang="en-US" altLang="ko-KR" sz="1800" dirty="0" err="1" smtClean="0"/>
              <a:t>relu</a:t>
            </a:r>
            <a:r>
              <a:rPr lang="en-US" altLang="ko-KR" sz="1800" dirty="0" smtClean="0"/>
              <a:t>(dot(W, input) + b)</a:t>
            </a:r>
            <a:endParaRPr lang="en-US" altLang="ko-KR" sz="1800" dirty="0"/>
          </a:p>
        </p:txBody>
      </p:sp>
      <p:pic>
        <p:nvPicPr>
          <p:cNvPr id="4" name="Picture 2" descr="ì ê²½ë§ì¸µ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06465"/>
            <a:ext cx="7416824" cy="423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44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신경망과 가중치 작동 원리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Output = </a:t>
            </a:r>
            <a:r>
              <a:rPr lang="en-US" altLang="ko-KR" sz="1800" dirty="0" err="1" smtClean="0"/>
              <a:t>relu</a:t>
            </a:r>
            <a:r>
              <a:rPr lang="en-US" altLang="ko-KR" sz="1800" dirty="0" smtClean="0"/>
              <a:t>(dot(W, input) + b(</a:t>
            </a:r>
            <a:r>
              <a:rPr lang="ko-KR" altLang="en-US" sz="1800" dirty="0" smtClean="0"/>
              <a:t>생략가능</a:t>
            </a:r>
            <a:r>
              <a:rPr lang="en-US" altLang="ko-KR" sz="1800" dirty="0" smtClean="0"/>
              <a:t>))</a:t>
            </a:r>
            <a:endParaRPr lang="en-US" altLang="ko-KR" sz="1800" dirty="0"/>
          </a:p>
        </p:txBody>
      </p:sp>
      <p:pic>
        <p:nvPicPr>
          <p:cNvPr id="4" name="Picture 2" descr="ì ê²½ë§ì¸µ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06465"/>
            <a:ext cx="7416824" cy="423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65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신경망과 가중치 작동 원리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Output = </a:t>
            </a:r>
            <a:r>
              <a:rPr lang="en-US" altLang="ko-KR" sz="1800" dirty="0" err="1" smtClean="0"/>
              <a:t>relu</a:t>
            </a:r>
            <a:r>
              <a:rPr lang="en-US" altLang="ko-KR" sz="1800" dirty="0" smtClean="0"/>
              <a:t>(dot(W, input) + b)</a:t>
            </a:r>
            <a:endParaRPr lang="en-US" altLang="ko-KR" sz="1800" dirty="0"/>
          </a:p>
        </p:txBody>
      </p:sp>
      <p:pic>
        <p:nvPicPr>
          <p:cNvPr id="15364" name="Picture 4" descr="mnist ì ê²½ë§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46" y="2656358"/>
            <a:ext cx="7433936" cy="382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00397" y="6056380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512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65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신경망과 가중치 작동 원리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Output = </a:t>
            </a:r>
            <a:r>
              <a:rPr lang="en-US" altLang="ko-KR" sz="1800" dirty="0" err="1" smtClean="0"/>
              <a:t>relu</a:t>
            </a:r>
            <a:r>
              <a:rPr lang="en-US" altLang="ko-KR" sz="1800" dirty="0" smtClean="0"/>
              <a:t>(dot(W, input) + b)</a:t>
            </a:r>
            <a:endParaRPr lang="en-US" altLang="ko-KR" sz="1800" dirty="0"/>
          </a:p>
        </p:txBody>
      </p:sp>
      <p:pic>
        <p:nvPicPr>
          <p:cNvPr id="15362" name="Picture 2" descr="mnist ì ê²½ë§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81" y="2420888"/>
            <a:ext cx="81915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42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806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신경망 최적화의 과정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경사하강법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sz="3100" dirty="0" err="1" smtClean="0"/>
              <a:t>옵티마이저는</a:t>
            </a:r>
            <a:r>
              <a:rPr lang="ko-KR" altLang="en-US" sz="3100" dirty="0" smtClean="0"/>
              <a:t> </a:t>
            </a:r>
            <a:r>
              <a:rPr lang="en-US" altLang="ko-KR" sz="3100" dirty="0" smtClean="0"/>
              <a:t>cost</a:t>
            </a:r>
            <a:r>
              <a:rPr lang="ko-KR" altLang="en-US" sz="3100" dirty="0" smtClean="0"/>
              <a:t>를 최저로 하는 </a:t>
            </a:r>
            <a:r>
              <a:rPr lang="en-US" altLang="ko-KR" sz="3100" dirty="0" smtClean="0"/>
              <a:t>Weight</a:t>
            </a:r>
            <a:r>
              <a:rPr lang="ko-KR" altLang="en-US" sz="3100" dirty="0" smtClean="0"/>
              <a:t>를 업데이트 하며 찾는 최적화 방법</a:t>
            </a:r>
            <a:r>
              <a:rPr lang="en-US" altLang="ko-KR" sz="3100" dirty="0" smtClean="0"/>
              <a:t>!</a:t>
            </a:r>
            <a:endParaRPr lang="ko-KR" altLang="en-US" sz="3100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36" y="2493913"/>
            <a:ext cx="6903328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95936" y="6238031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w1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650729"/>
            <a:ext cx="100811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최소값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/>
              <a:t>반드시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은 아님</a:t>
            </a:r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267744" y="5878289"/>
            <a:ext cx="21242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29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경사하강법</a:t>
            </a:r>
            <a:r>
              <a:rPr lang="ko-KR" altLang="en-US" dirty="0" smtClean="0"/>
              <a:t> 문제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sz="3600" dirty="0" smtClean="0"/>
              <a:t>좋은 </a:t>
            </a:r>
            <a:r>
              <a:rPr lang="ko-KR" altLang="en-US" sz="3600" dirty="0" err="1" smtClean="0"/>
              <a:t>옵티마이저는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2</a:t>
            </a:r>
            <a:r>
              <a:rPr lang="ko-KR" altLang="en-US" sz="3600" dirty="0" smtClean="0"/>
              <a:t>가지 문제를 해결함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ko-KR" altLang="en-US" dirty="0"/>
          </a:p>
        </p:txBody>
      </p:sp>
      <p:pic>
        <p:nvPicPr>
          <p:cNvPr id="19458" name="Picture 2" descr="ê²½ì¬íê°ë²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79"/>
            <a:ext cx="7046994" cy="403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60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신경망의 수학적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MNIST</a:t>
            </a:r>
            <a:r>
              <a:rPr lang="ko-KR" altLang="en-US" dirty="0" smtClean="0"/>
              <a:t>로 살펴보는 신경망과의 첫 만남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신경망을 위한 데이터 표현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신경망과 가중치 작동 </a:t>
            </a:r>
            <a:r>
              <a:rPr lang="ko-KR" altLang="en-US" dirty="0" smtClean="0"/>
              <a:t>원리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신경망 최적화의 과정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경사하강</a:t>
            </a:r>
            <a:r>
              <a:rPr lang="ko-KR" altLang="en-US" dirty="0" err="1"/>
              <a:t>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33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MNIST</a:t>
            </a:r>
            <a:r>
              <a:rPr lang="ko-KR" altLang="en-US" dirty="0"/>
              <a:t>로 살펴보는 신경망과의 첫 만남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32511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dirty="0" smtClean="0"/>
              <a:t>MNIST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marL="109728" indent="0">
              <a:buNone/>
            </a:pPr>
            <a:endParaRPr lang="en-US" altLang="ko-KR" dirty="0" smtClean="0"/>
          </a:p>
          <a:p>
            <a:r>
              <a:rPr lang="ko-KR" altLang="en-US" sz="2000" dirty="0" err="1" smtClean="0"/>
              <a:t>손글씨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숫자 이미지 데이터를 이용하여 컴퓨터가 학습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훈련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하고 학습한 것을 바탕으로 숫자를 분류하는 예제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0~9</a:t>
            </a:r>
            <a:r>
              <a:rPr lang="ko-KR" altLang="en-US" sz="2000" dirty="0" smtClean="0"/>
              <a:t>까지의 숫자 데이터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숫자 이미지 </a:t>
            </a:r>
            <a:r>
              <a:rPr lang="en-US" altLang="ko-KR" sz="2000" dirty="0" smtClean="0"/>
              <a:t>28x28 </a:t>
            </a:r>
            <a:r>
              <a:rPr lang="ko-KR" altLang="en-US" sz="2000" dirty="0" smtClean="0"/>
              <a:t>픽셀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6</a:t>
            </a:r>
            <a:r>
              <a:rPr lang="ko-KR" altLang="en-US" sz="2000" dirty="0" smtClean="0"/>
              <a:t>만개의 </a:t>
            </a:r>
            <a:r>
              <a:rPr lang="ko-KR" altLang="en-US" sz="2000" dirty="0" err="1" smtClean="0"/>
              <a:t>트레이닝셋</a:t>
            </a:r>
            <a:r>
              <a:rPr lang="en-US" altLang="ko-KR" sz="2000" dirty="0" smtClean="0"/>
              <a:t>, 1</a:t>
            </a:r>
            <a:r>
              <a:rPr lang="ko-KR" altLang="en-US" sz="2000" dirty="0" smtClean="0"/>
              <a:t>만개 </a:t>
            </a:r>
            <a:r>
              <a:rPr lang="ko-KR" altLang="en-US" sz="2000" dirty="0" err="1" smtClean="0"/>
              <a:t>테스트셋</a:t>
            </a:r>
            <a:endParaRPr lang="en-US" altLang="ko-KR" sz="2000" dirty="0" smtClean="0"/>
          </a:p>
          <a:p>
            <a:pPr marL="109728" indent="0">
              <a:buNone/>
            </a:pP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861048"/>
            <a:ext cx="2304256" cy="23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834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MNIST</a:t>
            </a:r>
            <a:r>
              <a:rPr lang="ko-KR" altLang="en-US" dirty="0"/>
              <a:t>로 살펴보는 신경망과의 첫 만남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ko-KR" altLang="en-US" dirty="0" smtClean="0"/>
              <a:t>훈련 세트</a:t>
            </a:r>
            <a:r>
              <a:rPr lang="en-US" altLang="ko-KR" dirty="0" smtClean="0"/>
              <a:t>(Training set) &amp; </a:t>
            </a:r>
            <a:r>
              <a:rPr lang="ko-KR" altLang="en-US" dirty="0" smtClean="0"/>
              <a:t>테스트 세트</a:t>
            </a:r>
            <a:r>
              <a:rPr lang="en-US" altLang="ko-KR" dirty="0" smtClean="0"/>
              <a:t>(</a:t>
            </a:r>
            <a:r>
              <a:rPr lang="en-US" altLang="ko-KR" dirty="0"/>
              <a:t>T</a:t>
            </a:r>
            <a:r>
              <a:rPr lang="en-US" altLang="ko-KR" dirty="0" smtClean="0"/>
              <a:t>est set) ?</a:t>
            </a:r>
          </a:p>
          <a:p>
            <a:endParaRPr lang="en-US" altLang="ko-KR" dirty="0" smtClean="0"/>
          </a:p>
          <a:p>
            <a:r>
              <a:rPr lang="ko-KR" altLang="en-US" sz="2000" dirty="0"/>
              <a:t>훈련 세트</a:t>
            </a:r>
            <a:r>
              <a:rPr lang="en-US" altLang="ko-KR" sz="2000" dirty="0"/>
              <a:t>(Training set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모델을 학습하기 위한 데이터 셋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ko-KR" altLang="en-US" sz="2000" dirty="0"/>
              <a:t>테스트 세트</a:t>
            </a:r>
            <a:r>
              <a:rPr lang="en-US" altLang="ko-KR" sz="2000" dirty="0"/>
              <a:t>(Test set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학습한 모델을 이용하여 모델의 정확성을 검증하기 위한 데이터 셋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r>
              <a:rPr lang="ko-KR" altLang="en-US" sz="2000" dirty="0" smtClean="0"/>
              <a:t>구분하는 이유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2000" dirty="0" smtClean="0"/>
              <a:t>훈련 세트로 모델을 학습시키기 때문에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훈련 세트로 모델 정확성을 검증할 경우 무조건 </a:t>
            </a:r>
            <a:r>
              <a:rPr lang="en-US" altLang="ko-KR" sz="2000" dirty="0" smtClean="0"/>
              <a:t>100%</a:t>
            </a:r>
            <a:r>
              <a:rPr lang="ko-KR" altLang="en-US" sz="2000" dirty="0" smtClean="0"/>
              <a:t>가 나옴</a:t>
            </a:r>
            <a:endParaRPr lang="en-US" altLang="ko-KR" sz="2000" dirty="0" smtClean="0"/>
          </a:p>
          <a:p>
            <a:pPr marL="109728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043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12955"/>
            <a:ext cx="6307608" cy="5746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2511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4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MNIST</a:t>
            </a:r>
            <a:r>
              <a:rPr lang="ko-KR" altLang="en-US" dirty="0"/>
              <a:t>로 살펴보는 신경망과의 첫 만남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7200" y="4077072"/>
            <a:ext cx="8229600" cy="249746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층</a:t>
            </a:r>
            <a:r>
              <a:rPr lang="en-US" altLang="ko-KR" sz="2000" dirty="0" smtClean="0"/>
              <a:t>(layer)</a:t>
            </a:r>
          </a:p>
          <a:p>
            <a:pPr lvl="1"/>
            <a:r>
              <a:rPr lang="ko-KR" altLang="en-US" sz="2000" dirty="0" err="1" smtClean="0"/>
              <a:t>딥러닝에서</a:t>
            </a:r>
            <a:r>
              <a:rPr lang="ko-KR" altLang="en-US" sz="2000" dirty="0" smtClean="0"/>
              <a:t> 층은 입력된 데이터를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정제하여 더 </a:t>
            </a:r>
            <a:r>
              <a:rPr lang="ko-KR" altLang="en-US" sz="2000" dirty="0" err="1" smtClean="0"/>
              <a:t>의미있는</a:t>
            </a:r>
            <a:r>
              <a:rPr lang="ko-KR" altLang="en-US" sz="2000" dirty="0" smtClean="0"/>
              <a:t> 데이터로 만들어 줌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r>
              <a:rPr lang="ko-KR" altLang="en-US" sz="2000" dirty="0" err="1" smtClean="0"/>
              <a:t>소프트맥스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softmax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마지막 </a:t>
            </a:r>
            <a:r>
              <a:rPr lang="ko-KR" altLang="en-US" sz="2000" dirty="0" err="1" smtClean="0"/>
              <a:t>출력값이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개의 확률 점수가 되도록 함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0~9(10</a:t>
            </a:r>
            <a:r>
              <a:rPr lang="ko-KR" altLang="en-US" sz="2000" dirty="0" smtClean="0"/>
              <a:t>개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값을 판단하는 근거가 됨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204864"/>
            <a:ext cx="5328592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954" y="1939148"/>
            <a:ext cx="328116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MNIST</a:t>
            </a:r>
            <a:r>
              <a:rPr lang="ko-KR" altLang="en-US" dirty="0"/>
              <a:t>로 살펴보는 신경망과의 첫 만남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000" dirty="0" smtClean="0"/>
              <a:t>손실함수</a:t>
            </a:r>
            <a:r>
              <a:rPr lang="en-US" altLang="ko-KR" sz="2000" dirty="0" smtClean="0"/>
              <a:t>(loss function) – </a:t>
            </a:r>
            <a:r>
              <a:rPr lang="ko-KR" altLang="en-US" sz="2000" dirty="0" err="1" smtClean="0"/>
              <a:t>딥러닝에서는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cross entropy </a:t>
            </a:r>
            <a:r>
              <a:rPr lang="ko-KR" altLang="en-US" sz="2000" dirty="0" smtClean="0"/>
              <a:t>사용 多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훈련 데이터로 신경망의 성능을 측정하는 기준</a:t>
            </a:r>
            <a:r>
              <a:rPr lang="en-US" altLang="ko-KR" sz="2000" dirty="0" smtClean="0"/>
              <a:t>. </a:t>
            </a:r>
          </a:p>
          <a:p>
            <a:pPr lvl="1"/>
            <a:r>
              <a:rPr lang="ko-KR" altLang="en-US" sz="2000" dirty="0" smtClean="0"/>
              <a:t>손실함수가 크다는 것은 모델의 성능이 떨어진다는 의미</a:t>
            </a:r>
            <a:r>
              <a:rPr lang="en-US" altLang="ko-KR" sz="2000" dirty="0" smtClean="0"/>
              <a:t>.</a:t>
            </a:r>
          </a:p>
          <a:p>
            <a:pPr lvl="1"/>
            <a:endParaRPr lang="en-US" altLang="ko-KR" sz="2000" dirty="0" smtClean="0"/>
          </a:p>
          <a:p>
            <a:r>
              <a:rPr lang="ko-KR" altLang="en-US" sz="2000" dirty="0" err="1" smtClean="0"/>
              <a:t>옵티마이져</a:t>
            </a:r>
            <a:r>
              <a:rPr lang="en-US" altLang="ko-KR" sz="2000" dirty="0" smtClean="0"/>
              <a:t>(optimizer)</a:t>
            </a:r>
          </a:p>
          <a:p>
            <a:pPr lvl="1"/>
            <a:r>
              <a:rPr lang="ko-KR" altLang="en-US" sz="2000" dirty="0" smtClean="0"/>
              <a:t>입력된 데이터와 손실 함수를 기반으로 반복하며 모델을 최적화 함</a:t>
            </a:r>
            <a:endParaRPr lang="en-US" altLang="ko-KR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4324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20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신경망을 위한 데이터 표현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Numpy</a:t>
            </a:r>
            <a:r>
              <a:rPr lang="ko-KR" altLang="en-US" sz="2000" dirty="0" smtClean="0"/>
              <a:t>란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2000" dirty="0" err="1" smtClean="0"/>
              <a:t>파이썬의</a:t>
            </a:r>
            <a:r>
              <a:rPr lang="ko-KR" altLang="en-US" sz="2000" dirty="0" smtClean="0"/>
              <a:t> 다차원 배열 라이브러리</a:t>
            </a:r>
            <a:r>
              <a:rPr lang="en-US" altLang="ko-KR" sz="2000" dirty="0" smtClean="0"/>
              <a:t>. Ex) </a:t>
            </a:r>
            <a:r>
              <a:rPr lang="ko-KR" altLang="en-US" sz="2000" dirty="0" smtClean="0"/>
              <a:t>벡터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행렬 등</a:t>
            </a:r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케라스</a:t>
            </a:r>
            <a:r>
              <a:rPr lang="en-US" altLang="ko-KR" sz="2000" dirty="0" smtClean="0"/>
              <a:t>,</a:t>
            </a:r>
            <a:r>
              <a:rPr lang="ko-KR" altLang="en-US" sz="2000" dirty="0" err="1" smtClean="0"/>
              <a:t>텐서플로</a:t>
            </a:r>
            <a:r>
              <a:rPr lang="ko-KR" altLang="en-US" sz="2000" dirty="0" smtClean="0"/>
              <a:t> 등 </a:t>
            </a:r>
            <a:r>
              <a:rPr lang="ko-KR" altLang="en-US" sz="2000" dirty="0" err="1" smtClean="0"/>
              <a:t>머신러닝과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딥러닝의</a:t>
            </a:r>
            <a:r>
              <a:rPr lang="ko-KR" altLang="en-US" sz="2000" dirty="0" smtClean="0"/>
              <a:t> 기본 데이터 구조</a:t>
            </a:r>
            <a:endParaRPr lang="en-US" altLang="ko-KR" sz="2000" dirty="0" smtClean="0"/>
          </a:p>
          <a:p>
            <a:pPr marL="411480" lvl="1" indent="0">
              <a:buNone/>
            </a:pPr>
            <a:endParaRPr lang="en-US" altLang="ko-KR" sz="2000" dirty="0" smtClean="0"/>
          </a:p>
          <a:p>
            <a:r>
              <a:rPr lang="ko-KR" altLang="en-US" sz="2000" dirty="0" err="1" smtClean="0"/>
              <a:t>텐서</a:t>
            </a:r>
            <a:r>
              <a:rPr lang="en-US" altLang="ko-KR" sz="2000" dirty="0" smtClean="0"/>
              <a:t>(Tensor)</a:t>
            </a:r>
            <a:r>
              <a:rPr lang="ko-KR" altLang="en-US" sz="2000" dirty="0" smtClean="0"/>
              <a:t>란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2000" dirty="0" smtClean="0"/>
              <a:t>데이터를 담는 컨테이너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smtClean="0"/>
              <a:t>행렬은 대표적인 </a:t>
            </a:r>
            <a:r>
              <a:rPr lang="en-US" altLang="ko-KR" sz="2000" dirty="0" smtClean="0"/>
              <a:t>2D </a:t>
            </a:r>
            <a:r>
              <a:rPr lang="ko-KR" altLang="en-US" sz="2000" dirty="0" err="1" smtClean="0"/>
              <a:t>텐서</a:t>
            </a:r>
            <a:r>
              <a:rPr lang="ko-KR" altLang="en-US" sz="2000" dirty="0" smtClean="0"/>
              <a:t> 형태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 err="1" smtClean="0"/>
              <a:t>텐서의</a:t>
            </a:r>
            <a:r>
              <a:rPr lang="ko-KR" altLang="en-US" sz="2000" dirty="0" smtClean="0"/>
              <a:t> 차원</a:t>
            </a:r>
            <a:r>
              <a:rPr lang="en-US" altLang="ko-KR" sz="2000" dirty="0" smtClean="0"/>
              <a:t>(dimension; axis</a:t>
            </a:r>
            <a:r>
              <a:rPr lang="ko-KR" altLang="en-US" sz="2000" dirty="0" smtClean="0"/>
              <a:t>와 동일 의미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따라 스칼라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벡터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행렬</a:t>
            </a:r>
            <a:r>
              <a:rPr lang="en-US" altLang="ko-KR" sz="2000" dirty="0" smtClean="0"/>
              <a:t>,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고차원 배열</a:t>
            </a:r>
            <a:r>
              <a:rPr lang="en-US" altLang="ko-KR" sz="2000" dirty="0" smtClean="0"/>
              <a:t>(array)</a:t>
            </a:r>
            <a:r>
              <a:rPr lang="ko-KR" altLang="en-US" sz="2000" dirty="0" smtClean="0"/>
              <a:t>로 명칭이 나뉨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4822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66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신경망을 위한 데이터 표현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3650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스칼라</a:t>
            </a:r>
            <a:r>
              <a:rPr lang="en-US" altLang="ko-KR" sz="2000" dirty="0"/>
              <a:t>(0-dimension </a:t>
            </a:r>
            <a:r>
              <a:rPr lang="ko-KR" altLang="en-US" sz="2000" dirty="0" err="1"/>
              <a:t>텐서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하나의 숫자만을 담고 있는 </a:t>
            </a:r>
            <a:r>
              <a:rPr lang="ko-KR" altLang="en-US" sz="2000" dirty="0" err="1"/>
              <a:t>텐서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Ex</a:t>
            </a:r>
            <a:r>
              <a:rPr lang="en-US" altLang="ko-KR" sz="2000" dirty="0"/>
              <a:t>) </a:t>
            </a:r>
            <a:r>
              <a:rPr lang="ko-KR" altLang="en-US" sz="2000" dirty="0"/>
              <a:t>숫자 </a:t>
            </a:r>
            <a:r>
              <a:rPr lang="en-US" altLang="ko-KR" sz="2000" dirty="0"/>
              <a:t>3, </a:t>
            </a:r>
            <a:r>
              <a:rPr lang="ko-KR" altLang="en-US" sz="2000" dirty="0"/>
              <a:t>실수 </a:t>
            </a:r>
            <a:r>
              <a:rPr lang="en-US" altLang="ko-KR" sz="2000" dirty="0"/>
              <a:t>3.2 </a:t>
            </a:r>
            <a:r>
              <a:rPr lang="ko-KR" altLang="en-US" sz="2000" dirty="0"/>
              <a:t>등</a:t>
            </a:r>
            <a:endParaRPr lang="en-US" altLang="ko-KR" sz="2000" dirty="0"/>
          </a:p>
          <a:p>
            <a:pPr lvl="1"/>
            <a:r>
              <a:rPr lang="ko-KR" altLang="en-US" sz="2000" dirty="0"/>
              <a:t>축</a:t>
            </a:r>
            <a:r>
              <a:rPr lang="en-US" altLang="ko-KR" sz="2000" dirty="0"/>
              <a:t>(axis; dimension</a:t>
            </a:r>
            <a:r>
              <a:rPr lang="ko-KR" altLang="en-US" sz="2000" dirty="0"/>
              <a:t>과 </a:t>
            </a:r>
            <a:r>
              <a:rPr lang="ko-KR" altLang="en-US" sz="2000" dirty="0" smtClean="0"/>
              <a:t>동일</a:t>
            </a:r>
            <a:r>
              <a:rPr lang="en-US" altLang="ko-KR" sz="2000" dirty="0" smtClean="0"/>
              <a:t>) </a:t>
            </a:r>
          </a:p>
          <a:p>
            <a:pPr marL="411480" lvl="1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개수는 </a:t>
            </a:r>
            <a:r>
              <a:rPr lang="en-US" altLang="ko-KR" sz="2000" dirty="0"/>
              <a:t>0</a:t>
            </a:r>
            <a:r>
              <a:rPr lang="ko-KR" altLang="en-US" sz="2000" dirty="0"/>
              <a:t>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ndim</a:t>
            </a:r>
            <a:r>
              <a:rPr lang="en-US" altLang="ko-KR" sz="2000" dirty="0"/>
              <a:t>=0</a:t>
            </a:r>
            <a:r>
              <a:rPr lang="en-US" altLang="ko-KR" sz="2000" dirty="0" smtClean="0"/>
              <a:t>).</a:t>
            </a:r>
          </a:p>
          <a:p>
            <a:pPr marL="109728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벡터</a:t>
            </a:r>
            <a:r>
              <a:rPr lang="en-US" altLang="ko-KR" sz="2000" dirty="0" smtClean="0"/>
              <a:t>(1D </a:t>
            </a:r>
            <a:r>
              <a:rPr lang="ko-KR" altLang="en-US" sz="2000" dirty="0" err="1" smtClean="0"/>
              <a:t>텐서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2000" dirty="0" smtClean="0"/>
              <a:t>숫자의 배열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한 개의 축</a:t>
            </a:r>
            <a:r>
              <a:rPr lang="en-US" altLang="ko-KR" sz="2000" dirty="0" smtClean="0"/>
              <a:t>(rank=1; </a:t>
            </a:r>
            <a:r>
              <a:rPr lang="en-US" altLang="ko-KR" sz="2000" dirty="0" err="1" smtClean="0"/>
              <a:t>ndim</a:t>
            </a:r>
            <a:r>
              <a:rPr lang="en-US" altLang="ko-KR" sz="2000" dirty="0" smtClean="0"/>
              <a:t>=1)</a:t>
            </a:r>
          </a:p>
          <a:p>
            <a:pPr lvl="1"/>
            <a:r>
              <a:rPr lang="en-US" altLang="ko-KR" sz="2000" dirty="0" smtClean="0"/>
              <a:t>5D </a:t>
            </a:r>
            <a:r>
              <a:rPr lang="ko-KR" altLang="en-US" sz="2000" dirty="0" smtClean="0"/>
              <a:t>벡터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원소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개인 벡터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2000" dirty="0" smtClean="0"/>
              <a:t>5D </a:t>
            </a:r>
            <a:r>
              <a:rPr lang="ko-KR" altLang="en-US" sz="2000" dirty="0" err="1" smtClean="0"/>
              <a:t>텐서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축</a:t>
            </a:r>
            <a:r>
              <a:rPr lang="en-US" altLang="ko-KR" sz="2000" dirty="0" smtClean="0"/>
              <a:t>(rank)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5</a:t>
            </a:r>
            <a:r>
              <a:rPr lang="ko-KR" altLang="en-US" sz="2000" dirty="0" smtClean="0"/>
              <a:t>개인 </a:t>
            </a:r>
            <a:r>
              <a:rPr lang="ko-KR" altLang="en-US" sz="2000" dirty="0" err="1" smtClean="0"/>
              <a:t>텐서</a:t>
            </a:r>
            <a:r>
              <a:rPr lang="en-US" altLang="ko-KR" sz="2000" dirty="0" smtClean="0"/>
              <a:t>) - </a:t>
            </a:r>
            <a:r>
              <a:rPr lang="ko-KR" altLang="en-US" sz="2000" dirty="0" smtClean="0"/>
              <a:t>다름</a:t>
            </a:r>
            <a:endParaRPr lang="en-US" altLang="ko-KR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04052"/>
            <a:ext cx="2088232" cy="181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378" y="4437112"/>
            <a:ext cx="214508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89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1477</TotalTime>
  <Words>563</Words>
  <Application>Microsoft Office PowerPoint</Application>
  <PresentationFormat>화면 슬라이드 쇼(4:3)</PresentationFormat>
  <Paragraphs>107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도시</vt:lpstr>
      <vt:lpstr>딥러닝 시작하기</vt:lpstr>
      <vt:lpstr>2장. 신경망의 수학적 구성 요소</vt:lpstr>
      <vt:lpstr>MNIST로 살펴보는 신경망과의 첫 만남</vt:lpstr>
      <vt:lpstr>MNIST로 살펴보는 신경망과의 첫 만남</vt:lpstr>
      <vt:lpstr>PowerPoint 프레젠테이션</vt:lpstr>
      <vt:lpstr>MNIST로 살펴보는 신경망과의 첫 만남</vt:lpstr>
      <vt:lpstr>MNIST로 살펴보는 신경망과의 첫 만남</vt:lpstr>
      <vt:lpstr>신경망을 위한 데이터 표현</vt:lpstr>
      <vt:lpstr>신경망을 위한 데이터 표현</vt:lpstr>
      <vt:lpstr>신경망을 위한 데이터 표현</vt:lpstr>
      <vt:lpstr>신경망을 위한 데이터 표현</vt:lpstr>
      <vt:lpstr>신경망과 가중치 작동 원리</vt:lpstr>
      <vt:lpstr>신경망과 가중치 작동 원리</vt:lpstr>
      <vt:lpstr>신경망과 가중치 작동 원리</vt:lpstr>
      <vt:lpstr>신경망과 가중치 작동 원리</vt:lpstr>
      <vt:lpstr>신경망 최적화의 과정 – 경사하강법 - 옵티마이저는 cost를 최저로 하는 Weight를 업데이트 하며 찾는 최적화 방법!</vt:lpstr>
      <vt:lpstr>경사하강법 문제 2가지 - 좋은 옵티마이저는 2가지 문제를 해결함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JunHweKim</dc:creator>
  <cp:lastModifiedBy>JunHweKim</cp:lastModifiedBy>
  <cp:revision>42</cp:revision>
  <dcterms:created xsi:type="dcterms:W3CDTF">2019-04-21T13:43:21Z</dcterms:created>
  <dcterms:modified xsi:type="dcterms:W3CDTF">2019-04-22T14:20:22Z</dcterms:modified>
</cp:coreProperties>
</file>