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13716000" cx="24384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  <p:embeddedFont>
      <p:font typeface="Gill San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E21F0B4-4CB7-458D-AA63-852C2B049DED}">
  <a:tblStyle styleId="{3E21F0B4-4CB7-458D-AA63-852C2B049DED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D0D1D2"/>
          </a:solidFill>
        </a:fill>
      </a:tcStyle>
    </a:wholeTbl>
    <a:band1H>
      <a:tcTxStyle/>
    </a:band1H>
    <a:band2H>
      <a:tcTxStyle b="off" i="off"/>
      <a:tcStyle>
        <a:fill>
          <a:solidFill>
            <a:srgbClr val="DEDEDF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909398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767C85"/>
          </a:solidFill>
        </a:fill>
      </a:tcStyle>
    </a:firstRow>
    <a:neCell>
      <a:tcTxStyle/>
    </a:neCell>
    <a:nwCell>
      <a:tcTxStyle/>
    </a:nwCell>
  </a:tblStyle>
  <a:tblStyle styleId="{3A216845-3169-40EE-9587-65608C8A2D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33" Type="http://schemas.openxmlformats.org/officeDocument/2006/relationships/font" Target="fonts/GillSans-regular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Gill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acfa071a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eacfa071a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ebb2e8d3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cebb2e8d3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ebb2e8d3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ebb2e8d3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ebb2e8d3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cebb2e8d3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acfa071a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eacfa071a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acfa071a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eacfa071a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acfa071a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eacfa071a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acfa071a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eacfa071a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acfa071a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eacfa071a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cebb2e8d3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cebb2e8d3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cost(W,b)=\frac{1}{m}\sum_{I=1}^{m}(H(x_1^{(i)}, x_2^{(i)}, x_3^{(i)})-y^{(i)})^2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Gill Sans"/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Gill Sans"/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Gill Sans"/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Gill Sans"/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Gill Sans"/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>
            <p:ph idx="2" type="pic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617361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17360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17360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17360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17360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17360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17361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17361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17361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09575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9575" lvl="1" marL="9144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9575" lvl="2" marL="13716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9575" lvl="3" marL="18288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9575" lvl="4" marL="22860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66725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6725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6725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6725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6725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>
            <p:ph idx="2" type="pic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617361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17360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17360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17360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17360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17360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17361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17361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17361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4"/>
          <p:cNvSpPr/>
          <p:nvPr>
            <p:ph idx="3" type="pic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617361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17360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17360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17360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17360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17360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17361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17361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17361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14"/>
          <p:cNvSpPr/>
          <p:nvPr>
            <p:ph idx="4" type="pic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617361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17360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17360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17360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17360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17360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17361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17361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17361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6725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6725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6725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6725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6725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6725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6725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6725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617361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17360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17360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17360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17360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17360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17361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17361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17361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80561" y="3893343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36676" lvl="0" marL="457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  <a:def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771525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-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71525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771525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771525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9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36676" lvl="0" marL="457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  <a:def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771525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-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71525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771525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771525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66725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6725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6725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6725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6725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>
            <p:ph idx="2" type="pic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617361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17360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17360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17360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17360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17360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17361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17361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17361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>
            <p:ph idx="2" type="pic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617361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17360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17360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17360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17360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17360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17361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17361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17361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66725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6725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6725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6725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6725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hunkim.github.io/ml/" TargetMode="External"/><Relationship Id="rId4" Type="http://schemas.openxmlformats.org/officeDocument/2006/relationships/hyperlink" Target="https://youtu.be/kPxpJY6fRkY" TargetMode="External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1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 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7200"/>
              <a:t>Multivariable</a:t>
            </a:r>
            <a:r>
              <a:rPr b="0" i="0" lang="en-US" sz="7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linear regression </a:t>
            </a:r>
            <a:endParaRPr/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833937" y="850106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</a:t>
            </a:r>
            <a:r>
              <a:rPr lang="en-US"/>
              <a:t>l</a:t>
            </a:r>
            <a:r>
              <a:rPr b="0" i="0" lang="en-US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@gmail.com&gt;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50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http://hunkim.github.io/ml/</a:t>
            </a:r>
            <a:endParaRPr b="0" i="0" sz="5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/>
              <a:t>Video (Korean):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https://youtu.be/kPxpJY6fRkY</a:t>
            </a:r>
            <a:r>
              <a:rPr lang="en-US"/>
              <a:t> </a:t>
            </a:r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23575" y="11365072"/>
            <a:ext cx="38100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0258" y="4054705"/>
            <a:ext cx="9322595" cy="48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/>
          <p:nvPr/>
        </p:nvSpPr>
        <p:spPr>
          <a:xfrm>
            <a:off x="18424920" y="7018734"/>
            <a:ext cx="1785939" cy="17859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8281" y="4507678"/>
            <a:ext cx="9707438" cy="334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/>
          <p:nvPr/>
        </p:nvSpPr>
        <p:spPr>
          <a:xfrm>
            <a:off x="4813325" y="12370600"/>
            <a:ext cx="185205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https://www.mathsisfun.com/algebra/matrix-multiplying.html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425" y="5420714"/>
            <a:ext cx="16318671" cy="2874563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7983" y="3304105"/>
            <a:ext cx="9322500" cy="4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4198" y="9929799"/>
            <a:ext cx="7655600" cy="13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  <a:endParaRPr/>
          </a:p>
        </p:txBody>
      </p:sp>
      <p:sp>
        <p:nvSpPr>
          <p:cNvPr id="157" name="Google Shape;157;p29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https://www.symbolab.com/solver/matrix-calculator</a:t>
            </a:r>
            <a:endParaRPr sz="3200"/>
          </a:p>
        </p:txBody>
      </p:sp>
      <p:graphicFrame>
        <p:nvGraphicFramePr>
          <p:cNvPr id="158" name="Google Shape;158;p29"/>
          <p:cNvGraphicFramePr/>
          <p:nvPr/>
        </p:nvGraphicFramePr>
        <p:xfrm>
          <a:off x="508550" y="43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{3A216845-3169-40EE-9587-65608C8A2D5D}</a:tableStyleId>
              </a:tblPr>
              <a:tblGrid>
                <a:gridCol w="1698875"/>
                <a:gridCol w="1698875"/>
                <a:gridCol w="1698875"/>
                <a:gridCol w="1698875"/>
              </a:tblGrid>
              <a:tr h="113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1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2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3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Y</a:t>
                      </a:r>
                      <a:endParaRPr b="1"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75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152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88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185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89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91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180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96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98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100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196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66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142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29"/>
          <p:cNvSpPr txBox="1"/>
          <p:nvPr/>
        </p:nvSpPr>
        <p:spPr>
          <a:xfrm>
            <a:off x="175950" y="9917375"/>
            <a:ext cx="81663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3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8250" y="3081337"/>
            <a:ext cx="108394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650" y="5989389"/>
            <a:ext cx="16318671" cy="2874563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8186" y="9884299"/>
            <a:ext cx="7655600" cy="13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https://www.symbolab.com/solver/matrix-calculator</a:t>
            </a:r>
            <a:endParaRPr sz="3200"/>
          </a:p>
        </p:txBody>
      </p:sp>
      <p:graphicFrame>
        <p:nvGraphicFramePr>
          <p:cNvPr id="169" name="Google Shape;169;p30"/>
          <p:cNvGraphicFramePr/>
          <p:nvPr/>
        </p:nvGraphicFramePr>
        <p:xfrm>
          <a:off x="508550" y="43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{3A216845-3169-40EE-9587-65608C8A2D5D}</a:tableStyleId>
              </a:tblPr>
              <a:tblGrid>
                <a:gridCol w="1698875"/>
                <a:gridCol w="1698875"/>
                <a:gridCol w="1698875"/>
                <a:gridCol w="1698875"/>
              </a:tblGrid>
              <a:tr h="113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1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2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3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Y</a:t>
                      </a:r>
                      <a:endParaRPr b="1"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75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152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88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185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89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91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180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96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98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100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196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66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142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30"/>
          <p:cNvSpPr txBox="1"/>
          <p:nvPr/>
        </p:nvSpPr>
        <p:spPr>
          <a:xfrm>
            <a:off x="175950" y="9917375"/>
            <a:ext cx="82167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3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8275" y="3081337"/>
            <a:ext cx="108394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x instances</a:t>
            </a:r>
            <a:endParaRPr/>
          </a:p>
        </p:txBody>
      </p:sp>
      <p:graphicFrame>
        <p:nvGraphicFramePr>
          <p:cNvPr id="177" name="Google Shape;177;p31"/>
          <p:cNvGraphicFramePr/>
          <p:nvPr/>
        </p:nvGraphicFramePr>
        <p:xfrm>
          <a:off x="3473650" y="40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{3A216845-3169-40EE-9587-65608C8A2D5D}</a:tableStyleId>
              </a:tblPr>
              <a:tblGrid>
                <a:gridCol w="1698875"/>
                <a:gridCol w="1698875"/>
                <a:gridCol w="1698875"/>
                <a:gridCol w="1698875"/>
              </a:tblGrid>
              <a:tr h="113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1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2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3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Y</a:t>
                      </a:r>
                      <a:endParaRPr b="1"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75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152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88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185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89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91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180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96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98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100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196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66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142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78" name="Google Shape;178;p31"/>
          <p:cNvSpPr txBox="1"/>
          <p:nvPr/>
        </p:nvSpPr>
        <p:spPr>
          <a:xfrm>
            <a:off x="2643500" y="9621913"/>
            <a:ext cx="107547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3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7574500" y="12806275"/>
            <a:ext cx="172188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http://college.cengage.com/mathematics/brase/understandable_statistics/7e/students/datasets/mlr/frames/frame.html</a:t>
            </a:r>
            <a:endParaRPr sz="2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649" y="6191147"/>
            <a:ext cx="11729698" cy="206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7983" y="3304105"/>
            <a:ext cx="9322500" cy="4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4198" y="9929799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7225" y="4800600"/>
            <a:ext cx="166497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https://www.symbolab.com/solver/matrix-calculator</a:t>
            </a:r>
            <a:endParaRPr sz="3200"/>
          </a:p>
        </p:txBody>
      </p:sp>
      <p:graphicFrame>
        <p:nvGraphicFramePr>
          <p:cNvPr id="190" name="Google Shape;190;p32"/>
          <p:cNvGraphicFramePr/>
          <p:nvPr/>
        </p:nvGraphicFramePr>
        <p:xfrm>
          <a:off x="376950" y="27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{3A216845-3169-40EE-9587-65608C8A2D5D}</a:tableStyleId>
              </a:tblPr>
              <a:tblGrid>
                <a:gridCol w="986425"/>
                <a:gridCol w="986425"/>
                <a:gridCol w="986425"/>
                <a:gridCol w="986425"/>
              </a:tblGrid>
              <a:tr h="599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x</a:t>
                      </a:r>
                      <a:r>
                        <a:rPr b="1" baseline="-25000" lang="en-US" sz="3000"/>
                        <a:t>1</a:t>
                      </a:r>
                      <a:endParaRPr b="1" baseline="-25000"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x</a:t>
                      </a:r>
                      <a:r>
                        <a:rPr b="1" baseline="-25000" lang="en-US" sz="3000"/>
                        <a:t>2</a:t>
                      </a:r>
                      <a:endParaRPr b="1" baseline="-25000"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x</a:t>
                      </a:r>
                      <a:r>
                        <a:rPr b="1" baseline="-25000" lang="en-US" sz="3000"/>
                        <a:t>3</a:t>
                      </a:r>
                      <a:endParaRPr b="1" baseline="-25000"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Y</a:t>
                      </a:r>
                      <a:endParaRPr b="1" sz="3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73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80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75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152</a:t>
                      </a:r>
                      <a:endParaRPr sz="3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93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88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93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185</a:t>
                      </a:r>
                      <a:endParaRPr sz="3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89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91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90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180</a:t>
                      </a:r>
                      <a:endParaRPr sz="3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96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98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100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196</a:t>
                      </a:r>
                      <a:endParaRPr sz="3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73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66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70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142</a:t>
                      </a:r>
                      <a:endParaRPr sz="3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873" y="11251824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225" y="4800600"/>
            <a:ext cx="166497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3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https://www.symbolab.com/solver/matrix-calculator</a:t>
            </a:r>
            <a:endParaRPr sz="3200"/>
          </a:p>
        </p:txBody>
      </p:sp>
      <p:sp>
        <p:nvSpPr>
          <p:cNvPr id="199" name="Google Shape;199;p33"/>
          <p:cNvSpPr txBox="1"/>
          <p:nvPr/>
        </p:nvSpPr>
        <p:spPr>
          <a:xfrm>
            <a:off x="5241163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3]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15558188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1]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9532713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latin typeface="Consolas"/>
                <a:ea typeface="Consolas"/>
                <a:cs typeface="Consolas"/>
                <a:sym typeface="Consolas"/>
              </a:rPr>
              <a:t>[3, 1]</a:t>
            </a:r>
            <a:endParaRPr b="1" sz="5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198" y="9929799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800" y="3938548"/>
            <a:ext cx="14924399" cy="40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 txBox="1"/>
          <p:nvPr/>
        </p:nvSpPr>
        <p:spPr>
          <a:xfrm>
            <a:off x="5520800" y="815907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3]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16133525" y="815907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1]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10607325" y="815907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[?, ?]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6236425" y="4995525"/>
            <a:ext cx="17904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/>
              <a:t>X</a:t>
            </a:r>
            <a:endParaRPr b="1" sz="12000"/>
          </a:p>
        </p:txBody>
      </p:sp>
      <p:sp>
        <p:nvSpPr>
          <p:cNvPr id="213" name="Google Shape;213;p34"/>
          <p:cNvSpPr txBox="1"/>
          <p:nvPr/>
        </p:nvSpPr>
        <p:spPr>
          <a:xfrm>
            <a:off x="11057625" y="4995525"/>
            <a:ext cx="17904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/>
              <a:t>W</a:t>
            </a:r>
            <a:endParaRPr b="1" sz="12000"/>
          </a:p>
        </p:txBody>
      </p:sp>
      <p:sp>
        <p:nvSpPr>
          <p:cNvPr id="214" name="Google Shape;214;p34"/>
          <p:cNvSpPr txBox="1"/>
          <p:nvPr/>
        </p:nvSpPr>
        <p:spPr>
          <a:xfrm>
            <a:off x="15802625" y="4919325"/>
            <a:ext cx="37050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/>
              <a:t>H</a:t>
            </a:r>
            <a:r>
              <a:rPr lang="en-US" sz="11000"/>
              <a:t>(X)</a:t>
            </a:r>
            <a:endParaRPr sz="1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873" y="11251824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225" y="4800600"/>
            <a:ext cx="166497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5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https://www.symbolab.com/solver/matrix-calculator</a:t>
            </a:r>
            <a:endParaRPr sz="3200"/>
          </a:p>
        </p:txBody>
      </p:sp>
      <p:sp>
        <p:nvSpPr>
          <p:cNvPr id="223" name="Google Shape;223;p35"/>
          <p:cNvSpPr txBox="1"/>
          <p:nvPr/>
        </p:nvSpPr>
        <p:spPr>
          <a:xfrm>
            <a:off x="5241163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3]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15558188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1]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9532713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latin typeface="Consolas"/>
                <a:ea typeface="Consolas"/>
                <a:cs typeface="Consolas"/>
                <a:sym typeface="Consolas"/>
              </a:rPr>
              <a:t>[3, 1]</a:t>
            </a:r>
            <a:endParaRPr b="1" sz="5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Recap</a:t>
            </a:r>
            <a:endParaRPr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351734" y="2677441"/>
            <a:ext cx="14716126" cy="675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711199" lvl="0" marL="109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</a:t>
            </a:r>
            <a:endParaRPr/>
          </a:p>
          <a:p>
            <a:pPr indent="-103123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11200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  <a:endParaRPr/>
          </a:p>
          <a:p>
            <a:pPr indent="-103123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11199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 (n output)</a:t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198" y="9929799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238" y="3892424"/>
            <a:ext cx="18612025" cy="39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https://www.symbolab.com/solver/matrix-calculator</a:t>
            </a:r>
            <a:endParaRPr sz="3200"/>
          </a:p>
        </p:txBody>
      </p:sp>
      <p:sp>
        <p:nvSpPr>
          <p:cNvPr id="234" name="Google Shape;234;p36"/>
          <p:cNvSpPr txBox="1"/>
          <p:nvPr/>
        </p:nvSpPr>
        <p:spPr>
          <a:xfrm>
            <a:off x="4399563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3]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14716588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2]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7476463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latin typeface="Consolas"/>
                <a:ea typeface="Consolas"/>
                <a:cs typeface="Consolas"/>
                <a:sym typeface="Consolas"/>
              </a:rPr>
              <a:t>[?, ?]</a:t>
            </a:r>
            <a:endParaRPr b="1"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7242975" y="4435525"/>
            <a:ext cx="2583600" cy="29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7869775" y="4299038"/>
            <a:ext cx="20568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latin typeface="Consolas"/>
                <a:ea typeface="Consolas"/>
                <a:cs typeface="Consolas"/>
                <a:sym typeface="Consolas"/>
              </a:rPr>
              <a:t>?</a:t>
            </a:r>
            <a:endParaRPr b="1" sz="20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 (n output)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198" y="9929799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238" y="3892424"/>
            <a:ext cx="18612025" cy="39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7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https://www.symbolab.com/solver/matrix-calculator</a:t>
            </a:r>
            <a:endParaRPr sz="3200"/>
          </a:p>
        </p:txBody>
      </p:sp>
      <p:sp>
        <p:nvSpPr>
          <p:cNvPr id="247" name="Google Shape;247;p37"/>
          <p:cNvSpPr txBox="1"/>
          <p:nvPr/>
        </p:nvSpPr>
        <p:spPr>
          <a:xfrm>
            <a:off x="4399563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3]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14716588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2]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7476463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latin typeface="Consolas"/>
                <a:ea typeface="Consolas"/>
                <a:cs typeface="Consolas"/>
                <a:sym typeface="Consolas"/>
              </a:rPr>
              <a:t>[3, 2]</a:t>
            </a:r>
            <a:endParaRPr b="1" sz="5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WX vs </a:t>
            </a:r>
            <a:r>
              <a:rPr b="1" lang="en-US"/>
              <a:t>XW</a:t>
            </a:r>
            <a:endParaRPr b="1"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2260845" y="2597950"/>
            <a:ext cx="9666300" cy="80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36676" lvl="0" marL="457200" rtl="0" algn="l">
              <a:spcBef>
                <a:spcPts val="3300"/>
              </a:spcBef>
              <a:spcAft>
                <a:spcPts val="0"/>
              </a:spcAft>
              <a:buSzPts val="9576"/>
              <a:buChar char="•"/>
            </a:pPr>
            <a:r>
              <a:rPr lang="en-US"/>
              <a:t>Lecture (theory): </a:t>
            </a:r>
            <a:endParaRPr/>
          </a:p>
          <a:p>
            <a:pPr indent="0" lvl="0" marL="0" rtl="0" algn="l"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36676" lvl="0" marL="457200" rtl="0" algn="l">
              <a:spcBef>
                <a:spcPts val="3300"/>
              </a:spcBef>
              <a:spcAft>
                <a:spcPts val="0"/>
              </a:spcAft>
              <a:buSzPts val="9576"/>
              <a:buChar char="•"/>
            </a:pPr>
            <a:r>
              <a:rPr lang="en-US"/>
              <a:t>Implementation (TensorFlow)</a:t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9484" y="6272646"/>
            <a:ext cx="8924100" cy="13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473" y="10101624"/>
            <a:ext cx="7655600" cy="13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343" y="0"/>
            <a:ext cx="2193131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9"/>
          <p:cNvSpPr/>
          <p:nvPr/>
        </p:nvSpPr>
        <p:spPr>
          <a:xfrm>
            <a:off x="3405187" y="1107281"/>
            <a:ext cx="8393907" cy="36790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4" name="Google Shape;264;p39"/>
          <p:cNvSpPr/>
          <p:nvPr/>
        </p:nvSpPr>
        <p:spPr>
          <a:xfrm rot="-970540">
            <a:off x="2841078" y="625156"/>
            <a:ext cx="10787063" cy="419695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Next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1" lang="en-US" sz="9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 (Classification)</a:t>
            </a:r>
            <a:endParaRPr/>
          </a:p>
        </p:txBody>
      </p:sp>
      <p:sp>
        <p:nvSpPr>
          <p:cNvPr id="265" name="Google Shape;265;p39"/>
          <p:cNvSpPr/>
          <p:nvPr/>
        </p:nvSpPr>
        <p:spPr>
          <a:xfrm>
            <a:off x="-101975" y="-152975"/>
            <a:ext cx="3773100" cy="141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9"/>
          <p:cNvSpPr/>
          <p:nvPr/>
        </p:nvSpPr>
        <p:spPr>
          <a:xfrm>
            <a:off x="21108825" y="-204000"/>
            <a:ext cx="3773100" cy="141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Recap</a:t>
            </a:r>
            <a:endParaRPr/>
          </a:p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4351734" y="2677441"/>
            <a:ext cx="14716126" cy="675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711199" lvl="0" marL="109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</a:t>
            </a:r>
            <a:endParaRPr/>
          </a:p>
          <a:p>
            <a:pPr indent="-103123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11199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  <a:endParaRPr/>
          </a:p>
          <a:p>
            <a:pPr indent="-103123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11199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9478" y="4203087"/>
            <a:ext cx="4568872" cy="687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4460" y="6447053"/>
            <a:ext cx="9876300" cy="17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Predicting exam score: </a:t>
            </a:r>
            <a:endParaRPr b="0" i="0" sz="9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 using one input (x)</a:t>
            </a:r>
            <a:endParaRPr/>
          </a:p>
        </p:txBody>
      </p:sp>
      <p:graphicFrame>
        <p:nvGraphicFramePr>
          <p:cNvPr id="93" name="Google Shape;93;p20"/>
          <p:cNvGraphicFramePr/>
          <p:nvPr/>
        </p:nvGraphicFramePr>
        <p:xfrm>
          <a:off x="9311582" y="4784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{3E21F0B4-4CB7-458D-AA63-852C2B049DED}</a:tableStyleId>
              </a:tblPr>
              <a:tblGrid>
                <a:gridCol w="2883000"/>
                <a:gridCol w="2883000"/>
              </a:tblGrid>
              <a:tr h="114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x (hours)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y (score)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14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10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90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</a:tr>
              <a:tr h="114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9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80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</a:tr>
              <a:tr h="114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50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</a:tr>
              <a:tr h="114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60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</a:tr>
              <a:tr h="114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11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40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20"/>
          <p:cNvSpPr/>
          <p:nvPr/>
        </p:nvSpPr>
        <p:spPr>
          <a:xfrm>
            <a:off x="3421459" y="6346031"/>
            <a:ext cx="3860801" cy="1666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one-variable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one-feature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Predicting exam score: </a:t>
            </a:r>
            <a:endParaRPr b="0" i="0" sz="9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7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 using </a:t>
            </a:r>
            <a:r>
              <a:rPr lang="en-US" sz="7200"/>
              <a:t>three</a:t>
            </a:r>
            <a:r>
              <a:rPr b="0" i="0" lang="en-US" sz="7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inputs (x1, x2, x3)</a:t>
            </a:r>
            <a:endParaRPr/>
          </a:p>
        </p:txBody>
      </p:sp>
      <p:sp>
        <p:nvSpPr>
          <p:cNvPr id="100" name="Google Shape;100;p21"/>
          <p:cNvSpPr/>
          <p:nvPr/>
        </p:nvSpPr>
        <p:spPr>
          <a:xfrm>
            <a:off x="7540476" y="4486325"/>
            <a:ext cx="82299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multi-variable/feature</a:t>
            </a:r>
            <a:endParaRPr/>
          </a:p>
        </p:txBody>
      </p:sp>
      <p:graphicFrame>
        <p:nvGraphicFramePr>
          <p:cNvPr id="101" name="Google Shape;101;p21"/>
          <p:cNvGraphicFramePr/>
          <p:nvPr/>
        </p:nvGraphicFramePr>
        <p:xfrm>
          <a:off x="3553575" y="548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{3A216845-3169-40EE-9587-65608C8A2D5D}</a:tableStyleId>
              </a:tblPr>
              <a:tblGrid>
                <a:gridCol w="4532000"/>
                <a:gridCol w="4532000"/>
                <a:gridCol w="4532000"/>
                <a:gridCol w="4532000"/>
              </a:tblGrid>
              <a:tr h="113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1  </a:t>
                      </a:r>
                      <a:r>
                        <a:rPr b="1" lang="en-US" sz="5000">
                          <a:solidFill>
                            <a:schemeClr val="dk1"/>
                          </a:solidFill>
                        </a:rPr>
                        <a:t>(quiz 1)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2  </a:t>
                      </a:r>
                      <a:r>
                        <a:rPr b="1" lang="en-US" sz="5000">
                          <a:solidFill>
                            <a:schemeClr val="dk1"/>
                          </a:solidFill>
                        </a:rPr>
                        <a:t>(quiz 2)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3  </a:t>
                      </a:r>
                      <a:r>
                        <a:rPr b="1" lang="en-US" sz="5000">
                          <a:solidFill>
                            <a:schemeClr val="dk1"/>
                          </a:solidFill>
                        </a:rPr>
                        <a:t>(midterm 1)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Y (final)</a:t>
                      </a:r>
                      <a:endParaRPr b="1"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75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152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88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185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89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91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180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96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98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100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196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66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142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21"/>
          <p:cNvSpPr txBox="1"/>
          <p:nvPr/>
        </p:nvSpPr>
        <p:spPr>
          <a:xfrm>
            <a:off x="8461650" y="11062650"/>
            <a:ext cx="89796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3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7564" y="4514155"/>
            <a:ext cx="4568872" cy="68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7564" y="4514155"/>
            <a:ext cx="4568872" cy="687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975" y="6630576"/>
            <a:ext cx="14653801" cy="8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975" y="4954176"/>
            <a:ext cx="14653801" cy="8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125" y="8083976"/>
            <a:ext cx="132397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Multi-variable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2750" y="7895125"/>
            <a:ext cx="19438500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975" y="4801776"/>
            <a:ext cx="14653801" cy="8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