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1"/>
  </p:notesMasterIdLst>
  <p:handoutMasterIdLst>
    <p:handoutMasterId r:id="rId22"/>
  </p:handoutMasterIdLst>
  <p:sldIdLst>
    <p:sldId id="256" r:id="rId4"/>
    <p:sldId id="284" r:id="rId5"/>
    <p:sldId id="259" r:id="rId6"/>
    <p:sldId id="307" r:id="rId7"/>
    <p:sldId id="309" r:id="rId8"/>
    <p:sldId id="310" r:id="rId9"/>
    <p:sldId id="304" r:id="rId10"/>
    <p:sldId id="261" r:id="rId11"/>
    <p:sldId id="311" r:id="rId12"/>
    <p:sldId id="312" r:id="rId13"/>
    <p:sldId id="313" r:id="rId14"/>
    <p:sldId id="314" r:id="rId15"/>
    <p:sldId id="270" r:id="rId16"/>
    <p:sldId id="305" r:id="rId17"/>
    <p:sldId id="315" r:id="rId18"/>
    <p:sldId id="263" r:id="rId19"/>
    <p:sldId id="306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DF0"/>
    <a:srgbClr val="FEB856"/>
    <a:srgbClr val="1C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5360" autoAdjust="0"/>
  </p:normalViewPr>
  <p:slideViewPr>
    <p:cSldViewPr showGuides="1">
      <p:cViewPr varScale="1">
        <p:scale>
          <a:sx n="138" d="100"/>
          <a:sy n="138" d="100"/>
        </p:scale>
        <p:origin x="126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3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79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9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75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2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7" r:id="rId4"/>
    <p:sldLayoutId id="2147483666" r:id="rId5"/>
    <p:sldLayoutId id="2147483676" r:id="rId6"/>
    <p:sldLayoutId id="2147483657" r:id="rId7"/>
    <p:sldLayoutId id="2147483673" r:id="rId8"/>
    <p:sldLayoutId id="2147483667" r:id="rId9"/>
    <p:sldLayoutId id="2147483671" r:id="rId10"/>
    <p:sldLayoutId id="2147483672" r:id="rId11"/>
    <p:sldLayoutId id="2147483668" r:id="rId12"/>
    <p:sldLayoutId id="2147483669" r:id="rId13"/>
    <p:sldLayoutId id="2147483670" r:id="rId14"/>
    <p:sldLayoutId id="2147483679" r:id="rId15"/>
    <p:sldLayoutId id="214748367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0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Smart Digital Library, Metaverse Dido</a:t>
            </a:r>
            <a:endParaRPr lang="ko-KR" altLang="en-US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KINGO BOT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944830" y="2197468"/>
            <a:ext cx="1715402" cy="678649"/>
            <a:chOff x="3233964" y="1954419"/>
            <a:chExt cx="1400520" cy="678649"/>
          </a:xfrm>
        </p:grpSpPr>
        <p:sp>
          <p:nvSpPr>
            <p:cNvPr id="10" name="TextBox 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4829" y="3628516"/>
            <a:ext cx="1715401" cy="678649"/>
            <a:chOff x="3233964" y="1954419"/>
            <a:chExt cx="1400519" cy="678649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91771" y="2197468"/>
            <a:ext cx="1715402" cy="678649"/>
            <a:chOff x="3233964" y="1954419"/>
            <a:chExt cx="1400520" cy="678649"/>
          </a:xfrm>
        </p:grpSpPr>
        <p:sp>
          <p:nvSpPr>
            <p:cNvPr id="16" name="TextBox 1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91770" y="3628516"/>
            <a:ext cx="1715401" cy="678649"/>
            <a:chOff x="3233964" y="1954419"/>
            <a:chExt cx="1400519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5645866" y="1697240"/>
            <a:ext cx="333877" cy="256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7597727" y="3102426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5680747" y="3029023"/>
            <a:ext cx="246466" cy="4418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5" name="Picture 2" descr="킹고봇 이미">
            <a:extLst>
              <a:ext uri="{FF2B5EF4-FFF2-40B4-BE49-F238E27FC236}">
                <a16:creationId xmlns:a16="http://schemas.microsoft.com/office/drawing/2014/main" id="{954451EF-5786-45E4-92F9-FB0D2285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92" y="1971777"/>
            <a:ext cx="1054448" cy="165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46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READING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944830" y="2197468"/>
            <a:ext cx="1715402" cy="678649"/>
            <a:chOff x="3233964" y="1954419"/>
            <a:chExt cx="1400520" cy="678649"/>
          </a:xfrm>
        </p:grpSpPr>
        <p:sp>
          <p:nvSpPr>
            <p:cNvPr id="10" name="TextBox 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4829" y="3628516"/>
            <a:ext cx="1715401" cy="678649"/>
            <a:chOff x="3233964" y="1954419"/>
            <a:chExt cx="1400519" cy="678649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91771" y="2197468"/>
            <a:ext cx="1715402" cy="678649"/>
            <a:chOff x="3233964" y="1954419"/>
            <a:chExt cx="1400520" cy="678649"/>
          </a:xfrm>
        </p:grpSpPr>
        <p:sp>
          <p:nvSpPr>
            <p:cNvPr id="16" name="TextBox 1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91770" y="3628516"/>
            <a:ext cx="1715401" cy="678649"/>
            <a:chOff x="3233964" y="1954419"/>
            <a:chExt cx="1400519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5645866" y="1697240"/>
            <a:ext cx="333877" cy="256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7597727" y="3102426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5680747" y="3029023"/>
            <a:ext cx="246466" cy="4418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05A1DF7-0F45-4D37-A069-60FA851DB95D}"/>
              </a:ext>
            </a:extLst>
          </p:cNvPr>
          <p:cNvSpPr/>
          <p:nvPr/>
        </p:nvSpPr>
        <p:spPr>
          <a:xfrm>
            <a:off x="1691680" y="2107387"/>
            <a:ext cx="1584176" cy="148292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9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DVD ROOM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944830" y="2197468"/>
            <a:ext cx="1715402" cy="678649"/>
            <a:chOff x="3233964" y="1954419"/>
            <a:chExt cx="1400520" cy="678649"/>
          </a:xfrm>
        </p:grpSpPr>
        <p:sp>
          <p:nvSpPr>
            <p:cNvPr id="10" name="TextBox 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4829" y="3628516"/>
            <a:ext cx="1715401" cy="678649"/>
            <a:chOff x="3233964" y="1954419"/>
            <a:chExt cx="1400519" cy="678649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91771" y="2197468"/>
            <a:ext cx="1715402" cy="678649"/>
            <a:chOff x="3233964" y="1954419"/>
            <a:chExt cx="1400520" cy="678649"/>
          </a:xfrm>
        </p:grpSpPr>
        <p:sp>
          <p:nvSpPr>
            <p:cNvPr id="16" name="TextBox 15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91770" y="3628516"/>
            <a:ext cx="1715401" cy="678649"/>
            <a:chOff x="3233964" y="1954419"/>
            <a:chExt cx="1400519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5645866" y="1697240"/>
            <a:ext cx="333877" cy="256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7597727" y="3102426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5680747" y="3029023"/>
            <a:ext cx="246466" cy="4418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FE8DA71-5277-42D1-837C-9DB0F6AA059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0DBFD94D-3FCE-4547-8E1D-E31FDC5B585A}"/>
              </a:ext>
            </a:extLst>
          </p:cNvPr>
          <p:cNvSpPr/>
          <p:nvPr/>
        </p:nvSpPr>
        <p:spPr>
          <a:xfrm>
            <a:off x="1673324" y="2150596"/>
            <a:ext cx="1656184" cy="142926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9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Development tools</a:t>
            </a:r>
            <a:endParaRPr lang="ko-KR" altLang="en-US" dirty="0"/>
          </a:p>
        </p:txBody>
      </p:sp>
      <p:sp>
        <p:nvSpPr>
          <p:cNvPr id="7" name="Diamond 6"/>
          <p:cNvSpPr/>
          <p:nvPr/>
        </p:nvSpPr>
        <p:spPr>
          <a:xfrm>
            <a:off x="2591590" y="1151017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Diamond 7"/>
          <p:cNvSpPr/>
          <p:nvPr/>
        </p:nvSpPr>
        <p:spPr>
          <a:xfrm>
            <a:off x="6119599" y="1174948"/>
            <a:ext cx="2196815" cy="2196815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Diamond 8"/>
          <p:cNvSpPr/>
          <p:nvPr/>
        </p:nvSpPr>
        <p:spPr>
          <a:xfrm>
            <a:off x="4355596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Diamond 9"/>
          <p:cNvSpPr/>
          <p:nvPr/>
        </p:nvSpPr>
        <p:spPr>
          <a:xfrm>
            <a:off x="827584" y="1151017"/>
            <a:ext cx="2196815" cy="2196815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80309" y="3378468"/>
            <a:ext cx="1455434" cy="1263878"/>
            <a:chOff x="4320398" y="1245513"/>
            <a:chExt cx="2874451" cy="1263878"/>
          </a:xfrm>
        </p:grpSpPr>
        <p:sp>
          <p:nvSpPr>
            <p:cNvPr id="12" name="TextBox 11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54234" y="3378468"/>
            <a:ext cx="1455434" cy="1263878"/>
            <a:chOff x="4320398" y="1245513"/>
            <a:chExt cx="2874451" cy="1263878"/>
          </a:xfrm>
        </p:grpSpPr>
        <p:sp>
          <p:nvSpPr>
            <p:cNvPr id="15" name="TextBox 14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8159" y="3378468"/>
            <a:ext cx="1455434" cy="1263878"/>
            <a:chOff x="4320398" y="1245513"/>
            <a:chExt cx="2874451" cy="1263878"/>
          </a:xfrm>
        </p:grpSpPr>
        <p:sp>
          <p:nvSpPr>
            <p:cNvPr id="18" name="TextBox 17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084" y="3378468"/>
            <a:ext cx="1455434" cy="1263878"/>
            <a:chOff x="4320398" y="1245513"/>
            <a:chExt cx="2874451" cy="1263878"/>
          </a:xfrm>
        </p:grpSpPr>
        <p:sp>
          <p:nvSpPr>
            <p:cNvPr id="21" name="TextBox 20"/>
            <p:cNvSpPr txBox="1"/>
            <p:nvPr/>
          </p:nvSpPr>
          <p:spPr>
            <a:xfrm>
              <a:off x="4320400" y="1493728"/>
              <a:ext cx="28744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098" name="Picture 2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992438CE-3A05-4C08-B05F-6C8FB25B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5953"/>
            <a:ext cx="1722906" cy="67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RChat - 위키백과, 우리 모두의 백과사전">
            <a:extLst>
              <a:ext uri="{FF2B5EF4-FFF2-40B4-BE49-F238E27FC236}">
                <a16:creationId xmlns:a16="http://schemas.microsoft.com/office/drawing/2014/main" id="{F8AE6A10-48C3-475C-B5EC-E3923D6B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7" y="1959816"/>
            <a:ext cx="1655645" cy="70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ySQL] WHERE">
            <a:extLst>
              <a:ext uri="{FF2B5EF4-FFF2-40B4-BE49-F238E27FC236}">
                <a16:creationId xmlns:a16="http://schemas.microsoft.com/office/drawing/2014/main" id="{5597F5DA-C7B0-4123-AAD6-CEB263DD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92" y="1382924"/>
            <a:ext cx="2128264" cy="14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ity 실시간 개발 플랫폼 | 3D, 2D VR 및 AR 엔진">
            <a:extLst>
              <a:ext uri="{FF2B5EF4-FFF2-40B4-BE49-F238E27FC236}">
                <a16:creationId xmlns:a16="http://schemas.microsoft.com/office/drawing/2014/main" id="{B4B9012A-B705-4025-A043-45320216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58" y="1528419"/>
            <a:ext cx="2348880" cy="13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8">
            <a:extLst>
              <a:ext uri="{FF2B5EF4-FFF2-40B4-BE49-F238E27FC236}">
                <a16:creationId xmlns:a16="http://schemas.microsoft.com/office/drawing/2014/main" id="{CCBD989B-7047-4DE8-AB4A-F7EEE5FE47EA}"/>
              </a:ext>
            </a:extLst>
          </p:cNvPr>
          <p:cNvSpPr txBox="1">
            <a:spLocks/>
          </p:cNvSpPr>
          <p:nvPr/>
        </p:nvSpPr>
        <p:spPr>
          <a:xfrm>
            <a:off x="1350120" y="890923"/>
            <a:ext cx="2915753" cy="271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28" name="Title 8">
            <a:extLst>
              <a:ext uri="{FF2B5EF4-FFF2-40B4-BE49-F238E27FC236}">
                <a16:creationId xmlns:a16="http://schemas.microsoft.com/office/drawing/2014/main" id="{80863F35-FA29-4687-A5DD-F7BD2ECE3028}"/>
              </a:ext>
            </a:extLst>
          </p:cNvPr>
          <p:cNvSpPr txBox="1">
            <a:spLocks/>
          </p:cNvSpPr>
          <p:nvPr/>
        </p:nvSpPr>
        <p:spPr>
          <a:xfrm>
            <a:off x="4860032" y="874254"/>
            <a:ext cx="2915753" cy="271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/>
              <a:t>Backtend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07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Team &amp; Plan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8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Development tools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997884-9AC2-49C4-BD7B-1AE3FACC5A4B}"/>
              </a:ext>
            </a:extLst>
          </p:cNvPr>
          <p:cNvSpPr/>
          <p:nvPr/>
        </p:nvSpPr>
        <p:spPr>
          <a:xfrm>
            <a:off x="827584" y="1131590"/>
            <a:ext cx="2376264" cy="338437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디자인 팀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034C65-239E-418B-8E74-C4216A87D43C}"/>
              </a:ext>
            </a:extLst>
          </p:cNvPr>
          <p:cNvSpPr/>
          <p:nvPr/>
        </p:nvSpPr>
        <p:spPr>
          <a:xfrm>
            <a:off x="3563890" y="1131590"/>
            <a:ext cx="2376264" cy="338437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API  </a:t>
            </a:r>
            <a:r>
              <a:rPr lang="ko-KR" altLang="en-US" dirty="0"/>
              <a:t>및 </a:t>
            </a:r>
            <a:r>
              <a:rPr lang="en-US" altLang="ko-KR" dirty="0"/>
              <a:t>DB </a:t>
            </a:r>
            <a:r>
              <a:rPr lang="ko-KR" altLang="en-US" dirty="0"/>
              <a:t>통신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0CF3E9-CDED-420A-A87B-8D7730BE5EFB}"/>
              </a:ext>
            </a:extLst>
          </p:cNvPr>
          <p:cNvSpPr/>
          <p:nvPr/>
        </p:nvSpPr>
        <p:spPr>
          <a:xfrm>
            <a:off x="6372200" y="1131590"/>
            <a:ext cx="2376264" cy="338437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구축 팀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78817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7" name="직사각형 1"/>
          <p:cNvSpPr/>
          <p:nvPr/>
        </p:nvSpPr>
        <p:spPr>
          <a:xfrm>
            <a:off x="616263" y="1061294"/>
            <a:ext cx="1329715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624616" y="2283718"/>
            <a:ext cx="1329715" cy="3600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직사각형 1"/>
          <p:cNvSpPr/>
          <p:nvPr/>
        </p:nvSpPr>
        <p:spPr>
          <a:xfrm>
            <a:off x="621555" y="3506142"/>
            <a:ext cx="1329715" cy="36004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직사각형 1"/>
          <p:cNvSpPr/>
          <p:nvPr/>
        </p:nvSpPr>
        <p:spPr>
          <a:xfrm>
            <a:off x="3837114" y="2292471"/>
            <a:ext cx="1329715" cy="36004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SERVER&amp;DB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Rounded Rectangle 7"/>
          <p:cNvSpPr/>
          <p:nvPr/>
        </p:nvSpPr>
        <p:spPr>
          <a:xfrm>
            <a:off x="5982775" y="1967498"/>
            <a:ext cx="357658" cy="30865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Rectangle 9"/>
          <p:cNvSpPr/>
          <p:nvPr/>
        </p:nvSpPr>
        <p:spPr>
          <a:xfrm>
            <a:off x="2848699" y="1953401"/>
            <a:ext cx="340705" cy="318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16"/>
          <p:cNvSpPr/>
          <p:nvPr/>
        </p:nvSpPr>
        <p:spPr>
          <a:xfrm rot="2700000">
            <a:off x="7585490" y="3402610"/>
            <a:ext cx="258122" cy="4627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1">
            <a:extLst>
              <a:ext uri="{FF2B5EF4-FFF2-40B4-BE49-F238E27FC236}">
                <a16:creationId xmlns:a16="http://schemas.microsoft.com/office/drawing/2014/main" id="{336B853A-1AAC-44A5-9A7C-C04172A62890}"/>
              </a:ext>
            </a:extLst>
          </p:cNvPr>
          <p:cNvSpPr/>
          <p:nvPr/>
        </p:nvSpPr>
        <p:spPr>
          <a:xfrm>
            <a:off x="3837114" y="1061294"/>
            <a:ext cx="1329715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직사각형 1">
            <a:extLst>
              <a:ext uri="{FF2B5EF4-FFF2-40B4-BE49-F238E27FC236}">
                <a16:creationId xmlns:a16="http://schemas.microsoft.com/office/drawing/2014/main" id="{C0835B92-711D-478B-803B-CF8A1B825BBA}"/>
              </a:ext>
            </a:extLst>
          </p:cNvPr>
          <p:cNvSpPr/>
          <p:nvPr/>
        </p:nvSpPr>
        <p:spPr>
          <a:xfrm>
            <a:off x="7057965" y="1061294"/>
            <a:ext cx="1329715" cy="3600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34F913-429C-4CF1-925B-C9E7393A89AE}"/>
              </a:ext>
            </a:extLst>
          </p:cNvPr>
          <p:cNvSpPr txBox="1"/>
          <p:nvPr/>
        </p:nvSpPr>
        <p:spPr>
          <a:xfrm>
            <a:off x="755576" y="4352187"/>
            <a:ext cx="1329715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60422B-1A65-4178-920D-C8A4EC5ED2F2}"/>
              </a:ext>
            </a:extLst>
          </p:cNvPr>
          <p:cNvSpPr txBox="1"/>
          <p:nvPr/>
        </p:nvSpPr>
        <p:spPr>
          <a:xfrm>
            <a:off x="683568" y="1521353"/>
            <a:ext cx="132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WORLD DESIGN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528C15-A7D9-4CF8-882C-2B20FB7AE9D6}"/>
              </a:ext>
            </a:extLst>
          </p:cNvPr>
          <p:cNvSpPr txBox="1"/>
          <p:nvPr/>
        </p:nvSpPr>
        <p:spPr>
          <a:xfrm>
            <a:off x="3885019" y="1521353"/>
            <a:ext cx="132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</a:p>
          <a:p>
            <a:r>
              <a:rPr lang="en-US" altLang="ko-KR" dirty="0"/>
              <a:t>DESIGN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7EF88D-3CAC-482C-8205-081006FA5884}"/>
              </a:ext>
            </a:extLst>
          </p:cNvPr>
          <p:cNvSpPr txBox="1"/>
          <p:nvPr/>
        </p:nvSpPr>
        <p:spPr>
          <a:xfrm>
            <a:off x="7057964" y="1521353"/>
            <a:ext cx="132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B73852-3F91-4227-A0BD-10B455690663}"/>
              </a:ext>
            </a:extLst>
          </p:cNvPr>
          <p:cNvSpPr txBox="1"/>
          <p:nvPr/>
        </p:nvSpPr>
        <p:spPr>
          <a:xfrm>
            <a:off x="683568" y="2751784"/>
            <a:ext cx="132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구축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E2A9A3-A0F0-4833-B52F-72E88A416305}"/>
              </a:ext>
            </a:extLst>
          </p:cNvPr>
          <p:cNvSpPr txBox="1"/>
          <p:nvPr/>
        </p:nvSpPr>
        <p:spPr>
          <a:xfrm>
            <a:off x="3837113" y="2838062"/>
            <a:ext cx="132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&amp; DB </a:t>
            </a:r>
            <a:r>
              <a:rPr lang="ko-KR" altLang="en-US" dirty="0"/>
              <a:t>통합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4043E2-C65C-47DD-84F5-F2EE88F8805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54331" y="2463738"/>
            <a:ext cx="1882783" cy="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A6D175-F4C2-43FA-8BB6-8273C48AA53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951270" y="2472491"/>
            <a:ext cx="1885844" cy="121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A31F4EF-81C9-411C-A723-0C8F8114DD2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166829" y="1237684"/>
            <a:ext cx="1919641" cy="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D887975-F68C-4986-BEB5-E21A38FD95F1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 flipV="1">
            <a:off x="5166829" y="1241314"/>
            <a:ext cx="1891136" cy="12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28FC54B-35F8-47EC-8B06-3559CF3D078C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954331" y="1241314"/>
            <a:ext cx="1882783" cy="1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4A79BC7-1370-4F40-95FD-BFA2E034F659}"/>
              </a:ext>
            </a:extLst>
          </p:cNvPr>
          <p:cNvSpPr txBox="1"/>
          <p:nvPr/>
        </p:nvSpPr>
        <p:spPr>
          <a:xfrm>
            <a:off x="683568" y="4067826"/>
            <a:ext cx="132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38219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Plan &amp; Effect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4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 idx="4294967295"/>
          </p:nvPr>
        </p:nvSpPr>
        <p:spPr>
          <a:xfrm>
            <a:off x="1763688" y="25735"/>
            <a:ext cx="7380312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CONTENTS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2209207" y="1249624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1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2209207" y="2152033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2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flipH="1">
            <a:off x="2209207" y="3054442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3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flipH="1">
            <a:off x="2209207" y="3956851"/>
            <a:ext cx="758752" cy="6012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dirty="0">
                <a:solidFill>
                  <a:schemeClr val="tx1"/>
                </a:solidFill>
              </a:rPr>
              <a:t>4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3145306" y="1155702"/>
            <a:ext cx="5278694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3145306" y="2058111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3145309" y="2960520"/>
            <a:ext cx="5278693" cy="73262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3145306" y="3862929"/>
            <a:ext cx="5278694" cy="73262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10"/>
          <p:cNvSpPr txBox="1"/>
          <p:nvPr/>
        </p:nvSpPr>
        <p:spPr bwMode="auto">
          <a:xfrm>
            <a:off x="3305099" y="1253258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Overview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10"/>
          <p:cNvSpPr txBox="1"/>
          <p:nvPr/>
        </p:nvSpPr>
        <p:spPr bwMode="auto">
          <a:xfrm>
            <a:off x="3305099" y="2155667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Goal &amp; Method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10"/>
          <p:cNvSpPr txBox="1"/>
          <p:nvPr/>
        </p:nvSpPr>
        <p:spPr bwMode="auto">
          <a:xfrm>
            <a:off x="3305099" y="3058076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Team &amp; Strategy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10"/>
          <p:cNvSpPr txBox="1"/>
          <p:nvPr/>
        </p:nvSpPr>
        <p:spPr bwMode="auto">
          <a:xfrm>
            <a:off x="3305099" y="3960485"/>
            <a:ext cx="4752528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Plan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Overview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0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4111"/>
            <a:ext cx="9144000" cy="776530"/>
          </a:xfrm>
        </p:spPr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Background</a:t>
            </a:r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28383" y="3429063"/>
            <a:ext cx="2140723" cy="719947"/>
            <a:chOff x="4320398" y="1245513"/>
            <a:chExt cx="2874451" cy="719947"/>
          </a:xfrm>
        </p:grpSpPr>
        <p:sp>
          <p:nvSpPr>
            <p:cNvPr id="13" name="TextBox 12"/>
            <p:cNvSpPr txBox="1"/>
            <p:nvPr/>
          </p:nvSpPr>
          <p:spPr>
            <a:xfrm>
              <a:off x="4320399" y="1493728"/>
              <a:ext cx="2874450" cy="47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디지털 도서관 복합문화공간 코로나 바이러스로 이용제한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COVID -19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10022" y="3429063"/>
            <a:ext cx="2140722" cy="1079212"/>
            <a:chOff x="4320399" y="1245513"/>
            <a:chExt cx="2874450" cy="1079212"/>
          </a:xfrm>
        </p:grpSpPr>
        <p:sp>
          <p:nvSpPr>
            <p:cNvPr id="16" name="TextBox 15"/>
            <p:cNvSpPr txBox="1"/>
            <p:nvPr/>
          </p:nvSpPr>
          <p:spPr>
            <a:xfrm>
              <a:off x="4320399" y="1493728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20399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가상체험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91661" y="3429063"/>
            <a:ext cx="2140723" cy="917565"/>
            <a:chOff x="4320398" y="1245513"/>
            <a:chExt cx="2874451" cy="917565"/>
          </a:xfrm>
        </p:grpSpPr>
        <p:sp>
          <p:nvSpPr>
            <p:cNvPr id="19" name="TextBox 18"/>
            <p:cNvSpPr txBox="1"/>
            <p:nvPr/>
          </p:nvSpPr>
          <p:spPr>
            <a:xfrm>
              <a:off x="4320399" y="1493728"/>
              <a:ext cx="2874450" cy="669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메타버스 속의 필요한 기능들을 제공 </a:t>
              </a:r>
              <a:r>
                <a:rPr lang="en-US" altLang="ko-KR" sz="1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– </a:t>
              </a:r>
              <a:r>
                <a:rPr lang="ko-KR" altLang="ko-KR" sz="1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온라인 미팅</a:t>
              </a:r>
              <a:r>
                <a:rPr lang="en-US" altLang="ko-KR" sz="1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영화 감상</a:t>
              </a:r>
              <a:r>
                <a:rPr lang="en-US" altLang="ko-KR" sz="1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전자책</a:t>
              </a:r>
              <a:r>
                <a:rPr lang="en-US" altLang="ko-KR" sz="1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200" kern="1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챗봇</a:t>
              </a:r>
              <a:endPara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복합기능제공</a:t>
              </a:r>
            </a:p>
          </p:txBody>
        </p:sp>
      </p:grpSp>
      <p:pic>
        <p:nvPicPr>
          <p:cNvPr id="2050" name="Picture 2" descr="Virus, Coronavirus, Corona, Covid-19, Covid">
            <a:extLst>
              <a:ext uri="{FF2B5EF4-FFF2-40B4-BE49-F238E27FC236}">
                <a16:creationId xmlns:a16="http://schemas.microsoft.com/office/drawing/2014/main" id="{2C28D128-20D6-4CFE-B74A-7228B266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8" y="1633294"/>
            <a:ext cx="2699792" cy="13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 descr="하늘, 실외, 건물, 지붕이(가) 표시된 사진&#10;&#10;자동 생성된 설명">
            <a:extLst>
              <a:ext uri="{FF2B5EF4-FFF2-40B4-BE49-F238E27FC236}">
                <a16:creationId xmlns:a16="http://schemas.microsoft.com/office/drawing/2014/main" id="{00DC02DA-F530-4BF7-8A44-F1DE6D8E37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63982"/>
            <a:ext cx="1728192" cy="121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New Employees, Come to Metaverse!">
            <a:extLst>
              <a:ext uri="{FF2B5EF4-FFF2-40B4-BE49-F238E27FC236}">
                <a16:creationId xmlns:a16="http://schemas.microsoft.com/office/drawing/2014/main" id="{3F60EEE6-1E4D-4C20-BFFA-1A3C5718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61" y="1780537"/>
            <a:ext cx="2140722" cy="120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8">
            <a:extLst>
              <a:ext uri="{FF2B5EF4-FFF2-40B4-BE49-F238E27FC236}">
                <a16:creationId xmlns:a16="http://schemas.microsoft.com/office/drawing/2014/main" id="{CF60AEFF-A34A-4014-9351-6CBD26477956}"/>
              </a:ext>
            </a:extLst>
          </p:cNvPr>
          <p:cNvSpPr txBox="1">
            <a:spLocks/>
          </p:cNvSpPr>
          <p:nvPr/>
        </p:nvSpPr>
        <p:spPr>
          <a:xfrm>
            <a:off x="29789" y="34480"/>
            <a:ext cx="2021931" cy="27975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/>
              <a:t>Overview</a:t>
            </a:r>
          </a:p>
          <a:p>
            <a:pPr algn="l"/>
            <a:r>
              <a:rPr lang="en-US" altLang="ko-KR" sz="1100" dirty="0"/>
              <a:t>Background</a:t>
            </a:r>
          </a:p>
          <a:p>
            <a:pPr marL="800100" lvl="1" indent="-342900">
              <a:buAutoNum type="arabicPeriod"/>
            </a:pPr>
            <a:endParaRPr lang="en-US" altLang="ko-KR" sz="100" dirty="0"/>
          </a:p>
        </p:txBody>
      </p:sp>
    </p:spTree>
    <p:extLst>
      <p:ext uri="{BB962C8B-B14F-4D97-AF65-F5344CB8AC3E}">
        <p14:creationId xmlns:p14="http://schemas.microsoft.com/office/powerpoint/2010/main" val="304089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6178" y="338360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5026179" y="800025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ONLINE MEETING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6179" y="155296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5136" y="279730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832031" y="325897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E-BOOK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011910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E63AA-7656-4E47-A236-540229E75E5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ln>
            <a:solidFill>
              <a:schemeClr val="bg1"/>
            </a:solidFill>
          </a:ln>
        </p:spPr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508C66E-D028-4588-AF89-D54CE3A94B3E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ln>
            <a:solidFill>
              <a:schemeClr val="bg1"/>
            </a:solidFill>
          </a:ln>
        </p:spPr>
      </p:sp>
      <p:pic>
        <p:nvPicPr>
          <p:cNvPr id="10" name="그림 9" descr="9월 국내 줌 이용자 700만 돌파">
            <a:extLst>
              <a:ext uri="{FF2B5EF4-FFF2-40B4-BE49-F238E27FC236}">
                <a16:creationId xmlns:a16="http://schemas.microsoft.com/office/drawing/2014/main" id="{4B8F86B7-7BF4-42CE-AA6A-216D29A813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3" y="0"/>
            <a:ext cx="211264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전자책도 아기상어도 게임시장 &amp;#39;접속&amp;#39; : 네이트 뉴스">
            <a:extLst>
              <a:ext uri="{FF2B5EF4-FFF2-40B4-BE49-F238E27FC236}">
                <a16:creationId xmlns:a16="http://schemas.microsoft.com/office/drawing/2014/main" id="{5266D73F-485B-45E4-8621-8A94651EF58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88" y="2571333"/>
            <a:ext cx="1828800" cy="2592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09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6178" y="338360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5026179" y="800025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OTT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스트리밍 서비스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함께 보기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6179" y="155296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5136" y="2797305"/>
            <a:ext cx="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832031" y="325897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서울특별시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챗봇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시스템 도입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11910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E63AA-7656-4E47-A236-540229E75E5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ln>
            <a:solidFill>
              <a:schemeClr val="bg1"/>
            </a:solidFill>
          </a:ln>
        </p:spPr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508C66E-D028-4588-AF89-D54CE3A94B3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pic>
        <p:nvPicPr>
          <p:cNvPr id="10" name="그림 9" descr="사용자 수 &amp;#39;1,000만&amp;#39; 돌파한 &amp;#39;넷플릭스&amp;#39; – 스타트업 스토리 플랫폼 &amp;#39;플래텀(Platum)&amp;#39;">
            <a:extLst>
              <a:ext uri="{FF2B5EF4-FFF2-40B4-BE49-F238E27FC236}">
                <a16:creationId xmlns:a16="http://schemas.microsoft.com/office/drawing/2014/main" id="{BF99CC0F-807E-4B18-9035-93B5E7EEA3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0"/>
            <a:ext cx="3456384" cy="257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gov_visual0709">
            <a:extLst>
              <a:ext uri="{FF2B5EF4-FFF2-40B4-BE49-F238E27FC236}">
                <a16:creationId xmlns:a16="http://schemas.microsoft.com/office/drawing/2014/main" id="{2274BB36-A793-4B64-AE39-60B05ABA1BB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5" r="14438"/>
          <a:stretch/>
        </p:blipFill>
        <p:spPr bwMode="auto">
          <a:xfrm>
            <a:off x="4841776" y="2571406"/>
            <a:ext cx="4032448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27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Goal &amp; Method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Our Contents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6788" y="1688956"/>
            <a:ext cx="530324" cy="4576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320969" y="1662322"/>
            <a:ext cx="545814" cy="510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55576" y="2584524"/>
            <a:ext cx="1767568" cy="923330"/>
            <a:chOff x="2113657" y="4283314"/>
            <a:chExt cx="2120136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ONLINE MEETING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10669" y="2584524"/>
            <a:ext cx="1767568" cy="923330"/>
            <a:chOff x="2113657" y="4283314"/>
            <a:chExt cx="2120135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KINGOBOT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65762" y="2584524"/>
            <a:ext cx="1767568" cy="923330"/>
            <a:chOff x="2113657" y="4283314"/>
            <a:chExt cx="2120135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READING ROOM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20856" y="2584524"/>
            <a:ext cx="1767568" cy="923330"/>
            <a:chOff x="2113657" y="4283314"/>
            <a:chExt cx="2120135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DVD ROOM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7" name="Picture 4">
            <a:extLst>
              <a:ext uri="{FF2B5EF4-FFF2-40B4-BE49-F238E27FC236}">
                <a16:creationId xmlns:a16="http://schemas.microsoft.com/office/drawing/2014/main" id="{7F65C994-CE73-40C0-B663-BBE0AB579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r="18748"/>
          <a:stretch/>
        </p:blipFill>
        <p:spPr bwMode="auto">
          <a:xfrm>
            <a:off x="1152679" y="1508038"/>
            <a:ext cx="973359" cy="70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킹고봇 이미">
            <a:extLst>
              <a:ext uri="{FF2B5EF4-FFF2-40B4-BE49-F238E27FC236}">
                <a16:creationId xmlns:a16="http://schemas.microsoft.com/office/drawing/2014/main" id="{F2305D84-C577-46F1-9431-588050AD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36" y="1385026"/>
            <a:ext cx="704031" cy="1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8">
            <a:extLst>
              <a:ext uri="{FF2B5EF4-FFF2-40B4-BE49-F238E27FC236}">
                <a16:creationId xmlns:a16="http://schemas.microsoft.com/office/drawing/2014/main" id="{0AB38CB8-61B5-4F05-809B-0C4C441A82AD}"/>
              </a:ext>
            </a:extLst>
          </p:cNvPr>
          <p:cNvSpPr txBox="1">
            <a:spLocks/>
          </p:cNvSpPr>
          <p:nvPr/>
        </p:nvSpPr>
        <p:spPr>
          <a:xfrm>
            <a:off x="29789" y="34480"/>
            <a:ext cx="2021931" cy="27975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/>
              <a:t>Overview</a:t>
            </a:r>
          </a:p>
          <a:p>
            <a:pPr algn="l"/>
            <a:r>
              <a:rPr lang="en-US" altLang="ko-KR" sz="1100" dirty="0"/>
              <a:t>content</a:t>
            </a:r>
          </a:p>
          <a:p>
            <a:pPr marL="800100" lvl="1" indent="-342900">
              <a:buAutoNum type="arabicPeriod"/>
            </a:pPr>
            <a:endParaRPr lang="en-US" altLang="ko-KR" sz="100" dirty="0"/>
          </a:p>
        </p:txBody>
      </p:sp>
    </p:spTree>
    <p:extLst>
      <p:ext uri="{BB962C8B-B14F-4D97-AF65-F5344CB8AC3E}">
        <p14:creationId xmlns:p14="http://schemas.microsoft.com/office/powerpoint/2010/main" val="76897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461440" y="1533236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rgbClr val="1CBBB4"/>
                </a:solidFill>
              </a:rPr>
              <a:t>ONLINE MEETING</a:t>
            </a:r>
            <a:endParaRPr lang="ko-KR" altLang="en-US" b="1" dirty="0">
              <a:solidFill>
                <a:srgbClr val="1CBBB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20334" y="1533236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520334" y="2964285"/>
            <a:ext cx="576064" cy="5760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461440" y="2964285"/>
            <a:ext cx="576064" cy="57606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944828" y="2197468"/>
            <a:ext cx="1715403" cy="768130"/>
            <a:chOff x="3233963" y="1954419"/>
            <a:chExt cx="1400521" cy="768130"/>
          </a:xfrm>
        </p:grpSpPr>
        <p:sp>
          <p:nvSpPr>
            <p:cNvPr id="10" name="TextBox 9"/>
            <p:cNvSpPr txBox="1"/>
            <p:nvPr/>
          </p:nvSpPr>
          <p:spPr>
            <a:xfrm>
              <a:off x="3233965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Grouping Voice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963" y="2260884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4829" y="3628516"/>
            <a:ext cx="1715401" cy="678649"/>
            <a:chOff x="3233964" y="1954419"/>
            <a:chExt cx="1400519" cy="678649"/>
          </a:xfrm>
        </p:grpSpPr>
        <p:sp>
          <p:nvSpPr>
            <p:cNvPr id="13" name="TextBox 12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Watching Video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91772" y="21974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Access management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891770" y="3628516"/>
            <a:ext cx="1715401" cy="678649"/>
            <a:chOff x="3233964" y="1954419"/>
            <a:chExt cx="1400519" cy="678649"/>
          </a:xfrm>
        </p:grpSpPr>
        <p:sp>
          <p:nvSpPr>
            <p:cNvPr id="19" name="TextBox 18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Marker Board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3964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27"/>
          <p:cNvSpPr/>
          <p:nvPr/>
        </p:nvSpPr>
        <p:spPr>
          <a:xfrm>
            <a:off x="5645866" y="1697240"/>
            <a:ext cx="333877" cy="256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7597727" y="3102426"/>
            <a:ext cx="314977" cy="2718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5680747" y="3029023"/>
            <a:ext cx="246466" cy="4418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9"/>
          <p:cNvSpPr/>
          <p:nvPr/>
        </p:nvSpPr>
        <p:spPr>
          <a:xfrm>
            <a:off x="7590446" y="1667099"/>
            <a:ext cx="324177" cy="3034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2862749F-4AEA-460C-9C83-D77464CA303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2" r="18202"/>
          <a:stretch/>
        </p:blipFill>
        <p:spPr bwMode="auto">
          <a:xfrm>
            <a:off x="1116013" y="1858963"/>
            <a:ext cx="2771775" cy="19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1012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461</Words>
  <Application>Microsoft Office PowerPoint</Application>
  <PresentationFormat>화면 슬라이드 쇼(16:9)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Cover and End Slide Master</vt:lpstr>
      <vt:lpstr>Contents Slide Master</vt:lpstr>
      <vt:lpstr>Section Break Slide Master</vt:lpstr>
      <vt:lpstr>Smart Digital Library, Metaverse Dido</vt:lpstr>
      <vt:lpstr>CONTENTS</vt:lpstr>
      <vt:lpstr>1. Overview</vt:lpstr>
      <vt:lpstr>Background</vt:lpstr>
      <vt:lpstr>PowerPoint 프레젠테이션</vt:lpstr>
      <vt:lpstr>PowerPoint 프레젠테이션</vt:lpstr>
      <vt:lpstr>2. Goal &amp; Method</vt:lpstr>
      <vt:lpstr>Our Contents</vt:lpstr>
      <vt:lpstr>ONLINE MEETING</vt:lpstr>
      <vt:lpstr>KINGO BOT</vt:lpstr>
      <vt:lpstr>READING ROOM</vt:lpstr>
      <vt:lpstr>DVD ROOM</vt:lpstr>
      <vt:lpstr>Development tools</vt:lpstr>
      <vt:lpstr>3. Team &amp; Plan</vt:lpstr>
      <vt:lpstr>Development tools</vt:lpstr>
      <vt:lpstr>TimeLine Layout</vt:lpstr>
      <vt:lpstr>4. Plan &amp; Effect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KIM KEUNHA</cp:lastModifiedBy>
  <cp:revision>110</cp:revision>
  <dcterms:created xsi:type="dcterms:W3CDTF">2016-11-09T00:26:40Z</dcterms:created>
  <dcterms:modified xsi:type="dcterms:W3CDTF">2021-09-24T14:20:22Z</dcterms:modified>
</cp:coreProperties>
</file>